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72" r:id="rId4"/>
    <p:sldId id="270" r:id="rId5"/>
    <p:sldId id="271" r:id="rId6"/>
    <p:sldId id="273" r:id="rId7"/>
    <p:sldId id="274" r:id="rId8"/>
    <p:sldId id="276" r:id="rId9"/>
    <p:sldId id="278" r:id="rId10"/>
    <p:sldId id="277" r:id="rId11"/>
    <p:sldId id="27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908"/>
    <a:srgbClr val="FAE148"/>
    <a:srgbClr val="F8DC64"/>
    <a:srgbClr val="FF8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1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5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6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9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5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43FE03-69F1-4D58-B85E-0D4FC256F4E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6706C2-5221-4C42-A7EC-51B568EAA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6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ercenet.com/method/overview-elis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Differentiation of LCH-Like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Megan </a:t>
            </a:r>
            <a:r>
              <a:rPr lang="en-US" dirty="0" err="1" smtClean="0"/>
              <a:t>Mair</a:t>
            </a:r>
            <a:endParaRPr lang="en-US" dirty="0"/>
          </a:p>
        </p:txBody>
      </p:sp>
      <p:sp>
        <p:nvSpPr>
          <p:cNvPr id="4" name="AutoShape 2" descr="http://2.bp.blogspot.com/_S1HJCbFelGo/TGRZn08YJJI/AAAAAAAAD7E/XWO_o9vB4fc/s1600/chemoport+0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io1151.nicerweb.com/Locked/media/ch20/20_08GelElectrophoresi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5" y="1927519"/>
            <a:ext cx="4872824" cy="4274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882887" y="5022574"/>
            <a:ext cx="596348" cy="636104"/>
          </a:xfrm>
          <a:prstGeom prst="ellipse">
            <a:avLst/>
          </a:prstGeom>
          <a:noFill/>
          <a:ln w="57150">
            <a:solidFill>
              <a:srgbClr val="FC99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7"/>
          </p:cNvCxnSpPr>
          <p:nvPr/>
        </p:nvCxnSpPr>
        <p:spPr>
          <a:xfrm flipV="1">
            <a:off x="4391902" y="2544418"/>
            <a:ext cx="1995646" cy="2571311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39409" y="1927519"/>
            <a:ext cx="598998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Identify amplified products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 on relative length of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content </a:t>
            </a:r>
          </a:p>
          <a:p>
            <a:pPr algn="ctr"/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5290" y="226969"/>
            <a:ext cx="1180768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2)	Liquid hybridization: Read RNA Levels</a:t>
            </a:r>
          </a:p>
          <a:p>
            <a:r>
              <a:rPr lang="en-US" sz="4000" dirty="0" smtClean="0"/>
              <a:t>					Identify IL-1α, IFN-γ, GM-CSF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94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6853" y="2409648"/>
            <a:ext cx="500269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Densitometric</a:t>
            </a:r>
            <a:r>
              <a:rPr lang="en-US" sz="2800" b="1" dirty="0" smtClean="0"/>
              <a:t> Scanning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easures levels of radioactive phosphorus-32, resulting in computer-generated graphs</a:t>
            </a:r>
          </a:p>
          <a:p>
            <a:pPr algn="ctr"/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5290" y="226969"/>
            <a:ext cx="1180768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2)	Liquid hybridization: Read RNA Levels</a:t>
            </a:r>
          </a:p>
          <a:p>
            <a:r>
              <a:rPr lang="en-US" sz="4000" dirty="0" smtClean="0"/>
              <a:t>				Measure levels of IL-1α, IFN-γ, GM-CSF</a:t>
            </a:r>
            <a:endParaRPr lang="en-US" sz="40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" y="2027583"/>
            <a:ext cx="5062331" cy="364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688793" y="5837121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Procedures described by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Enk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&amp; Katz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Outcomes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3741" y="2269803"/>
            <a:ext cx="3841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 indent="0" algn="ctr">
              <a:buNone/>
            </a:pPr>
            <a:r>
              <a:rPr lang="en-US" sz="3200" b="1" dirty="0" smtClean="0"/>
              <a:t>LCH-like cells can be differentiated from CD14+ </a:t>
            </a:r>
            <a:r>
              <a:rPr lang="en-US" sz="3200" b="1" dirty="0" smtClean="0"/>
              <a:t>monocytes</a:t>
            </a:r>
            <a:endParaRPr lang="en-US" sz="3200" b="1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05809" y="5081114"/>
            <a:ext cx="530087" cy="4616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9564" y="2269803"/>
            <a:ext cx="435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 indent="0" algn="ctr">
              <a:buNone/>
            </a:pPr>
            <a:r>
              <a:rPr lang="en-US" sz="3200" b="1" dirty="0" smtClean="0"/>
              <a:t>LCH-like cells cannot be differentiated from CD14+ </a:t>
            </a:r>
            <a:r>
              <a:rPr lang="en-US" sz="3200" b="1" dirty="0" smtClean="0"/>
              <a:t>monocytes</a:t>
            </a:r>
            <a:endParaRPr lang="en-US" sz="3200" b="1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70922" y="3839463"/>
            <a:ext cx="1" cy="5953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537" y="4434783"/>
            <a:ext cx="3841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 indent="0" algn="ctr">
              <a:buNone/>
            </a:pPr>
            <a:r>
              <a:rPr lang="en-US" sz="2000" b="1" dirty="0" smtClean="0"/>
              <a:t>Repeat experiment with other proposed LC-from-monocyte origins</a:t>
            </a:r>
            <a:endParaRPr lang="en-US" sz="20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42545" y="5542779"/>
            <a:ext cx="384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 indent="0" algn="ctr">
              <a:buNone/>
            </a:pPr>
            <a:r>
              <a:rPr lang="en-US" b="1" dirty="0" smtClean="0"/>
              <a:t>LCH cells have non-myeloid environmental origins</a:t>
            </a:r>
            <a:endParaRPr lang="en-US" b="1" dirty="0" smtClean="0"/>
          </a:p>
        </p:txBody>
      </p:sp>
      <p:cxnSp>
        <p:nvCxnSpPr>
          <p:cNvPr id="18" name="Straight Arrow Connector 17"/>
          <p:cNvCxnSpPr>
            <a:endCxn id="26" idx="1"/>
          </p:cNvCxnSpPr>
          <p:nvPr/>
        </p:nvCxnSpPr>
        <p:spPr>
          <a:xfrm flipV="1">
            <a:off x="4401988" y="4731024"/>
            <a:ext cx="2911752" cy="138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287717" y="3746699"/>
            <a:ext cx="2" cy="5953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3740" y="4269359"/>
            <a:ext cx="384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 indent="0" algn="ctr">
              <a:buNone/>
            </a:pPr>
            <a:r>
              <a:rPr lang="en-US" b="1" dirty="0" smtClean="0"/>
              <a:t>DNA sequencing of blood and tumor monocyte to identify differences and potential causes of the disease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007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err="1"/>
              <a:t>Badalian</a:t>
            </a:r>
            <a:r>
              <a:rPr lang="en-US" sz="7200" dirty="0"/>
              <a:t>-very G, </a:t>
            </a:r>
            <a:r>
              <a:rPr lang="en-US" sz="7200" dirty="0" err="1"/>
              <a:t>Vergilio</a:t>
            </a:r>
            <a:r>
              <a:rPr lang="en-US" sz="7200" dirty="0"/>
              <a:t> JA, </a:t>
            </a:r>
            <a:r>
              <a:rPr lang="en-US" sz="7200" dirty="0" err="1"/>
              <a:t>Degar</a:t>
            </a:r>
            <a:r>
              <a:rPr lang="en-US" sz="7200" dirty="0"/>
              <a:t> BA, Rodriguez-</a:t>
            </a:r>
            <a:r>
              <a:rPr lang="en-US" sz="7200" dirty="0" err="1"/>
              <a:t>galindo</a:t>
            </a:r>
            <a:r>
              <a:rPr lang="en-US" sz="7200" dirty="0"/>
              <a:t> C, Rollins BJ. Recent advances in the understanding of Langerhans cell </a:t>
            </a:r>
            <a:r>
              <a:rPr lang="en-US" sz="7200" dirty="0" err="1"/>
              <a:t>histiocytosis</a:t>
            </a:r>
            <a:r>
              <a:rPr lang="en-US" sz="7200" dirty="0"/>
              <a:t>. Br J </a:t>
            </a:r>
            <a:r>
              <a:rPr lang="en-US" sz="7200" dirty="0" err="1"/>
              <a:t>Haematol</a:t>
            </a:r>
            <a:r>
              <a:rPr lang="en-US" sz="7200" dirty="0"/>
              <a:t>. 2012;156(2):163-72.</a:t>
            </a:r>
          </a:p>
          <a:p>
            <a:r>
              <a:rPr lang="en-US" sz="7200" dirty="0" err="1"/>
              <a:t>Badalian</a:t>
            </a:r>
            <a:r>
              <a:rPr lang="en-US" sz="7200" dirty="0"/>
              <a:t>-Very, </a:t>
            </a:r>
            <a:r>
              <a:rPr lang="en-US" sz="7200" dirty="0" err="1"/>
              <a:t>Gayane</a:t>
            </a:r>
            <a:r>
              <a:rPr lang="en-US" sz="7200" dirty="0"/>
              <a:t> et al. “Recurrent </a:t>
            </a:r>
            <a:r>
              <a:rPr lang="en-US" sz="7200" i="1" dirty="0"/>
              <a:t>BRAF</a:t>
            </a:r>
            <a:r>
              <a:rPr lang="en-US" sz="7200" dirty="0"/>
              <a:t> Mutations in Langerhans Cell </a:t>
            </a:r>
            <a:r>
              <a:rPr lang="en-US" sz="7200" dirty="0" err="1"/>
              <a:t>Histiocytosis</a:t>
            </a:r>
            <a:r>
              <a:rPr lang="en-US" sz="7200" dirty="0"/>
              <a:t>.” </a:t>
            </a:r>
            <a:r>
              <a:rPr lang="en-US" sz="7200" i="1" dirty="0"/>
              <a:t>Blood</a:t>
            </a:r>
            <a:r>
              <a:rPr lang="en-US" sz="7200" dirty="0"/>
              <a:t> 116.11 </a:t>
            </a:r>
            <a:endParaRPr lang="en-US" sz="7200" dirty="0" smtClean="0"/>
          </a:p>
          <a:p>
            <a:r>
              <a:rPr lang="en-US" sz="7200" dirty="0" err="1" smtClean="0"/>
              <a:t>Enk</a:t>
            </a:r>
            <a:r>
              <a:rPr lang="en-US" sz="7200" dirty="0"/>
              <a:t>, A.H., Katz, S.I.(1992).Early molecular events in the induction phase of contact sensitivity. Proc. Natl. Acad. Sci. USA,89, 1398-1402.</a:t>
            </a:r>
          </a:p>
          <a:p>
            <a:r>
              <a:rPr lang="en-US" sz="7200" dirty="0"/>
              <a:t> </a:t>
            </a:r>
            <a:r>
              <a:rPr lang="en-US" sz="7200" dirty="0" err="1" smtClean="0"/>
              <a:t>Fearon</a:t>
            </a:r>
            <a:r>
              <a:rPr lang="en-US" sz="7200" dirty="0" smtClean="0"/>
              <a:t> </a:t>
            </a:r>
            <a:r>
              <a:rPr lang="en-US" sz="7200" dirty="0"/>
              <a:t>ER, Vogelstein B. A genetic model for colorectal </a:t>
            </a:r>
            <a:r>
              <a:rPr lang="en-US" sz="7200" dirty="0" err="1"/>
              <a:t>tumorigenesis</a:t>
            </a:r>
            <a:r>
              <a:rPr lang="en-US" sz="7200" dirty="0"/>
              <a:t>. Cell. 1990;61(5):759-67.</a:t>
            </a:r>
          </a:p>
          <a:p>
            <a:r>
              <a:rPr lang="en-US" sz="7200" dirty="0"/>
              <a:t> </a:t>
            </a:r>
            <a:r>
              <a:rPr lang="en-US" sz="7200" dirty="0" smtClean="0"/>
              <a:t>Hayworth</a:t>
            </a:r>
            <a:r>
              <a:rPr lang="en-US" sz="7200" dirty="0"/>
              <a:t>, Douglas. Overview of ELISA. 2014. Web. </a:t>
            </a:r>
            <a:r>
              <a:rPr lang="en-US" sz="7200" u="sng" dirty="0">
                <a:hlinkClick r:id="rId2"/>
              </a:rPr>
              <a:t>http://www.piercenet.com/method/overview-elisa</a:t>
            </a:r>
            <a:r>
              <a:rPr lang="en-US" sz="7200" dirty="0"/>
              <a:t> </a:t>
            </a:r>
          </a:p>
          <a:p>
            <a:r>
              <a:rPr lang="en-US" sz="7200" dirty="0"/>
              <a:t> </a:t>
            </a:r>
            <a:r>
              <a:rPr lang="en-US" sz="7200" dirty="0" err="1" smtClean="0"/>
              <a:t>Hoesel</a:t>
            </a:r>
            <a:r>
              <a:rPr lang="en-US" sz="7200" dirty="0" smtClean="0"/>
              <a:t> </a:t>
            </a:r>
            <a:r>
              <a:rPr lang="en-US" sz="7200" dirty="0"/>
              <a:t>B, </a:t>
            </a:r>
            <a:r>
              <a:rPr lang="en-US" sz="7200" dirty="0" err="1"/>
              <a:t>Schmid</a:t>
            </a:r>
            <a:r>
              <a:rPr lang="en-US" sz="7200" dirty="0"/>
              <a:t> JA. The complexity of NF-</a:t>
            </a:r>
            <a:r>
              <a:rPr lang="en-US" sz="7200" dirty="0" err="1"/>
              <a:t>κB</a:t>
            </a:r>
            <a:r>
              <a:rPr lang="en-US" sz="7200" dirty="0"/>
              <a:t> signaling in inflammation and cancer. </a:t>
            </a:r>
            <a:r>
              <a:rPr lang="en-US" sz="7200" dirty="0" err="1"/>
              <a:t>Mol</a:t>
            </a:r>
            <a:r>
              <a:rPr lang="en-US" sz="7200" dirty="0"/>
              <a:t> Cancer. 2013;12:86.</a:t>
            </a:r>
          </a:p>
          <a:p>
            <a:r>
              <a:rPr lang="en-US" sz="7200" dirty="0"/>
              <a:t> </a:t>
            </a:r>
            <a:r>
              <a:rPr lang="en-US" sz="7200" dirty="0" smtClean="0"/>
              <a:t>Madonna </a:t>
            </a:r>
            <a:r>
              <a:rPr lang="en-US" sz="7200" dirty="0"/>
              <a:t>G, Ullman CD, </a:t>
            </a:r>
            <a:r>
              <a:rPr lang="en-US" sz="7200" dirty="0" err="1"/>
              <a:t>Gentilcore</a:t>
            </a:r>
            <a:r>
              <a:rPr lang="en-US" sz="7200" dirty="0"/>
              <a:t> G, </a:t>
            </a:r>
            <a:r>
              <a:rPr lang="en-US" sz="7200" dirty="0" err="1"/>
              <a:t>Palmieri</a:t>
            </a:r>
            <a:r>
              <a:rPr lang="en-US" sz="7200" dirty="0"/>
              <a:t> G, </a:t>
            </a:r>
            <a:r>
              <a:rPr lang="en-US" sz="7200" dirty="0" err="1"/>
              <a:t>Ascierto</a:t>
            </a:r>
            <a:r>
              <a:rPr lang="en-US" sz="7200" dirty="0"/>
              <a:t> PA. NF-</a:t>
            </a:r>
            <a:r>
              <a:rPr lang="en-US" sz="7200" dirty="0" err="1"/>
              <a:t>κB</a:t>
            </a:r>
            <a:r>
              <a:rPr lang="en-US" sz="7200" dirty="0"/>
              <a:t> as potential target in the treatment of melanoma. J </a:t>
            </a:r>
            <a:r>
              <a:rPr lang="en-US" sz="7200" dirty="0" err="1"/>
              <a:t>Transl</a:t>
            </a:r>
            <a:r>
              <a:rPr lang="en-US" sz="7200" dirty="0"/>
              <a:t> Med. 2012;10:53.</a:t>
            </a:r>
          </a:p>
          <a:p>
            <a:r>
              <a:rPr lang="en-US" sz="7200" dirty="0"/>
              <a:t> </a:t>
            </a:r>
            <a:r>
              <a:rPr lang="en-US" sz="7200" dirty="0" err="1" smtClean="0"/>
              <a:t>Valladeau</a:t>
            </a:r>
            <a:r>
              <a:rPr lang="en-US" sz="7200" dirty="0"/>
              <a:t>, Jenny; </a:t>
            </a:r>
            <a:r>
              <a:rPr lang="en-US" sz="7200" dirty="0" err="1"/>
              <a:t>Dezutter-Dambuyant</a:t>
            </a:r>
            <a:r>
              <a:rPr lang="en-US" sz="7200" dirty="0"/>
              <a:t>, Colette; </a:t>
            </a:r>
            <a:r>
              <a:rPr lang="en-US" sz="7200" dirty="0" err="1"/>
              <a:t>Saeland</a:t>
            </a:r>
            <a:r>
              <a:rPr lang="en-US" sz="7200" dirty="0"/>
              <a:t>, </a:t>
            </a:r>
            <a:r>
              <a:rPr lang="en-US" sz="7200" dirty="0" err="1"/>
              <a:t>Sem</a:t>
            </a:r>
            <a:r>
              <a:rPr lang="en-US" sz="7200" dirty="0"/>
              <a:t> (2003). "</a:t>
            </a:r>
            <a:r>
              <a:rPr lang="en-US" sz="7200" dirty="0" err="1"/>
              <a:t>Langerin</a:t>
            </a:r>
            <a:r>
              <a:rPr lang="en-US" sz="7200" dirty="0"/>
              <a:t>/CD207 Sheds Light on Formation of </a:t>
            </a:r>
            <a:r>
              <a:rPr lang="en-US" sz="7200" dirty="0" err="1"/>
              <a:t>Birbeck</a:t>
            </a:r>
            <a:r>
              <a:rPr lang="en-US" sz="7200" dirty="0"/>
              <a:t> Granules and Their Possible Function in Langerhans Cells". </a:t>
            </a:r>
            <a:r>
              <a:rPr lang="en-US" sz="7200" i="1" dirty="0"/>
              <a:t>Immunologic Research</a:t>
            </a:r>
            <a:r>
              <a:rPr lang="en-US" sz="7200" dirty="0"/>
              <a:t> 28 (2): 93–107.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45" y="286603"/>
            <a:ext cx="10596737" cy="1450757"/>
          </a:xfrm>
        </p:spPr>
        <p:txBody>
          <a:bodyPr/>
          <a:lstStyle/>
          <a:p>
            <a:r>
              <a:rPr lang="en-US" dirty="0" smtClean="0"/>
              <a:t>Langerhans Cell </a:t>
            </a:r>
            <a:r>
              <a:rPr lang="en-US" dirty="0" err="1" smtClean="0"/>
              <a:t>Histiocytosis</a:t>
            </a:r>
            <a:endParaRPr lang="en-US" dirty="0"/>
          </a:p>
        </p:txBody>
      </p:sp>
      <p:pic>
        <p:nvPicPr>
          <p:cNvPr id="1026" name="Picture 2" descr="http://2.bp.blogspot.com/_S1HJCbFelGo/TGRZn08YJJI/AAAAAAAAD7E/XWO_o9vB4fc/s1600/chemoport+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49" y="1935887"/>
            <a:ext cx="5409127" cy="40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Langerhans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73" y="564792"/>
            <a:ext cx="6200775" cy="56769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4417" y="1845734"/>
            <a:ext cx="4462932" cy="40233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 Dendritic cells primarily found in skin and mucosa tissue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 Origin of abnormal LCs found in LCH tumors unknown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00" y="240884"/>
            <a:ext cx="11034618" cy="1450757"/>
          </a:xfrm>
        </p:spPr>
        <p:txBody>
          <a:bodyPr/>
          <a:lstStyle/>
          <a:p>
            <a:r>
              <a:rPr lang="en-US" dirty="0" smtClean="0"/>
              <a:t>Potential origin of Langerhans Cell: </a:t>
            </a:r>
            <a:br>
              <a:rPr lang="en-US" dirty="0" smtClean="0"/>
            </a:br>
            <a:r>
              <a:rPr lang="en-US" dirty="0" smtClean="0"/>
              <a:t>CD14+ Monocyte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32" y="2153748"/>
            <a:ext cx="7156757" cy="32425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40180" y="2924993"/>
            <a:ext cx="1540313" cy="1402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7347" y="5497748"/>
            <a:ext cx="7465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Geissmann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et al</a:t>
            </a:r>
            <a:r>
              <a:rPr lang="en-US" sz="2400" i="1" dirty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: proposed origin of LC-like cells </a:t>
            </a:r>
            <a:r>
              <a:rPr lang="en-US" sz="2400" b="1" i="1" dirty="0" smtClean="0">
                <a:solidFill>
                  <a:srgbClr val="002060"/>
                </a:solidFill>
              </a:rPr>
              <a:t>in vitro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1925" y="1744652"/>
            <a:ext cx="171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Isolation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55057" y="1759400"/>
            <a:ext cx="171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Growth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47422" y="1759030"/>
            <a:ext cx="171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Development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61322" y="2144762"/>
            <a:ext cx="7832035" cy="89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65" y="4281043"/>
            <a:ext cx="1384613" cy="1153844"/>
          </a:xfrm>
          <a:prstGeom prst="rect">
            <a:avLst/>
          </a:prstGeom>
          <a:ln>
            <a:noFill/>
          </a:ln>
          <a:effectLst>
            <a:glow rad="139700">
              <a:srgbClr val="FF860D">
                <a:alpha val="40000"/>
              </a:srgbClr>
            </a:glow>
          </a:effectLst>
        </p:spPr>
      </p:pic>
      <p:sp>
        <p:nvSpPr>
          <p:cNvPr id="17" name="Freeform 16"/>
          <p:cNvSpPr/>
          <p:nvPr/>
        </p:nvSpPr>
        <p:spPr>
          <a:xfrm>
            <a:off x="6542327" y="2201088"/>
            <a:ext cx="3593346" cy="2927503"/>
          </a:xfrm>
          <a:custGeom>
            <a:avLst/>
            <a:gdLst>
              <a:gd name="connsiteX0" fmla="*/ 785752 w 3593346"/>
              <a:gd name="connsiteY0" fmla="*/ 915599 h 2622317"/>
              <a:gd name="connsiteX1" fmla="*/ 566811 w 3593346"/>
              <a:gd name="connsiteY1" fmla="*/ 954236 h 2622317"/>
              <a:gd name="connsiteX2" fmla="*/ 463780 w 3593346"/>
              <a:gd name="connsiteY2" fmla="*/ 979994 h 2622317"/>
              <a:gd name="connsiteX3" fmla="*/ 399386 w 3593346"/>
              <a:gd name="connsiteY3" fmla="*/ 992873 h 2622317"/>
              <a:gd name="connsiteX4" fmla="*/ 180445 w 3593346"/>
              <a:gd name="connsiteY4" fmla="*/ 1018630 h 2622317"/>
              <a:gd name="connsiteX5" fmla="*/ 141808 w 3593346"/>
              <a:gd name="connsiteY5" fmla="*/ 1031509 h 2622317"/>
              <a:gd name="connsiteX6" fmla="*/ 116050 w 3593346"/>
              <a:gd name="connsiteY6" fmla="*/ 1070146 h 2622317"/>
              <a:gd name="connsiteX7" fmla="*/ 90293 w 3593346"/>
              <a:gd name="connsiteY7" fmla="*/ 1147419 h 2622317"/>
              <a:gd name="connsiteX8" fmla="*/ 64535 w 3593346"/>
              <a:gd name="connsiteY8" fmla="*/ 1250450 h 2622317"/>
              <a:gd name="connsiteX9" fmla="*/ 13019 w 3593346"/>
              <a:gd name="connsiteY9" fmla="*/ 1327723 h 2622317"/>
              <a:gd name="connsiteX10" fmla="*/ 13019 w 3593346"/>
              <a:gd name="connsiteY10" fmla="*/ 1585301 h 2622317"/>
              <a:gd name="connsiteX11" fmla="*/ 51656 w 3593346"/>
              <a:gd name="connsiteY11" fmla="*/ 1662574 h 2622317"/>
              <a:gd name="connsiteX12" fmla="*/ 77414 w 3593346"/>
              <a:gd name="connsiteY12" fmla="*/ 1752726 h 2622317"/>
              <a:gd name="connsiteX13" fmla="*/ 103172 w 3593346"/>
              <a:gd name="connsiteY13" fmla="*/ 1804242 h 2622317"/>
              <a:gd name="connsiteX14" fmla="*/ 116050 w 3593346"/>
              <a:gd name="connsiteY14" fmla="*/ 1894394 h 2622317"/>
              <a:gd name="connsiteX15" fmla="*/ 141808 w 3593346"/>
              <a:gd name="connsiteY15" fmla="*/ 1945909 h 2622317"/>
              <a:gd name="connsiteX16" fmla="*/ 154687 w 3593346"/>
              <a:gd name="connsiteY16" fmla="*/ 2139092 h 2622317"/>
              <a:gd name="connsiteX17" fmla="*/ 270597 w 3593346"/>
              <a:gd name="connsiteY17" fmla="*/ 2203487 h 2622317"/>
              <a:gd name="connsiteX18" fmla="*/ 296355 w 3593346"/>
              <a:gd name="connsiteY18" fmla="*/ 2242123 h 2622317"/>
              <a:gd name="connsiteX19" fmla="*/ 334991 w 3593346"/>
              <a:gd name="connsiteY19" fmla="*/ 2306518 h 2622317"/>
              <a:gd name="connsiteX20" fmla="*/ 373628 w 3593346"/>
              <a:gd name="connsiteY20" fmla="*/ 2345154 h 2622317"/>
              <a:gd name="connsiteX21" fmla="*/ 412265 w 3593346"/>
              <a:gd name="connsiteY21" fmla="*/ 2370912 h 2622317"/>
              <a:gd name="connsiteX22" fmla="*/ 463780 w 3593346"/>
              <a:gd name="connsiteY22" fmla="*/ 2396670 h 2622317"/>
              <a:gd name="connsiteX23" fmla="*/ 541053 w 3593346"/>
              <a:gd name="connsiteY23" fmla="*/ 2473943 h 2622317"/>
              <a:gd name="connsiteX24" fmla="*/ 579690 w 3593346"/>
              <a:gd name="connsiteY24" fmla="*/ 2512580 h 2622317"/>
              <a:gd name="connsiteX25" fmla="*/ 605448 w 3593346"/>
              <a:gd name="connsiteY25" fmla="*/ 2551216 h 2622317"/>
              <a:gd name="connsiteX26" fmla="*/ 966056 w 3593346"/>
              <a:gd name="connsiteY26" fmla="*/ 2589853 h 2622317"/>
              <a:gd name="connsiteX27" fmla="*/ 1223634 w 3593346"/>
              <a:gd name="connsiteY27" fmla="*/ 2589853 h 2622317"/>
              <a:gd name="connsiteX28" fmla="*/ 1236512 w 3593346"/>
              <a:gd name="connsiteY28" fmla="*/ 2538337 h 2622317"/>
              <a:gd name="connsiteX29" fmla="*/ 1378180 w 3593346"/>
              <a:gd name="connsiteY29" fmla="*/ 2551216 h 2622317"/>
              <a:gd name="connsiteX30" fmla="*/ 1429696 w 3593346"/>
              <a:gd name="connsiteY30" fmla="*/ 2564095 h 2622317"/>
              <a:gd name="connsiteX31" fmla="*/ 1468332 w 3593346"/>
              <a:gd name="connsiteY31" fmla="*/ 2576974 h 2622317"/>
              <a:gd name="connsiteX32" fmla="*/ 1610000 w 3593346"/>
              <a:gd name="connsiteY32" fmla="*/ 2589853 h 2622317"/>
              <a:gd name="connsiteX33" fmla="*/ 2035003 w 3593346"/>
              <a:gd name="connsiteY33" fmla="*/ 2615611 h 2622317"/>
              <a:gd name="connsiteX34" fmla="*/ 2202428 w 3593346"/>
              <a:gd name="connsiteY34" fmla="*/ 2602732 h 2622317"/>
              <a:gd name="connsiteX35" fmla="*/ 2241065 w 3593346"/>
              <a:gd name="connsiteY35" fmla="*/ 2589853 h 2622317"/>
              <a:gd name="connsiteX36" fmla="*/ 2318338 w 3593346"/>
              <a:gd name="connsiteY36" fmla="*/ 2551216 h 2622317"/>
              <a:gd name="connsiteX37" fmla="*/ 2588794 w 3593346"/>
              <a:gd name="connsiteY37" fmla="*/ 2473943 h 2622317"/>
              <a:gd name="connsiteX38" fmla="*/ 2833493 w 3593346"/>
              <a:gd name="connsiteY38" fmla="*/ 2409549 h 2622317"/>
              <a:gd name="connsiteX39" fmla="*/ 3129707 w 3593346"/>
              <a:gd name="connsiteY39" fmla="*/ 2358033 h 2622317"/>
              <a:gd name="connsiteX40" fmla="*/ 3258496 w 3593346"/>
              <a:gd name="connsiteY40" fmla="*/ 2332275 h 2622317"/>
              <a:gd name="connsiteX41" fmla="*/ 3425921 w 3593346"/>
              <a:gd name="connsiteY41" fmla="*/ 2293639 h 2622317"/>
              <a:gd name="connsiteX42" fmla="*/ 3490315 w 3593346"/>
              <a:gd name="connsiteY42" fmla="*/ 2267881 h 2622317"/>
              <a:gd name="connsiteX43" fmla="*/ 3567588 w 3593346"/>
              <a:gd name="connsiteY43" fmla="*/ 2255002 h 2622317"/>
              <a:gd name="connsiteX44" fmla="*/ 3593346 w 3593346"/>
              <a:gd name="connsiteY44" fmla="*/ 2216366 h 2622317"/>
              <a:gd name="connsiteX45" fmla="*/ 3541831 w 3593346"/>
              <a:gd name="connsiteY45" fmla="*/ 1907273 h 2622317"/>
              <a:gd name="connsiteX46" fmla="*/ 3490315 w 3593346"/>
              <a:gd name="connsiteY46" fmla="*/ 1726968 h 2622317"/>
              <a:gd name="connsiteX47" fmla="*/ 3477436 w 3593346"/>
              <a:gd name="connsiteY47" fmla="*/ 1623937 h 2622317"/>
              <a:gd name="connsiteX48" fmla="*/ 3413042 w 3593346"/>
              <a:gd name="connsiteY48" fmla="*/ 1443633 h 2622317"/>
              <a:gd name="connsiteX49" fmla="*/ 3400163 w 3593346"/>
              <a:gd name="connsiteY49" fmla="*/ 1340602 h 2622317"/>
              <a:gd name="connsiteX50" fmla="*/ 3374405 w 3593346"/>
              <a:gd name="connsiteY50" fmla="*/ 1276208 h 2622317"/>
              <a:gd name="connsiteX51" fmla="*/ 3361527 w 3593346"/>
              <a:gd name="connsiteY51" fmla="*/ 1237571 h 2622317"/>
              <a:gd name="connsiteX52" fmla="*/ 3322890 w 3593346"/>
              <a:gd name="connsiteY52" fmla="*/ 1108782 h 2622317"/>
              <a:gd name="connsiteX53" fmla="*/ 3284253 w 3593346"/>
              <a:gd name="connsiteY53" fmla="*/ 1044388 h 2622317"/>
              <a:gd name="connsiteX54" fmla="*/ 3232738 w 3593346"/>
              <a:gd name="connsiteY54" fmla="*/ 979994 h 2622317"/>
              <a:gd name="connsiteX55" fmla="*/ 3181222 w 3593346"/>
              <a:gd name="connsiteY55" fmla="*/ 864084 h 2622317"/>
              <a:gd name="connsiteX56" fmla="*/ 3155465 w 3593346"/>
              <a:gd name="connsiteY56" fmla="*/ 786811 h 2622317"/>
              <a:gd name="connsiteX57" fmla="*/ 3129707 w 3593346"/>
              <a:gd name="connsiteY57" fmla="*/ 735295 h 2622317"/>
              <a:gd name="connsiteX58" fmla="*/ 3103949 w 3593346"/>
              <a:gd name="connsiteY58" fmla="*/ 670901 h 2622317"/>
              <a:gd name="connsiteX59" fmla="*/ 3065312 w 3593346"/>
              <a:gd name="connsiteY59" fmla="*/ 619385 h 2622317"/>
              <a:gd name="connsiteX60" fmla="*/ 3052434 w 3593346"/>
              <a:gd name="connsiteY60" fmla="*/ 567870 h 2622317"/>
              <a:gd name="connsiteX61" fmla="*/ 2975160 w 3593346"/>
              <a:gd name="connsiteY61" fmla="*/ 477718 h 2622317"/>
              <a:gd name="connsiteX62" fmla="*/ 2897887 w 3593346"/>
              <a:gd name="connsiteY62" fmla="*/ 426202 h 2622317"/>
              <a:gd name="connsiteX63" fmla="*/ 2859250 w 3593346"/>
              <a:gd name="connsiteY63" fmla="*/ 387566 h 2622317"/>
              <a:gd name="connsiteX64" fmla="*/ 2833493 w 3593346"/>
              <a:gd name="connsiteY64" fmla="*/ 336050 h 2622317"/>
              <a:gd name="connsiteX65" fmla="*/ 2781977 w 3593346"/>
              <a:gd name="connsiteY65" fmla="*/ 297413 h 2622317"/>
              <a:gd name="connsiteX66" fmla="*/ 2653188 w 3593346"/>
              <a:gd name="connsiteY66" fmla="*/ 233019 h 2622317"/>
              <a:gd name="connsiteX67" fmla="*/ 2537279 w 3593346"/>
              <a:gd name="connsiteY67" fmla="*/ 181504 h 2622317"/>
              <a:gd name="connsiteX68" fmla="*/ 2434248 w 3593346"/>
              <a:gd name="connsiteY68" fmla="*/ 142867 h 2622317"/>
              <a:gd name="connsiteX69" fmla="*/ 2395611 w 3593346"/>
              <a:gd name="connsiteY69" fmla="*/ 117109 h 2622317"/>
              <a:gd name="connsiteX70" fmla="*/ 2344096 w 3593346"/>
              <a:gd name="connsiteY70" fmla="*/ 91351 h 2622317"/>
              <a:gd name="connsiteX71" fmla="*/ 2138034 w 3593346"/>
              <a:gd name="connsiteY71" fmla="*/ 52715 h 2622317"/>
              <a:gd name="connsiteX72" fmla="*/ 1957729 w 3593346"/>
              <a:gd name="connsiteY72" fmla="*/ 14078 h 2622317"/>
              <a:gd name="connsiteX73" fmla="*/ 1919093 w 3593346"/>
              <a:gd name="connsiteY73" fmla="*/ 39836 h 2622317"/>
              <a:gd name="connsiteX74" fmla="*/ 1764546 w 3593346"/>
              <a:gd name="connsiteY74" fmla="*/ 65594 h 2622317"/>
              <a:gd name="connsiteX75" fmla="*/ 1803183 w 3593346"/>
              <a:gd name="connsiteY75" fmla="*/ 104230 h 2622317"/>
              <a:gd name="connsiteX76" fmla="*/ 1790304 w 3593346"/>
              <a:gd name="connsiteY76" fmla="*/ 129988 h 2622317"/>
              <a:gd name="connsiteX77" fmla="*/ 1635758 w 3593346"/>
              <a:gd name="connsiteY77" fmla="*/ 52715 h 2622317"/>
              <a:gd name="connsiteX78" fmla="*/ 1597121 w 3593346"/>
              <a:gd name="connsiteY78" fmla="*/ 39836 h 2622317"/>
              <a:gd name="connsiteX79" fmla="*/ 1545605 w 3593346"/>
              <a:gd name="connsiteY79" fmla="*/ 52715 h 2622317"/>
              <a:gd name="connsiteX80" fmla="*/ 1288028 w 3593346"/>
              <a:gd name="connsiteY80" fmla="*/ 26957 h 2622317"/>
              <a:gd name="connsiteX81" fmla="*/ 1069087 w 3593346"/>
              <a:gd name="connsiteY81" fmla="*/ 52715 h 2622317"/>
              <a:gd name="connsiteX82" fmla="*/ 991814 w 3593346"/>
              <a:gd name="connsiteY82" fmla="*/ 78473 h 2622317"/>
              <a:gd name="connsiteX83" fmla="*/ 953177 w 3593346"/>
              <a:gd name="connsiteY83" fmla="*/ 104230 h 2622317"/>
              <a:gd name="connsiteX84" fmla="*/ 914541 w 3593346"/>
              <a:gd name="connsiteY84" fmla="*/ 91351 h 2622317"/>
              <a:gd name="connsiteX85" fmla="*/ 875904 w 3593346"/>
              <a:gd name="connsiteY85" fmla="*/ 104230 h 2622317"/>
              <a:gd name="connsiteX86" fmla="*/ 850146 w 3593346"/>
              <a:gd name="connsiteY86" fmla="*/ 26957 h 2622317"/>
              <a:gd name="connsiteX87" fmla="*/ 811510 w 3593346"/>
              <a:gd name="connsiteY87" fmla="*/ 39836 h 2622317"/>
              <a:gd name="connsiteX88" fmla="*/ 708479 w 3593346"/>
              <a:gd name="connsiteY88" fmla="*/ 52715 h 2622317"/>
              <a:gd name="connsiteX89" fmla="*/ 669842 w 3593346"/>
              <a:gd name="connsiteY89" fmla="*/ 78473 h 2622317"/>
              <a:gd name="connsiteX90" fmla="*/ 631205 w 3593346"/>
              <a:gd name="connsiteY90" fmla="*/ 52715 h 2622317"/>
              <a:gd name="connsiteX91" fmla="*/ 579690 w 3593346"/>
              <a:gd name="connsiteY91" fmla="*/ 1199 h 2622317"/>
              <a:gd name="connsiteX92" fmla="*/ 476659 w 3593346"/>
              <a:gd name="connsiteY92" fmla="*/ 39836 h 2622317"/>
              <a:gd name="connsiteX93" fmla="*/ 425143 w 3593346"/>
              <a:gd name="connsiteY93" fmla="*/ 52715 h 2622317"/>
              <a:gd name="connsiteX94" fmla="*/ 386507 w 3593346"/>
              <a:gd name="connsiteY94" fmla="*/ 65594 h 2622317"/>
              <a:gd name="connsiteX95" fmla="*/ 360749 w 3593346"/>
              <a:gd name="connsiteY95" fmla="*/ 104230 h 2622317"/>
              <a:gd name="connsiteX96" fmla="*/ 334991 w 3593346"/>
              <a:gd name="connsiteY96" fmla="*/ 336050 h 2622317"/>
              <a:gd name="connsiteX97" fmla="*/ 347870 w 3593346"/>
              <a:gd name="connsiteY97" fmla="*/ 374687 h 2622317"/>
              <a:gd name="connsiteX98" fmla="*/ 463780 w 3593346"/>
              <a:gd name="connsiteY98" fmla="*/ 439081 h 2622317"/>
              <a:gd name="connsiteX99" fmla="*/ 579690 w 3593346"/>
              <a:gd name="connsiteY99" fmla="*/ 464839 h 2622317"/>
              <a:gd name="connsiteX100" fmla="*/ 656963 w 3593346"/>
              <a:gd name="connsiteY100" fmla="*/ 516354 h 2622317"/>
              <a:gd name="connsiteX101" fmla="*/ 734236 w 3593346"/>
              <a:gd name="connsiteY101" fmla="*/ 542112 h 2622317"/>
              <a:gd name="connsiteX102" fmla="*/ 772873 w 3593346"/>
              <a:gd name="connsiteY102" fmla="*/ 554991 h 2622317"/>
              <a:gd name="connsiteX103" fmla="*/ 850146 w 3593346"/>
              <a:gd name="connsiteY103" fmla="*/ 606506 h 2622317"/>
              <a:gd name="connsiteX104" fmla="*/ 875904 w 3593346"/>
              <a:gd name="connsiteY104" fmla="*/ 645143 h 2622317"/>
              <a:gd name="connsiteX105" fmla="*/ 888783 w 3593346"/>
              <a:gd name="connsiteY105" fmla="*/ 683780 h 2622317"/>
              <a:gd name="connsiteX106" fmla="*/ 927419 w 3593346"/>
              <a:gd name="connsiteY106" fmla="*/ 709537 h 2622317"/>
              <a:gd name="connsiteX107" fmla="*/ 940298 w 3593346"/>
              <a:gd name="connsiteY107" fmla="*/ 748174 h 2622317"/>
              <a:gd name="connsiteX108" fmla="*/ 914541 w 3593346"/>
              <a:gd name="connsiteY108" fmla="*/ 851205 h 2622317"/>
              <a:gd name="connsiteX109" fmla="*/ 901662 w 3593346"/>
              <a:gd name="connsiteY109" fmla="*/ 902720 h 2622317"/>
              <a:gd name="connsiteX110" fmla="*/ 850146 w 3593346"/>
              <a:gd name="connsiteY110" fmla="*/ 915599 h 2622317"/>
              <a:gd name="connsiteX111" fmla="*/ 785752 w 3593346"/>
              <a:gd name="connsiteY111" fmla="*/ 902720 h 2622317"/>
              <a:gd name="connsiteX112" fmla="*/ 759994 w 3593346"/>
              <a:gd name="connsiteY112" fmla="*/ 864084 h 26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93346" h="2622317">
                <a:moveTo>
                  <a:pt x="785752" y="915599"/>
                </a:moveTo>
                <a:cubicBezTo>
                  <a:pt x="652183" y="969027"/>
                  <a:pt x="791752" y="920495"/>
                  <a:pt x="566811" y="954236"/>
                </a:cubicBezTo>
                <a:cubicBezTo>
                  <a:pt x="531802" y="959487"/>
                  <a:pt x="498493" y="973051"/>
                  <a:pt x="463780" y="979994"/>
                </a:cubicBezTo>
                <a:lnTo>
                  <a:pt x="399386" y="992873"/>
                </a:lnTo>
                <a:cubicBezTo>
                  <a:pt x="296026" y="1011665"/>
                  <a:pt x="310556" y="1006802"/>
                  <a:pt x="180445" y="1018630"/>
                </a:cubicBezTo>
                <a:cubicBezTo>
                  <a:pt x="167566" y="1022923"/>
                  <a:pt x="152409" y="1023028"/>
                  <a:pt x="141808" y="1031509"/>
                </a:cubicBezTo>
                <a:cubicBezTo>
                  <a:pt x="129721" y="1041178"/>
                  <a:pt x="122336" y="1056001"/>
                  <a:pt x="116050" y="1070146"/>
                </a:cubicBezTo>
                <a:cubicBezTo>
                  <a:pt x="105023" y="1094957"/>
                  <a:pt x="96878" y="1121079"/>
                  <a:pt x="90293" y="1147419"/>
                </a:cubicBezTo>
                <a:cubicBezTo>
                  <a:pt x="81707" y="1181763"/>
                  <a:pt x="84172" y="1220995"/>
                  <a:pt x="64535" y="1250450"/>
                </a:cubicBezTo>
                <a:lnTo>
                  <a:pt x="13019" y="1327723"/>
                </a:lnTo>
                <a:cubicBezTo>
                  <a:pt x="-509" y="1463013"/>
                  <a:pt x="-7794" y="1450011"/>
                  <a:pt x="13019" y="1585301"/>
                </a:cubicBezTo>
                <a:cubicBezTo>
                  <a:pt x="20212" y="1632057"/>
                  <a:pt x="30432" y="1620126"/>
                  <a:pt x="51656" y="1662574"/>
                </a:cubicBezTo>
                <a:cubicBezTo>
                  <a:pt x="67223" y="1693709"/>
                  <a:pt x="65035" y="1719716"/>
                  <a:pt x="77414" y="1752726"/>
                </a:cubicBezTo>
                <a:cubicBezTo>
                  <a:pt x="84155" y="1770702"/>
                  <a:pt x="94586" y="1787070"/>
                  <a:pt x="103172" y="1804242"/>
                </a:cubicBezTo>
                <a:cubicBezTo>
                  <a:pt x="107465" y="1834293"/>
                  <a:pt x="108063" y="1865108"/>
                  <a:pt x="116050" y="1894394"/>
                </a:cubicBezTo>
                <a:cubicBezTo>
                  <a:pt x="121101" y="1912916"/>
                  <a:pt x="138814" y="1926945"/>
                  <a:pt x="141808" y="1945909"/>
                </a:cubicBezTo>
                <a:cubicBezTo>
                  <a:pt x="151874" y="2009657"/>
                  <a:pt x="132376" y="2078534"/>
                  <a:pt x="154687" y="2139092"/>
                </a:cubicBezTo>
                <a:cubicBezTo>
                  <a:pt x="167087" y="2172749"/>
                  <a:pt x="235994" y="2191953"/>
                  <a:pt x="270597" y="2203487"/>
                </a:cubicBezTo>
                <a:cubicBezTo>
                  <a:pt x="279183" y="2216366"/>
                  <a:pt x="288152" y="2228997"/>
                  <a:pt x="296355" y="2242123"/>
                </a:cubicBezTo>
                <a:cubicBezTo>
                  <a:pt x="309622" y="2263350"/>
                  <a:pt x="319972" y="2286492"/>
                  <a:pt x="334991" y="2306518"/>
                </a:cubicBezTo>
                <a:cubicBezTo>
                  <a:pt x="345919" y="2321089"/>
                  <a:pt x="359636" y="2333494"/>
                  <a:pt x="373628" y="2345154"/>
                </a:cubicBezTo>
                <a:cubicBezTo>
                  <a:pt x="385519" y="2355063"/>
                  <a:pt x="398826" y="2363232"/>
                  <a:pt x="412265" y="2370912"/>
                </a:cubicBezTo>
                <a:cubicBezTo>
                  <a:pt x="428934" y="2380437"/>
                  <a:pt x="448788" y="2384677"/>
                  <a:pt x="463780" y="2396670"/>
                </a:cubicBezTo>
                <a:cubicBezTo>
                  <a:pt x="492225" y="2419426"/>
                  <a:pt x="515295" y="2448185"/>
                  <a:pt x="541053" y="2473943"/>
                </a:cubicBezTo>
                <a:cubicBezTo>
                  <a:pt x="553932" y="2486822"/>
                  <a:pt x="569587" y="2497425"/>
                  <a:pt x="579690" y="2512580"/>
                </a:cubicBezTo>
                <a:cubicBezTo>
                  <a:pt x="588276" y="2525459"/>
                  <a:pt x="592322" y="2543013"/>
                  <a:pt x="605448" y="2551216"/>
                </a:cubicBezTo>
                <a:cubicBezTo>
                  <a:pt x="688386" y="2603052"/>
                  <a:pt x="948184" y="2589041"/>
                  <a:pt x="966056" y="2589853"/>
                </a:cubicBezTo>
                <a:cubicBezTo>
                  <a:pt x="1058751" y="2608392"/>
                  <a:pt x="1111751" y="2624817"/>
                  <a:pt x="1223634" y="2589853"/>
                </a:cubicBezTo>
                <a:cubicBezTo>
                  <a:pt x="1240529" y="2584573"/>
                  <a:pt x="1232219" y="2555509"/>
                  <a:pt x="1236512" y="2538337"/>
                </a:cubicBezTo>
                <a:cubicBezTo>
                  <a:pt x="1283735" y="2542630"/>
                  <a:pt x="1331179" y="2544949"/>
                  <a:pt x="1378180" y="2551216"/>
                </a:cubicBezTo>
                <a:cubicBezTo>
                  <a:pt x="1395725" y="2553555"/>
                  <a:pt x="1412677" y="2559232"/>
                  <a:pt x="1429696" y="2564095"/>
                </a:cubicBezTo>
                <a:cubicBezTo>
                  <a:pt x="1442749" y="2567824"/>
                  <a:pt x="1454893" y="2575054"/>
                  <a:pt x="1468332" y="2576974"/>
                </a:cubicBezTo>
                <a:cubicBezTo>
                  <a:pt x="1515273" y="2583680"/>
                  <a:pt x="1562777" y="2585560"/>
                  <a:pt x="1610000" y="2589853"/>
                </a:cubicBezTo>
                <a:cubicBezTo>
                  <a:pt x="1766670" y="2642078"/>
                  <a:pt x="1675061" y="2615611"/>
                  <a:pt x="2035003" y="2615611"/>
                </a:cubicBezTo>
                <a:cubicBezTo>
                  <a:pt x="2090976" y="2615611"/>
                  <a:pt x="2146620" y="2607025"/>
                  <a:pt x="2202428" y="2602732"/>
                </a:cubicBezTo>
                <a:cubicBezTo>
                  <a:pt x="2215307" y="2598439"/>
                  <a:pt x="2228659" y="2595367"/>
                  <a:pt x="2241065" y="2589853"/>
                </a:cubicBezTo>
                <a:cubicBezTo>
                  <a:pt x="2267381" y="2578157"/>
                  <a:pt x="2291018" y="2560323"/>
                  <a:pt x="2318338" y="2551216"/>
                </a:cubicBezTo>
                <a:cubicBezTo>
                  <a:pt x="2407286" y="2521567"/>
                  <a:pt x="2498752" y="2500084"/>
                  <a:pt x="2588794" y="2473943"/>
                </a:cubicBezTo>
                <a:cubicBezTo>
                  <a:pt x="2710141" y="2438713"/>
                  <a:pt x="2713880" y="2431976"/>
                  <a:pt x="2833493" y="2409549"/>
                </a:cubicBezTo>
                <a:cubicBezTo>
                  <a:pt x="2931997" y="2391080"/>
                  <a:pt x="3031103" y="2375961"/>
                  <a:pt x="3129707" y="2358033"/>
                </a:cubicBezTo>
                <a:cubicBezTo>
                  <a:pt x="3172781" y="2350201"/>
                  <a:pt x="3215880" y="2342302"/>
                  <a:pt x="3258496" y="2332275"/>
                </a:cubicBezTo>
                <a:cubicBezTo>
                  <a:pt x="3458434" y="2285231"/>
                  <a:pt x="3247069" y="2323448"/>
                  <a:pt x="3425921" y="2293639"/>
                </a:cubicBezTo>
                <a:cubicBezTo>
                  <a:pt x="3447386" y="2285053"/>
                  <a:pt x="3468011" y="2273964"/>
                  <a:pt x="3490315" y="2267881"/>
                </a:cubicBezTo>
                <a:cubicBezTo>
                  <a:pt x="3515508" y="2261010"/>
                  <a:pt x="3544232" y="2266680"/>
                  <a:pt x="3567588" y="2255002"/>
                </a:cubicBezTo>
                <a:cubicBezTo>
                  <a:pt x="3581432" y="2248080"/>
                  <a:pt x="3584760" y="2229245"/>
                  <a:pt x="3593346" y="2216366"/>
                </a:cubicBezTo>
                <a:cubicBezTo>
                  <a:pt x="3576174" y="2113335"/>
                  <a:pt x="3563349" y="2009485"/>
                  <a:pt x="3541831" y="1907273"/>
                </a:cubicBezTo>
                <a:cubicBezTo>
                  <a:pt x="3528954" y="1846107"/>
                  <a:pt x="3490315" y="1726968"/>
                  <a:pt x="3490315" y="1726968"/>
                </a:cubicBezTo>
                <a:cubicBezTo>
                  <a:pt x="3486022" y="1692624"/>
                  <a:pt x="3485363" y="1657628"/>
                  <a:pt x="3477436" y="1623937"/>
                </a:cubicBezTo>
                <a:cubicBezTo>
                  <a:pt x="3464307" y="1568137"/>
                  <a:pt x="3435297" y="1499270"/>
                  <a:pt x="3413042" y="1443633"/>
                </a:cubicBezTo>
                <a:cubicBezTo>
                  <a:pt x="3408749" y="1409289"/>
                  <a:pt x="3407946" y="1374327"/>
                  <a:pt x="3400163" y="1340602"/>
                </a:cubicBezTo>
                <a:cubicBezTo>
                  <a:pt x="3394965" y="1318076"/>
                  <a:pt x="3382522" y="1297854"/>
                  <a:pt x="3374405" y="1276208"/>
                </a:cubicBezTo>
                <a:cubicBezTo>
                  <a:pt x="3369638" y="1263497"/>
                  <a:pt x="3365256" y="1250624"/>
                  <a:pt x="3361527" y="1237571"/>
                </a:cubicBezTo>
                <a:cubicBezTo>
                  <a:pt x="3347158" y="1187277"/>
                  <a:pt x="3346430" y="1160569"/>
                  <a:pt x="3322890" y="1108782"/>
                </a:cubicBezTo>
                <a:cubicBezTo>
                  <a:pt x="3312532" y="1085994"/>
                  <a:pt x="3295448" y="1066777"/>
                  <a:pt x="3284253" y="1044388"/>
                </a:cubicBezTo>
                <a:cubicBezTo>
                  <a:pt x="3253149" y="982180"/>
                  <a:pt x="3297868" y="1023414"/>
                  <a:pt x="3232738" y="979994"/>
                </a:cubicBezTo>
                <a:cubicBezTo>
                  <a:pt x="3205747" y="926012"/>
                  <a:pt x="3203145" y="924374"/>
                  <a:pt x="3181222" y="864084"/>
                </a:cubicBezTo>
                <a:cubicBezTo>
                  <a:pt x="3171943" y="838568"/>
                  <a:pt x="3165548" y="812020"/>
                  <a:pt x="3155465" y="786811"/>
                </a:cubicBezTo>
                <a:cubicBezTo>
                  <a:pt x="3148335" y="768985"/>
                  <a:pt x="3137504" y="752839"/>
                  <a:pt x="3129707" y="735295"/>
                </a:cubicBezTo>
                <a:cubicBezTo>
                  <a:pt x="3120318" y="714169"/>
                  <a:pt x="3115176" y="691110"/>
                  <a:pt x="3103949" y="670901"/>
                </a:cubicBezTo>
                <a:cubicBezTo>
                  <a:pt x="3093525" y="652137"/>
                  <a:pt x="3078191" y="636557"/>
                  <a:pt x="3065312" y="619385"/>
                </a:cubicBezTo>
                <a:cubicBezTo>
                  <a:pt x="3061019" y="602213"/>
                  <a:pt x="3060350" y="583701"/>
                  <a:pt x="3052434" y="567870"/>
                </a:cubicBezTo>
                <a:cubicBezTo>
                  <a:pt x="3041435" y="545871"/>
                  <a:pt x="2996252" y="494122"/>
                  <a:pt x="2975160" y="477718"/>
                </a:cubicBezTo>
                <a:cubicBezTo>
                  <a:pt x="2950724" y="458712"/>
                  <a:pt x="2919777" y="448092"/>
                  <a:pt x="2897887" y="426202"/>
                </a:cubicBezTo>
                <a:lnTo>
                  <a:pt x="2859250" y="387566"/>
                </a:lnTo>
                <a:cubicBezTo>
                  <a:pt x="2850664" y="370394"/>
                  <a:pt x="2845987" y="350627"/>
                  <a:pt x="2833493" y="336050"/>
                </a:cubicBezTo>
                <a:cubicBezTo>
                  <a:pt x="2819524" y="319752"/>
                  <a:pt x="2800086" y="308937"/>
                  <a:pt x="2781977" y="297413"/>
                </a:cubicBezTo>
                <a:cubicBezTo>
                  <a:pt x="2609031" y="187357"/>
                  <a:pt x="2752511" y="277163"/>
                  <a:pt x="2653188" y="233019"/>
                </a:cubicBezTo>
                <a:cubicBezTo>
                  <a:pt x="2519072" y="173411"/>
                  <a:pt x="2624307" y="210512"/>
                  <a:pt x="2537279" y="181504"/>
                </a:cubicBezTo>
                <a:cubicBezTo>
                  <a:pt x="2446668" y="121097"/>
                  <a:pt x="2561564" y="190611"/>
                  <a:pt x="2434248" y="142867"/>
                </a:cubicBezTo>
                <a:cubicBezTo>
                  <a:pt x="2419755" y="137432"/>
                  <a:pt x="2409050" y="124789"/>
                  <a:pt x="2395611" y="117109"/>
                </a:cubicBezTo>
                <a:cubicBezTo>
                  <a:pt x="2378942" y="107584"/>
                  <a:pt x="2361921" y="98481"/>
                  <a:pt x="2344096" y="91351"/>
                </a:cubicBezTo>
                <a:cubicBezTo>
                  <a:pt x="2252164" y="54578"/>
                  <a:pt x="2252093" y="64121"/>
                  <a:pt x="2138034" y="52715"/>
                </a:cubicBezTo>
                <a:cubicBezTo>
                  <a:pt x="2031962" y="-18000"/>
                  <a:pt x="2091478" y="-2641"/>
                  <a:pt x="1957729" y="14078"/>
                </a:cubicBezTo>
                <a:cubicBezTo>
                  <a:pt x="1944850" y="22664"/>
                  <a:pt x="1933320" y="33739"/>
                  <a:pt x="1919093" y="39836"/>
                </a:cubicBezTo>
                <a:cubicBezTo>
                  <a:pt x="1884055" y="54852"/>
                  <a:pt x="1787263" y="62754"/>
                  <a:pt x="1764546" y="65594"/>
                </a:cubicBezTo>
                <a:cubicBezTo>
                  <a:pt x="1777425" y="78473"/>
                  <a:pt x="1788028" y="94127"/>
                  <a:pt x="1803183" y="104230"/>
                </a:cubicBezTo>
                <a:cubicBezTo>
                  <a:pt x="1838456" y="127745"/>
                  <a:pt x="1881268" y="107247"/>
                  <a:pt x="1790304" y="129988"/>
                </a:cubicBezTo>
                <a:cubicBezTo>
                  <a:pt x="1690440" y="63413"/>
                  <a:pt x="1742399" y="88262"/>
                  <a:pt x="1635758" y="52715"/>
                </a:cubicBezTo>
                <a:lnTo>
                  <a:pt x="1597121" y="39836"/>
                </a:lnTo>
                <a:cubicBezTo>
                  <a:pt x="1579949" y="44129"/>
                  <a:pt x="1563305" y="52715"/>
                  <a:pt x="1545605" y="52715"/>
                </a:cubicBezTo>
                <a:cubicBezTo>
                  <a:pt x="1354141" y="52715"/>
                  <a:pt x="1388401" y="60415"/>
                  <a:pt x="1288028" y="26957"/>
                </a:cubicBezTo>
                <a:cubicBezTo>
                  <a:pt x="1177959" y="35424"/>
                  <a:pt x="1151186" y="28085"/>
                  <a:pt x="1069087" y="52715"/>
                </a:cubicBezTo>
                <a:cubicBezTo>
                  <a:pt x="1043081" y="60517"/>
                  <a:pt x="1014405" y="63413"/>
                  <a:pt x="991814" y="78473"/>
                </a:cubicBezTo>
                <a:lnTo>
                  <a:pt x="953177" y="104230"/>
                </a:lnTo>
                <a:cubicBezTo>
                  <a:pt x="940298" y="99937"/>
                  <a:pt x="928116" y="91351"/>
                  <a:pt x="914541" y="91351"/>
                </a:cubicBezTo>
                <a:cubicBezTo>
                  <a:pt x="900965" y="91351"/>
                  <a:pt x="885504" y="113829"/>
                  <a:pt x="875904" y="104230"/>
                </a:cubicBezTo>
                <a:cubicBezTo>
                  <a:pt x="856705" y="85031"/>
                  <a:pt x="850146" y="26957"/>
                  <a:pt x="850146" y="26957"/>
                </a:cubicBezTo>
                <a:cubicBezTo>
                  <a:pt x="837267" y="31250"/>
                  <a:pt x="824866" y="37408"/>
                  <a:pt x="811510" y="39836"/>
                </a:cubicBezTo>
                <a:cubicBezTo>
                  <a:pt x="777457" y="46027"/>
                  <a:pt x="741870" y="43608"/>
                  <a:pt x="708479" y="52715"/>
                </a:cubicBezTo>
                <a:cubicBezTo>
                  <a:pt x="693546" y="56788"/>
                  <a:pt x="682721" y="69887"/>
                  <a:pt x="669842" y="78473"/>
                </a:cubicBezTo>
                <a:cubicBezTo>
                  <a:pt x="656963" y="69887"/>
                  <a:pt x="640874" y="64802"/>
                  <a:pt x="631205" y="52715"/>
                </a:cubicBezTo>
                <a:cubicBezTo>
                  <a:pt x="581251" y="-9729"/>
                  <a:pt x="663990" y="29299"/>
                  <a:pt x="579690" y="1199"/>
                </a:cubicBezTo>
                <a:cubicBezTo>
                  <a:pt x="416370" y="33864"/>
                  <a:pt x="592729" y="-9908"/>
                  <a:pt x="476659" y="39836"/>
                </a:cubicBezTo>
                <a:cubicBezTo>
                  <a:pt x="460390" y="46809"/>
                  <a:pt x="442162" y="47852"/>
                  <a:pt x="425143" y="52715"/>
                </a:cubicBezTo>
                <a:cubicBezTo>
                  <a:pt x="412090" y="56444"/>
                  <a:pt x="399386" y="61301"/>
                  <a:pt x="386507" y="65594"/>
                </a:cubicBezTo>
                <a:cubicBezTo>
                  <a:pt x="377921" y="78473"/>
                  <a:pt x="364822" y="89297"/>
                  <a:pt x="360749" y="104230"/>
                </a:cubicBezTo>
                <a:cubicBezTo>
                  <a:pt x="354992" y="125339"/>
                  <a:pt x="335765" y="328306"/>
                  <a:pt x="334991" y="336050"/>
                </a:cubicBezTo>
                <a:cubicBezTo>
                  <a:pt x="339284" y="348929"/>
                  <a:pt x="340340" y="363391"/>
                  <a:pt x="347870" y="374687"/>
                </a:cubicBezTo>
                <a:cubicBezTo>
                  <a:pt x="380918" y="424259"/>
                  <a:pt x="406180" y="419881"/>
                  <a:pt x="463780" y="439081"/>
                </a:cubicBezTo>
                <a:cubicBezTo>
                  <a:pt x="527189" y="460217"/>
                  <a:pt x="489028" y="449728"/>
                  <a:pt x="579690" y="464839"/>
                </a:cubicBezTo>
                <a:cubicBezTo>
                  <a:pt x="605448" y="482011"/>
                  <a:pt x="627595" y="506564"/>
                  <a:pt x="656963" y="516354"/>
                </a:cubicBezTo>
                <a:lnTo>
                  <a:pt x="734236" y="542112"/>
                </a:lnTo>
                <a:cubicBezTo>
                  <a:pt x="747115" y="546405"/>
                  <a:pt x="761577" y="547461"/>
                  <a:pt x="772873" y="554991"/>
                </a:cubicBezTo>
                <a:lnTo>
                  <a:pt x="850146" y="606506"/>
                </a:lnTo>
                <a:cubicBezTo>
                  <a:pt x="858732" y="619385"/>
                  <a:pt x="868982" y="631298"/>
                  <a:pt x="875904" y="645143"/>
                </a:cubicBezTo>
                <a:cubicBezTo>
                  <a:pt x="881975" y="657285"/>
                  <a:pt x="880302" y="673179"/>
                  <a:pt x="888783" y="683780"/>
                </a:cubicBezTo>
                <a:cubicBezTo>
                  <a:pt x="898452" y="695866"/>
                  <a:pt x="914540" y="700951"/>
                  <a:pt x="927419" y="709537"/>
                </a:cubicBezTo>
                <a:cubicBezTo>
                  <a:pt x="931712" y="722416"/>
                  <a:pt x="940298" y="734598"/>
                  <a:pt x="940298" y="748174"/>
                </a:cubicBezTo>
                <a:cubicBezTo>
                  <a:pt x="940298" y="787442"/>
                  <a:pt x="924702" y="815640"/>
                  <a:pt x="914541" y="851205"/>
                </a:cubicBezTo>
                <a:cubicBezTo>
                  <a:pt x="909679" y="868224"/>
                  <a:pt x="914178" y="890204"/>
                  <a:pt x="901662" y="902720"/>
                </a:cubicBezTo>
                <a:cubicBezTo>
                  <a:pt x="889146" y="915236"/>
                  <a:pt x="867318" y="911306"/>
                  <a:pt x="850146" y="915599"/>
                </a:cubicBezTo>
                <a:cubicBezTo>
                  <a:pt x="828681" y="911306"/>
                  <a:pt x="804758" y="913580"/>
                  <a:pt x="785752" y="902720"/>
                </a:cubicBezTo>
                <a:cubicBezTo>
                  <a:pt x="772313" y="895041"/>
                  <a:pt x="759994" y="864084"/>
                  <a:pt x="759994" y="8640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42327" y="4638261"/>
            <a:ext cx="2838376" cy="757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158" y="2312521"/>
            <a:ext cx="1193263" cy="1251188"/>
          </a:xfrm>
          <a:prstGeom prst="rect">
            <a:avLst/>
          </a:prstGeom>
          <a:effectLst>
            <a:glow rad="139700">
              <a:srgbClr val="FC9908">
                <a:alpha val="40000"/>
              </a:srgb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228" y="2229389"/>
            <a:ext cx="2572386" cy="28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origin of LCH cells: same </a:t>
            </a:r>
            <a:r>
              <a:rPr lang="en-US" dirty="0"/>
              <a:t>d</a:t>
            </a:r>
            <a:r>
              <a:rPr lang="en-US" dirty="0" smtClean="0"/>
              <a:t>ifferentiation pathway?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" y="2360212"/>
            <a:ext cx="5289240" cy="2423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370410"/>
            <a:ext cx="5538954" cy="238712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398116" y="4124741"/>
            <a:ext cx="1207554" cy="1176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911548" y="4124739"/>
            <a:ext cx="2669171" cy="13484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2445" y="1970300"/>
            <a:ext cx="1005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Isolate monocyte CD14+ from blood sample	Isolate monocyte CD14+ from tumor site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786" y="5174293"/>
            <a:ext cx="295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C9908"/>
                </a:solidFill>
              </a:rPr>
              <a:t>Test for LCH-like behavior</a:t>
            </a:r>
            <a:endParaRPr lang="en-US" sz="2400" b="1" dirty="0">
              <a:solidFill>
                <a:srgbClr val="FC99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LCH-like behavior: overproduction of cytokines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580814"/>
              </p:ext>
            </p:extLst>
          </p:nvPr>
        </p:nvGraphicFramePr>
        <p:xfrm>
          <a:off x="1486011" y="1859351"/>
          <a:ext cx="9669669" cy="370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223"/>
                <a:gridCol w="3223223"/>
                <a:gridCol w="3223223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Interleukin-1α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(IL-1α)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Interferon-γ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(IFN-γ)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GM-CSF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(Granulocyte-macrophage colony-stimulating growth factor)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Interact</a:t>
                      </a:r>
                      <a:r>
                        <a:rPr lang="en-US" sz="2400" baseline="0" dirty="0" smtClean="0">
                          <a:effectLst/>
                        </a:rPr>
                        <a:t> with</a:t>
                      </a:r>
                      <a:r>
                        <a:rPr lang="en-US" sz="2400" dirty="0" smtClean="0">
                          <a:effectLst/>
                        </a:rPr>
                        <a:t> T-cells found at the tumor site, stimulating their additional proliferation (</a:t>
                      </a:r>
                      <a:r>
                        <a:rPr lang="en-US" sz="2400" dirty="0" err="1" smtClean="0">
                          <a:effectLst/>
                        </a:rPr>
                        <a:t>Egeler</a:t>
                      </a:r>
                      <a:r>
                        <a:rPr lang="en-US" sz="2400" dirty="0" smtClean="0">
                          <a:effectLst/>
                        </a:rPr>
                        <a:t> et al., 1999)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Prevent the full maturation of LCH cells (</a:t>
                      </a:r>
                      <a:r>
                        <a:rPr lang="en-US" sz="2400" dirty="0" err="1" smtClean="0">
                          <a:effectLst/>
                        </a:rPr>
                        <a:t>Geissmann</a:t>
                      </a:r>
                      <a:r>
                        <a:rPr lang="en-US" sz="2400" dirty="0" smtClean="0">
                          <a:effectLst/>
                        </a:rPr>
                        <a:t> et al., 2001)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Drive LCH cell growth and over replication at tumor sites (Emile et al., 1995)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30355" y="5497748"/>
            <a:ext cx="7465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Measure levels of RNAs encoding these three cytokines</a:t>
            </a:r>
          </a:p>
          <a:p>
            <a:pPr algn="ctr"/>
            <a:r>
              <a:rPr lang="en-US" sz="2400" b="1" i="1" dirty="0">
                <a:solidFill>
                  <a:srgbClr val="FC9908"/>
                </a:solidFill>
              </a:rPr>
              <a:t>m</a:t>
            </a:r>
            <a:r>
              <a:rPr lang="en-US" sz="2400" b="1" i="1" dirty="0" smtClean="0">
                <a:solidFill>
                  <a:srgbClr val="FC9908"/>
                </a:solidFill>
              </a:rPr>
              <a:t>ore RNA = more LCH-like</a:t>
            </a:r>
            <a:endParaRPr lang="en-US" sz="2400" b="1" i="1" dirty="0" smtClean="0">
              <a:solidFill>
                <a:srgbClr val="FC990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290" y="226969"/>
            <a:ext cx="1180768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arenR"/>
            </a:pPr>
            <a:r>
              <a:rPr lang="en-US" dirty="0" smtClean="0"/>
              <a:t>PCR: Amplify RNA Levels</a:t>
            </a:r>
          </a:p>
          <a:p>
            <a:r>
              <a:rPr lang="en-US" sz="4000" dirty="0" smtClean="0"/>
              <a:t>					IL-1α, IFN-γ, GM-CSF</a:t>
            </a:r>
            <a:endParaRPr lang="en-US" sz="4000" dirty="0"/>
          </a:p>
        </p:txBody>
      </p:sp>
      <p:pic>
        <p:nvPicPr>
          <p:cNvPr id="5" name="Picture 2" descr="http://www.genecopoeia.com/wp-content/uploads/2012/10/miRNA-RT-PCR-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28" y="1789044"/>
            <a:ext cx="7857884" cy="4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4968" y="1036872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Procedures described by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Enk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&amp; Katz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108712"/>
            <a:ext cx="88259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Reverse transcribe RNA into cDNA</a:t>
            </a:r>
          </a:p>
          <a:p>
            <a:pPr algn="ctr"/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Moloney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murine leukemia reverse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0746" y="3893835"/>
            <a:ext cx="882594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Isolate RNA</a:t>
            </a:r>
          </a:p>
          <a:p>
            <a:pPr algn="ctr"/>
            <a:r>
              <a:rPr lang="en-US" sz="2800" dirty="0"/>
              <a:t>c</a:t>
            </a:r>
            <a:r>
              <a:rPr lang="en-US" sz="2800" dirty="0" smtClean="0"/>
              <a:t>entrifugation/cesium </a:t>
            </a:r>
            <a:r>
              <a:rPr lang="en-US" sz="2800" dirty="0"/>
              <a:t>c</a:t>
            </a:r>
            <a:r>
              <a:rPr lang="en-US" sz="2800" dirty="0" smtClean="0"/>
              <a:t>hloride gradient </a:t>
            </a:r>
          </a:p>
          <a:p>
            <a:pPr algn="ctr"/>
            <a:r>
              <a:rPr lang="en-US" sz="2800" dirty="0" smtClean="0"/>
              <a:t>stabilize RNA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219198" y="1809010"/>
            <a:ext cx="9462053" cy="343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197" y="1742729"/>
            <a:ext cx="9462053" cy="2019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290" y="226969"/>
            <a:ext cx="1180768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arenR"/>
            </a:pPr>
            <a:r>
              <a:rPr lang="en-US" dirty="0" smtClean="0"/>
              <a:t>PCR: Amplify RNA Levels</a:t>
            </a:r>
          </a:p>
          <a:p>
            <a:r>
              <a:rPr lang="en-US" sz="4000" dirty="0" smtClean="0"/>
              <a:t>			Target cDNA sequences for IL-1α, IFN-γ, GM-CSF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20833929">
            <a:off x="218175" y="2436242"/>
            <a:ext cx="525179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cDNA content for IL-1α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00244">
            <a:off x="5892251" y="1940846"/>
            <a:ext cx="32666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cDNA content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025980">
            <a:off x="8408326" y="3207936"/>
            <a:ext cx="32666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cDNA content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0833929">
            <a:off x="370254" y="3099888"/>
            <a:ext cx="5277869" cy="523220"/>
          </a:xfrm>
          <a:prstGeom prst="rect">
            <a:avLst/>
          </a:prstGeom>
          <a:solidFill>
            <a:srgbClr val="FC9908"/>
          </a:solidFill>
          <a:ln>
            <a:solidFill>
              <a:srgbClr val="FC99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omplementary primer for IL</a:t>
            </a:r>
            <a:r>
              <a:rPr lang="en-US" sz="2800" b="1" dirty="0"/>
              <a:t>-1α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841896" y="2697853"/>
            <a:ext cx="107252" cy="227039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537636" y="2558708"/>
            <a:ext cx="107252" cy="227039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58941" y="3321445"/>
            <a:ext cx="107252" cy="227039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067668" y="3094406"/>
            <a:ext cx="107252" cy="227039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824523" y="2898388"/>
            <a:ext cx="107252" cy="227039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25" y="4575088"/>
            <a:ext cx="7400925" cy="15240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318435" y="3640629"/>
            <a:ext cx="1107791" cy="884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290" y="226969"/>
            <a:ext cx="1180768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2)	Liquid hybridization: Read RNA Levels</a:t>
            </a:r>
          </a:p>
          <a:p>
            <a:r>
              <a:rPr lang="en-US" sz="4000" dirty="0" smtClean="0"/>
              <a:t>					Tag IL-1α, IFN-γ, GM-CSF with probe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34140" y="2007032"/>
            <a:ext cx="5989983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Sequence of PCR product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34140" y="3126841"/>
            <a:ext cx="5989983" cy="954107"/>
          </a:xfrm>
          <a:prstGeom prst="rect">
            <a:avLst/>
          </a:prstGeom>
          <a:solidFill>
            <a:srgbClr val="FC9908"/>
          </a:solidFill>
          <a:ln>
            <a:solidFill>
              <a:srgbClr val="FC99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Complementary probe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8825948" y="2998057"/>
            <a:ext cx="1314047" cy="1182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8257" y="3033619"/>
            <a:ext cx="345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P-32</a:t>
            </a:r>
            <a:endParaRPr lang="en-US" sz="3200" b="1" dirty="0"/>
          </a:p>
        </p:txBody>
      </p:sp>
      <p:pic>
        <p:nvPicPr>
          <p:cNvPr id="3074" name="Picture 2" descr="http://upload.wikimedia.org/wikipedia/commons/thumb/f/fc/Radioactive_Black.svg/267px-Radioactive_Black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123" y="3488702"/>
            <a:ext cx="742404" cy="6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3431079" y="2770019"/>
            <a:ext cx="147008" cy="428987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338002" y="2746645"/>
            <a:ext cx="147008" cy="428987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128928" y="2745948"/>
            <a:ext cx="147008" cy="428987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073684" y="2758528"/>
            <a:ext cx="147008" cy="428987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971039" y="2766866"/>
            <a:ext cx="147008" cy="428987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684265" y="2745947"/>
            <a:ext cx="147008" cy="428987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8555517" y="2771108"/>
            <a:ext cx="147008" cy="428987"/>
          </a:xfrm>
          <a:prstGeom prst="line">
            <a:avLst/>
          </a:prstGeom>
          <a:ln w="38100">
            <a:solidFill>
              <a:srgbClr val="FC99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705382" y="4124204"/>
            <a:ext cx="1311966" cy="742122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766" y="4994362"/>
            <a:ext cx="38973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Measure radioactivity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2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3509</TotalTime>
  <Words>336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Differentiation of LCH-Like Cells</vt:lpstr>
      <vt:lpstr>Langerhans Cell Histiocytosis</vt:lpstr>
      <vt:lpstr>Langerhans Cells</vt:lpstr>
      <vt:lpstr>Potential origin of Langerhans Cell:  CD14+ Monocyte</vt:lpstr>
      <vt:lpstr>Proposed origin of LCH cells: same differentiation pathway?</vt:lpstr>
      <vt:lpstr>LCH-like behavior: overproduction of cytokines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Outcomes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71</cp:revision>
  <dcterms:created xsi:type="dcterms:W3CDTF">2014-12-01T17:42:35Z</dcterms:created>
  <dcterms:modified xsi:type="dcterms:W3CDTF">2014-12-09T03:44:28Z</dcterms:modified>
</cp:coreProperties>
</file>