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notesMasterIdLst>
    <p:notesMasterId r:id="rId14"/>
  </p:notesMasterIdLst>
  <p:sldIdLst>
    <p:sldId id="256" r:id="rId2"/>
    <p:sldId id="263" r:id="rId3"/>
    <p:sldId id="272" r:id="rId4"/>
    <p:sldId id="269" r:id="rId5"/>
    <p:sldId id="266" r:id="rId6"/>
    <p:sldId id="268" r:id="rId7"/>
    <p:sldId id="270" r:id="rId8"/>
    <p:sldId id="267" r:id="rId9"/>
    <p:sldId id="271" r:id="rId10"/>
    <p:sldId id="274" r:id="rId11"/>
    <p:sldId id="273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F8FDC-E696-AA4F-A420-675FAC80B6BC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60128E-B90D-B348-8C68-86669B7F0AEB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Nucleus</a:t>
          </a:r>
          <a:r>
            <a:rPr lang="en-US" dirty="0" smtClean="0"/>
            <a:t> </a:t>
          </a:r>
          <a:endParaRPr lang="en-US" dirty="0"/>
        </a:p>
      </dgm:t>
    </dgm:pt>
    <dgm:pt modelId="{DA04EF34-0DC8-194A-8CED-E1F2F43B2719}" type="parTrans" cxnId="{FF0B8B8C-7B7E-8248-83C0-436D62E36EB1}">
      <dgm:prSet/>
      <dgm:spPr/>
      <dgm:t>
        <a:bodyPr/>
        <a:lstStyle/>
        <a:p>
          <a:endParaRPr lang="en-US"/>
        </a:p>
      </dgm:t>
    </dgm:pt>
    <dgm:pt modelId="{FB4C17F5-3BD6-D745-B485-1DDBED5AAD34}" type="sibTrans" cxnId="{FF0B8B8C-7B7E-8248-83C0-436D62E36EB1}">
      <dgm:prSet/>
      <dgm:spPr/>
      <dgm:t>
        <a:bodyPr/>
        <a:lstStyle/>
        <a:p>
          <a:endParaRPr lang="en-US"/>
        </a:p>
      </dgm:t>
    </dgm:pt>
    <dgm:pt modelId="{C83D6B21-5DCB-7043-B813-AB5D53B517DE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TGF-b1</a:t>
          </a:r>
          <a:endParaRPr lang="en-US" b="1" dirty="0">
            <a:solidFill>
              <a:srgbClr val="000090"/>
            </a:solidFill>
          </a:endParaRPr>
        </a:p>
      </dgm:t>
    </dgm:pt>
    <dgm:pt modelId="{64E9CBDA-E0F9-524A-909E-BF1A78493186}" type="parTrans" cxnId="{8DEBB6C4-C931-9441-AFCD-84B040B16C99}">
      <dgm:prSet/>
      <dgm:spPr/>
      <dgm:t>
        <a:bodyPr/>
        <a:lstStyle/>
        <a:p>
          <a:endParaRPr lang="en-US"/>
        </a:p>
      </dgm:t>
    </dgm:pt>
    <dgm:pt modelId="{998DBB94-ED6C-E94E-B362-7D6D11C13819}" type="sibTrans" cxnId="{8DEBB6C4-C931-9441-AFCD-84B040B16C99}">
      <dgm:prSet/>
      <dgm:spPr/>
      <dgm:t>
        <a:bodyPr/>
        <a:lstStyle/>
        <a:p>
          <a:endParaRPr lang="en-US"/>
        </a:p>
      </dgm:t>
    </dgm:pt>
    <dgm:pt modelId="{2376E942-F26F-1A43-AE38-0685D5EB7882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Smad3</a:t>
          </a:r>
          <a:endParaRPr lang="en-US" b="1" dirty="0">
            <a:solidFill>
              <a:srgbClr val="000090"/>
            </a:solidFill>
          </a:endParaRPr>
        </a:p>
      </dgm:t>
    </dgm:pt>
    <dgm:pt modelId="{398FC8AA-F3F7-5647-88A8-F90EC65A5CC4}" type="parTrans" cxnId="{64BFF480-EB0B-0646-BD22-757E67D73331}">
      <dgm:prSet/>
      <dgm:spPr/>
      <dgm:t>
        <a:bodyPr/>
        <a:lstStyle/>
        <a:p>
          <a:endParaRPr lang="en-US"/>
        </a:p>
      </dgm:t>
    </dgm:pt>
    <dgm:pt modelId="{1EC15444-EBCE-A54F-A6D5-74A71C6C303B}" type="sibTrans" cxnId="{64BFF480-EB0B-0646-BD22-757E67D73331}">
      <dgm:prSet/>
      <dgm:spPr/>
      <dgm:t>
        <a:bodyPr/>
        <a:lstStyle/>
        <a:p>
          <a:endParaRPr lang="en-US"/>
        </a:p>
      </dgm:t>
    </dgm:pt>
    <dgm:pt modelId="{5DC72CB6-B4EE-5841-B666-AB40B444E79E}">
      <dgm:prSet custT="1"/>
      <dgm:spPr/>
      <dgm:t>
        <a:bodyPr/>
        <a:lstStyle/>
        <a:p>
          <a:r>
            <a:rPr lang="en-US" sz="2400" b="1" dirty="0" smtClean="0">
              <a:solidFill>
                <a:srgbClr val="000090"/>
              </a:solidFill>
            </a:rPr>
            <a:t>Production of Collagen 1</a:t>
          </a:r>
          <a:endParaRPr lang="en-US" sz="2400" b="1" dirty="0">
            <a:solidFill>
              <a:srgbClr val="000090"/>
            </a:solidFill>
          </a:endParaRPr>
        </a:p>
      </dgm:t>
    </dgm:pt>
    <dgm:pt modelId="{F476859D-1370-AE4F-994E-8A443A127AE7}" type="parTrans" cxnId="{6EB17847-99AC-DD4E-9D92-450787EB7413}">
      <dgm:prSet/>
      <dgm:spPr/>
      <dgm:t>
        <a:bodyPr/>
        <a:lstStyle/>
        <a:p>
          <a:endParaRPr lang="en-US"/>
        </a:p>
      </dgm:t>
    </dgm:pt>
    <dgm:pt modelId="{BB6E5F8F-DCA8-F344-BF54-0415A2F9A78B}" type="sibTrans" cxnId="{6EB17847-99AC-DD4E-9D92-450787EB7413}">
      <dgm:prSet/>
      <dgm:spPr/>
      <dgm:t>
        <a:bodyPr/>
        <a:lstStyle/>
        <a:p>
          <a:endParaRPr lang="en-US"/>
        </a:p>
      </dgm:t>
    </dgm:pt>
    <dgm:pt modelId="{881D9BE0-DF83-BF46-9FA0-51FEA23A44CA}" type="pres">
      <dgm:prSet presAssocID="{546F8FDC-E696-AA4F-A420-675FAC80B6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694ABD0-300C-EA46-9AAE-FA48DDDC58B6}" type="pres">
      <dgm:prSet presAssocID="{3C60128E-B90D-B348-8C68-86669B7F0AEB}" presName="singleCycle" presStyleCnt="0"/>
      <dgm:spPr/>
    </dgm:pt>
    <dgm:pt modelId="{1108076D-547B-8341-A78C-5B2449674646}" type="pres">
      <dgm:prSet presAssocID="{3C60128E-B90D-B348-8C68-86669B7F0AEB}" presName="singleCenter" presStyleLbl="node1" presStyleIdx="0" presStyleCnt="4" custScaleX="135182" custScaleY="55678" custLinFactNeighborX="1152" custLinFactNeighborY="-260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6E26443-4D84-054E-A8E4-C7C78F4B17E0}" type="pres">
      <dgm:prSet presAssocID="{64E9CBDA-E0F9-524A-909E-BF1A78493186}" presName="Name56" presStyleLbl="parChTrans1D2" presStyleIdx="0" presStyleCnt="3"/>
      <dgm:spPr/>
    </dgm:pt>
    <dgm:pt modelId="{3516DBC9-11EB-2540-B9BF-3FD88F4ABAE2}" type="pres">
      <dgm:prSet presAssocID="{C83D6B21-5DCB-7043-B813-AB5D53B517DE}" presName="text0" presStyleLbl="node1" presStyleIdx="1" presStyleCnt="4" custScaleX="255727" custScaleY="62279" custRadScaleRad="115785" custRadScaleInc="-508">
        <dgm:presLayoutVars>
          <dgm:bulletEnabled val="1"/>
        </dgm:presLayoutVars>
      </dgm:prSet>
      <dgm:spPr/>
    </dgm:pt>
    <dgm:pt modelId="{EAA76C8C-40D9-8545-A0F9-E96C5412ACB0}" type="pres">
      <dgm:prSet presAssocID="{398FC8AA-F3F7-5647-88A8-F90EC65A5CC4}" presName="Name56" presStyleLbl="parChTrans1D2" presStyleIdx="1" presStyleCnt="3"/>
      <dgm:spPr/>
    </dgm:pt>
    <dgm:pt modelId="{8E466F0E-3412-A84E-858C-4E6495AED2C9}" type="pres">
      <dgm:prSet presAssocID="{2376E942-F26F-1A43-AE38-0685D5EB7882}" presName="text0" presStyleLbl="node1" presStyleIdx="2" presStyleCnt="4" custScaleX="131287" custScaleY="78267" custRadScaleRad="68278" custRadScaleInc="-196776">
        <dgm:presLayoutVars>
          <dgm:bulletEnabled val="1"/>
        </dgm:presLayoutVars>
      </dgm:prSet>
      <dgm:spPr/>
    </dgm:pt>
    <dgm:pt modelId="{75E823E9-0DEB-454D-B76D-26D8DED0F8F8}" type="pres">
      <dgm:prSet presAssocID="{F476859D-1370-AE4F-994E-8A443A127AE7}" presName="Name56" presStyleLbl="parChTrans1D2" presStyleIdx="2" presStyleCnt="3"/>
      <dgm:spPr/>
    </dgm:pt>
    <dgm:pt modelId="{E5D20107-B03E-B146-97A7-A4F2D5453625}" type="pres">
      <dgm:prSet presAssocID="{5DC72CB6-B4EE-5841-B666-AB40B444E79E}" presName="text0" presStyleLbl="node1" presStyleIdx="3" presStyleCnt="4" custScaleX="210153" custScaleY="95500" custRadScaleRad="65824" custRadScaleInc="-103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629A7F-E3D9-1A49-B86C-9A8EF03C7204}" type="presOf" srcId="{64E9CBDA-E0F9-524A-909E-BF1A78493186}" destId="{26E26443-4D84-054E-A8E4-C7C78F4B17E0}" srcOrd="0" destOrd="0" presId="urn:microsoft.com/office/officeart/2008/layout/RadialCluster"/>
    <dgm:cxn modelId="{C379AC21-2CF8-8B4C-AF99-2AC7FCD8A60F}" type="presOf" srcId="{3C60128E-B90D-B348-8C68-86669B7F0AEB}" destId="{1108076D-547B-8341-A78C-5B2449674646}" srcOrd="0" destOrd="0" presId="urn:microsoft.com/office/officeart/2008/layout/RadialCluster"/>
    <dgm:cxn modelId="{6EB17847-99AC-DD4E-9D92-450787EB7413}" srcId="{3C60128E-B90D-B348-8C68-86669B7F0AEB}" destId="{5DC72CB6-B4EE-5841-B666-AB40B444E79E}" srcOrd="2" destOrd="0" parTransId="{F476859D-1370-AE4F-994E-8A443A127AE7}" sibTransId="{BB6E5F8F-DCA8-F344-BF54-0415A2F9A78B}"/>
    <dgm:cxn modelId="{9817C23C-CE35-F241-A8E3-942EB4633BE4}" type="presOf" srcId="{546F8FDC-E696-AA4F-A420-675FAC80B6BC}" destId="{881D9BE0-DF83-BF46-9FA0-51FEA23A44CA}" srcOrd="0" destOrd="0" presId="urn:microsoft.com/office/officeart/2008/layout/RadialCluster"/>
    <dgm:cxn modelId="{5C8C4D6B-F9AB-2345-B0E9-1C62FF4BAF21}" type="presOf" srcId="{398FC8AA-F3F7-5647-88A8-F90EC65A5CC4}" destId="{EAA76C8C-40D9-8545-A0F9-E96C5412ACB0}" srcOrd="0" destOrd="0" presId="urn:microsoft.com/office/officeart/2008/layout/RadialCluster"/>
    <dgm:cxn modelId="{64BFF480-EB0B-0646-BD22-757E67D73331}" srcId="{3C60128E-B90D-B348-8C68-86669B7F0AEB}" destId="{2376E942-F26F-1A43-AE38-0685D5EB7882}" srcOrd="1" destOrd="0" parTransId="{398FC8AA-F3F7-5647-88A8-F90EC65A5CC4}" sibTransId="{1EC15444-EBCE-A54F-A6D5-74A71C6C303B}"/>
    <dgm:cxn modelId="{E2AC469F-2AC7-074C-ADD9-A4E3D5CBE135}" type="presOf" srcId="{F476859D-1370-AE4F-994E-8A443A127AE7}" destId="{75E823E9-0DEB-454D-B76D-26D8DED0F8F8}" srcOrd="0" destOrd="0" presId="urn:microsoft.com/office/officeart/2008/layout/RadialCluster"/>
    <dgm:cxn modelId="{D8757D01-BAB4-5744-AC2B-634DC7F35D70}" type="presOf" srcId="{2376E942-F26F-1A43-AE38-0685D5EB7882}" destId="{8E466F0E-3412-A84E-858C-4E6495AED2C9}" srcOrd="0" destOrd="0" presId="urn:microsoft.com/office/officeart/2008/layout/RadialCluster"/>
    <dgm:cxn modelId="{8DEBB6C4-C931-9441-AFCD-84B040B16C99}" srcId="{3C60128E-B90D-B348-8C68-86669B7F0AEB}" destId="{C83D6B21-5DCB-7043-B813-AB5D53B517DE}" srcOrd="0" destOrd="0" parTransId="{64E9CBDA-E0F9-524A-909E-BF1A78493186}" sibTransId="{998DBB94-ED6C-E94E-B362-7D6D11C13819}"/>
    <dgm:cxn modelId="{CFC4C30F-4CB3-704B-B00C-F9CBB9BCBC76}" type="presOf" srcId="{C83D6B21-5DCB-7043-B813-AB5D53B517DE}" destId="{3516DBC9-11EB-2540-B9BF-3FD88F4ABAE2}" srcOrd="0" destOrd="0" presId="urn:microsoft.com/office/officeart/2008/layout/RadialCluster"/>
    <dgm:cxn modelId="{FF0B8B8C-7B7E-8248-83C0-436D62E36EB1}" srcId="{546F8FDC-E696-AA4F-A420-675FAC80B6BC}" destId="{3C60128E-B90D-B348-8C68-86669B7F0AEB}" srcOrd="0" destOrd="0" parTransId="{DA04EF34-0DC8-194A-8CED-E1F2F43B2719}" sibTransId="{FB4C17F5-3BD6-D745-B485-1DDBED5AAD34}"/>
    <dgm:cxn modelId="{D7E00E73-D7FF-1B43-8E39-9120F5A52676}" type="presOf" srcId="{5DC72CB6-B4EE-5841-B666-AB40B444E79E}" destId="{E5D20107-B03E-B146-97A7-A4F2D5453625}" srcOrd="0" destOrd="0" presId="urn:microsoft.com/office/officeart/2008/layout/RadialCluster"/>
    <dgm:cxn modelId="{2EE948BB-D3F2-0246-8464-F919E01682CC}" type="presParOf" srcId="{881D9BE0-DF83-BF46-9FA0-51FEA23A44CA}" destId="{B694ABD0-300C-EA46-9AAE-FA48DDDC58B6}" srcOrd="0" destOrd="0" presId="urn:microsoft.com/office/officeart/2008/layout/RadialCluster"/>
    <dgm:cxn modelId="{6BDDB6DA-6E89-BE49-93C7-99FEA509600F}" type="presParOf" srcId="{B694ABD0-300C-EA46-9AAE-FA48DDDC58B6}" destId="{1108076D-547B-8341-A78C-5B2449674646}" srcOrd="0" destOrd="0" presId="urn:microsoft.com/office/officeart/2008/layout/RadialCluster"/>
    <dgm:cxn modelId="{3B82B7D5-8B76-E14D-AA98-5DEDB9813B89}" type="presParOf" srcId="{B694ABD0-300C-EA46-9AAE-FA48DDDC58B6}" destId="{26E26443-4D84-054E-A8E4-C7C78F4B17E0}" srcOrd="1" destOrd="0" presId="urn:microsoft.com/office/officeart/2008/layout/RadialCluster"/>
    <dgm:cxn modelId="{2E27D75D-5E57-724F-A96C-D77490B1EFC9}" type="presParOf" srcId="{B694ABD0-300C-EA46-9AAE-FA48DDDC58B6}" destId="{3516DBC9-11EB-2540-B9BF-3FD88F4ABAE2}" srcOrd="2" destOrd="0" presId="urn:microsoft.com/office/officeart/2008/layout/RadialCluster"/>
    <dgm:cxn modelId="{A8875C9F-D846-9C41-B3C9-479B721BA996}" type="presParOf" srcId="{B694ABD0-300C-EA46-9AAE-FA48DDDC58B6}" destId="{EAA76C8C-40D9-8545-A0F9-E96C5412ACB0}" srcOrd="3" destOrd="0" presId="urn:microsoft.com/office/officeart/2008/layout/RadialCluster"/>
    <dgm:cxn modelId="{E0CCE667-DA87-554E-A1E3-099BC4FED95D}" type="presParOf" srcId="{B694ABD0-300C-EA46-9AAE-FA48DDDC58B6}" destId="{8E466F0E-3412-A84E-858C-4E6495AED2C9}" srcOrd="4" destOrd="0" presId="urn:microsoft.com/office/officeart/2008/layout/RadialCluster"/>
    <dgm:cxn modelId="{A0568FCE-1065-EC43-9413-811FF0E22F6B}" type="presParOf" srcId="{B694ABD0-300C-EA46-9AAE-FA48DDDC58B6}" destId="{75E823E9-0DEB-454D-B76D-26D8DED0F8F8}" srcOrd="5" destOrd="0" presId="urn:microsoft.com/office/officeart/2008/layout/RadialCluster"/>
    <dgm:cxn modelId="{E07B7012-AF23-3140-A3D3-D9536F4B1B36}" type="presParOf" srcId="{B694ABD0-300C-EA46-9AAE-FA48DDDC58B6}" destId="{E5D20107-B03E-B146-97A7-A4F2D545362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F8FDC-E696-AA4F-A420-675FAC80B6BC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60128E-B90D-B348-8C68-86669B7F0AEB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Nucleus</a:t>
          </a:r>
          <a:r>
            <a:rPr lang="en-US" dirty="0" smtClean="0"/>
            <a:t> </a:t>
          </a:r>
          <a:endParaRPr lang="en-US" dirty="0"/>
        </a:p>
      </dgm:t>
    </dgm:pt>
    <dgm:pt modelId="{DA04EF34-0DC8-194A-8CED-E1F2F43B2719}" type="parTrans" cxnId="{FF0B8B8C-7B7E-8248-83C0-436D62E36EB1}">
      <dgm:prSet/>
      <dgm:spPr/>
      <dgm:t>
        <a:bodyPr/>
        <a:lstStyle/>
        <a:p>
          <a:endParaRPr lang="en-US"/>
        </a:p>
      </dgm:t>
    </dgm:pt>
    <dgm:pt modelId="{FB4C17F5-3BD6-D745-B485-1DDBED5AAD34}" type="sibTrans" cxnId="{FF0B8B8C-7B7E-8248-83C0-436D62E36EB1}">
      <dgm:prSet/>
      <dgm:spPr/>
      <dgm:t>
        <a:bodyPr/>
        <a:lstStyle/>
        <a:p>
          <a:endParaRPr lang="en-US"/>
        </a:p>
      </dgm:t>
    </dgm:pt>
    <dgm:pt modelId="{C83D6B21-5DCB-7043-B813-AB5D53B517DE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TGF-b1</a:t>
          </a:r>
          <a:endParaRPr lang="en-US" b="1" dirty="0">
            <a:solidFill>
              <a:srgbClr val="000090"/>
            </a:solidFill>
          </a:endParaRPr>
        </a:p>
      </dgm:t>
    </dgm:pt>
    <dgm:pt modelId="{64E9CBDA-E0F9-524A-909E-BF1A78493186}" type="parTrans" cxnId="{8DEBB6C4-C931-9441-AFCD-84B040B16C99}">
      <dgm:prSet/>
      <dgm:spPr/>
      <dgm:t>
        <a:bodyPr/>
        <a:lstStyle/>
        <a:p>
          <a:endParaRPr lang="en-US"/>
        </a:p>
      </dgm:t>
    </dgm:pt>
    <dgm:pt modelId="{998DBB94-ED6C-E94E-B362-7D6D11C13819}" type="sibTrans" cxnId="{8DEBB6C4-C931-9441-AFCD-84B040B16C99}">
      <dgm:prSet/>
      <dgm:spPr/>
      <dgm:t>
        <a:bodyPr/>
        <a:lstStyle/>
        <a:p>
          <a:endParaRPr lang="en-US"/>
        </a:p>
      </dgm:t>
    </dgm:pt>
    <dgm:pt modelId="{E4715581-4325-AB42-B363-371302189AD1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90"/>
              </a:solidFill>
            </a:rPr>
            <a:t>Collagen 1 </a:t>
          </a:r>
          <a:r>
            <a:rPr lang="en-US" sz="2000" b="1" dirty="0" smtClean="0"/>
            <a:t/>
          </a:r>
          <a:br>
            <a:rPr lang="en-US" sz="2000" b="1" dirty="0" smtClean="0"/>
          </a:br>
          <a:endParaRPr lang="en-US" sz="2000" b="1" dirty="0"/>
        </a:p>
      </dgm:t>
    </dgm:pt>
    <dgm:pt modelId="{6CD5FCBA-DA52-6240-A498-76906D947E55}" type="parTrans" cxnId="{DF04A7ED-5355-C449-A1C7-8059F51F195E}">
      <dgm:prSet/>
      <dgm:spPr/>
      <dgm:t>
        <a:bodyPr/>
        <a:lstStyle/>
        <a:p>
          <a:endParaRPr lang="en-US"/>
        </a:p>
      </dgm:t>
    </dgm:pt>
    <dgm:pt modelId="{566A3360-6E12-FC4B-9026-7AB8730DA6E0}" type="sibTrans" cxnId="{DF04A7ED-5355-C449-A1C7-8059F51F195E}">
      <dgm:prSet/>
      <dgm:spPr/>
      <dgm:t>
        <a:bodyPr/>
        <a:lstStyle/>
        <a:p>
          <a:endParaRPr lang="en-US"/>
        </a:p>
      </dgm:t>
    </dgm:pt>
    <dgm:pt modelId="{2376E942-F26F-1A43-AE38-0685D5EB7882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Smad3</a:t>
          </a:r>
          <a:endParaRPr lang="en-US" b="1" dirty="0">
            <a:solidFill>
              <a:srgbClr val="000090"/>
            </a:solidFill>
          </a:endParaRPr>
        </a:p>
      </dgm:t>
    </dgm:pt>
    <dgm:pt modelId="{398FC8AA-F3F7-5647-88A8-F90EC65A5CC4}" type="parTrans" cxnId="{64BFF480-EB0B-0646-BD22-757E67D73331}">
      <dgm:prSet/>
      <dgm:spPr/>
      <dgm:t>
        <a:bodyPr/>
        <a:lstStyle/>
        <a:p>
          <a:endParaRPr lang="en-US"/>
        </a:p>
      </dgm:t>
    </dgm:pt>
    <dgm:pt modelId="{1EC15444-EBCE-A54F-A6D5-74A71C6C303B}" type="sibTrans" cxnId="{64BFF480-EB0B-0646-BD22-757E67D73331}">
      <dgm:prSet/>
      <dgm:spPr/>
      <dgm:t>
        <a:bodyPr/>
        <a:lstStyle/>
        <a:p>
          <a:endParaRPr lang="en-US"/>
        </a:p>
      </dgm:t>
    </dgm:pt>
    <dgm:pt modelId="{881D9BE0-DF83-BF46-9FA0-51FEA23A44CA}" type="pres">
      <dgm:prSet presAssocID="{546F8FDC-E696-AA4F-A420-675FAC80B6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694ABD0-300C-EA46-9AAE-FA48DDDC58B6}" type="pres">
      <dgm:prSet presAssocID="{3C60128E-B90D-B348-8C68-86669B7F0AEB}" presName="singleCycle" presStyleCnt="0"/>
      <dgm:spPr/>
    </dgm:pt>
    <dgm:pt modelId="{1108076D-547B-8341-A78C-5B2449674646}" type="pres">
      <dgm:prSet presAssocID="{3C60128E-B90D-B348-8C68-86669B7F0AEB}" presName="singleCenter" presStyleLbl="node1" presStyleIdx="0" presStyleCnt="4" custScaleX="119091" custScaleY="55490" custLinFactNeighborX="134" custLinFactNeighborY="342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6E26443-4D84-054E-A8E4-C7C78F4B17E0}" type="pres">
      <dgm:prSet presAssocID="{64E9CBDA-E0F9-524A-909E-BF1A78493186}" presName="Name56" presStyleLbl="parChTrans1D2" presStyleIdx="0" presStyleCnt="3"/>
      <dgm:spPr/>
    </dgm:pt>
    <dgm:pt modelId="{3516DBC9-11EB-2540-B9BF-3FD88F4ABAE2}" type="pres">
      <dgm:prSet presAssocID="{C83D6B21-5DCB-7043-B813-AB5D53B517DE}" presName="text0" presStyleLbl="node1" presStyleIdx="1" presStyleCnt="4" custScaleX="255727" custScaleY="62279" custRadScaleRad="115785" custRadScaleInc="-508">
        <dgm:presLayoutVars>
          <dgm:bulletEnabled val="1"/>
        </dgm:presLayoutVars>
      </dgm:prSet>
      <dgm:spPr/>
    </dgm:pt>
    <dgm:pt modelId="{36109B5F-5877-7D48-AD19-1ECF91675DFC}" type="pres">
      <dgm:prSet presAssocID="{6CD5FCBA-DA52-6240-A498-76906D947E55}" presName="Name56" presStyleLbl="parChTrans1D2" presStyleIdx="1" presStyleCnt="3"/>
      <dgm:spPr/>
    </dgm:pt>
    <dgm:pt modelId="{05B7BD65-5CF3-2047-A397-7F9B76A3F692}" type="pres">
      <dgm:prSet presAssocID="{E4715581-4325-AB42-B363-371302189AD1}" presName="text0" presStyleLbl="node1" presStyleIdx="2" presStyleCnt="4" custScaleX="202905" custScaleY="55263" custRadScaleRad="66407" custRadScaleInc="97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76C8C-40D9-8545-A0F9-E96C5412ACB0}" type="pres">
      <dgm:prSet presAssocID="{398FC8AA-F3F7-5647-88A8-F90EC65A5CC4}" presName="Name56" presStyleLbl="parChTrans1D2" presStyleIdx="2" presStyleCnt="3"/>
      <dgm:spPr/>
    </dgm:pt>
    <dgm:pt modelId="{8E466F0E-3412-A84E-858C-4E6495AED2C9}" type="pres">
      <dgm:prSet presAssocID="{2376E942-F26F-1A43-AE38-0685D5EB7882}" presName="text0" presStyleLbl="node1" presStyleIdx="3" presStyleCnt="4" custScaleX="131287" custScaleY="78267" custRadScaleRad="52884" custRadScaleInc="198650">
        <dgm:presLayoutVars>
          <dgm:bulletEnabled val="1"/>
        </dgm:presLayoutVars>
      </dgm:prSet>
      <dgm:spPr/>
    </dgm:pt>
  </dgm:ptLst>
  <dgm:cxnLst>
    <dgm:cxn modelId="{B96283DB-2210-2B42-9A19-FAA100DAF7B5}" type="presOf" srcId="{398FC8AA-F3F7-5647-88A8-F90EC65A5CC4}" destId="{EAA76C8C-40D9-8545-A0F9-E96C5412ACB0}" srcOrd="0" destOrd="0" presId="urn:microsoft.com/office/officeart/2008/layout/RadialCluster"/>
    <dgm:cxn modelId="{7800BEC5-4479-0248-8C97-516A6D4AD5E9}" type="presOf" srcId="{C83D6B21-5DCB-7043-B813-AB5D53B517DE}" destId="{3516DBC9-11EB-2540-B9BF-3FD88F4ABAE2}" srcOrd="0" destOrd="0" presId="urn:microsoft.com/office/officeart/2008/layout/RadialCluster"/>
    <dgm:cxn modelId="{A78141D5-7DB1-6B4D-8232-B93742E7F870}" type="presOf" srcId="{546F8FDC-E696-AA4F-A420-675FAC80B6BC}" destId="{881D9BE0-DF83-BF46-9FA0-51FEA23A44CA}" srcOrd="0" destOrd="0" presId="urn:microsoft.com/office/officeart/2008/layout/RadialCluster"/>
    <dgm:cxn modelId="{EECF4726-8F39-3B49-BF48-D6196FEEF00C}" type="presOf" srcId="{6CD5FCBA-DA52-6240-A498-76906D947E55}" destId="{36109B5F-5877-7D48-AD19-1ECF91675DFC}" srcOrd="0" destOrd="0" presId="urn:microsoft.com/office/officeart/2008/layout/RadialCluster"/>
    <dgm:cxn modelId="{E471E246-BC92-7043-80EE-33F501C23FD9}" type="presOf" srcId="{64E9CBDA-E0F9-524A-909E-BF1A78493186}" destId="{26E26443-4D84-054E-A8E4-C7C78F4B17E0}" srcOrd="0" destOrd="0" presId="urn:microsoft.com/office/officeart/2008/layout/RadialCluster"/>
    <dgm:cxn modelId="{DF04A7ED-5355-C449-A1C7-8059F51F195E}" srcId="{3C60128E-B90D-B348-8C68-86669B7F0AEB}" destId="{E4715581-4325-AB42-B363-371302189AD1}" srcOrd="1" destOrd="0" parTransId="{6CD5FCBA-DA52-6240-A498-76906D947E55}" sibTransId="{566A3360-6E12-FC4B-9026-7AB8730DA6E0}"/>
    <dgm:cxn modelId="{64BFF480-EB0B-0646-BD22-757E67D73331}" srcId="{3C60128E-B90D-B348-8C68-86669B7F0AEB}" destId="{2376E942-F26F-1A43-AE38-0685D5EB7882}" srcOrd="2" destOrd="0" parTransId="{398FC8AA-F3F7-5647-88A8-F90EC65A5CC4}" sibTransId="{1EC15444-EBCE-A54F-A6D5-74A71C6C303B}"/>
    <dgm:cxn modelId="{96E28CCD-8911-F447-9A9A-7706CC3C7789}" type="presOf" srcId="{E4715581-4325-AB42-B363-371302189AD1}" destId="{05B7BD65-5CF3-2047-A397-7F9B76A3F692}" srcOrd="0" destOrd="0" presId="urn:microsoft.com/office/officeart/2008/layout/RadialCluster"/>
    <dgm:cxn modelId="{16670C73-507D-1A4D-92B1-856E3A62E9BC}" type="presOf" srcId="{2376E942-F26F-1A43-AE38-0685D5EB7882}" destId="{8E466F0E-3412-A84E-858C-4E6495AED2C9}" srcOrd="0" destOrd="0" presId="urn:microsoft.com/office/officeart/2008/layout/RadialCluster"/>
    <dgm:cxn modelId="{8DEBB6C4-C931-9441-AFCD-84B040B16C99}" srcId="{3C60128E-B90D-B348-8C68-86669B7F0AEB}" destId="{C83D6B21-5DCB-7043-B813-AB5D53B517DE}" srcOrd="0" destOrd="0" parTransId="{64E9CBDA-E0F9-524A-909E-BF1A78493186}" sibTransId="{998DBB94-ED6C-E94E-B362-7D6D11C13819}"/>
    <dgm:cxn modelId="{F373E554-D0D4-B341-8E7B-C438B66A1190}" type="presOf" srcId="{3C60128E-B90D-B348-8C68-86669B7F0AEB}" destId="{1108076D-547B-8341-A78C-5B2449674646}" srcOrd="0" destOrd="0" presId="urn:microsoft.com/office/officeart/2008/layout/RadialCluster"/>
    <dgm:cxn modelId="{FF0B8B8C-7B7E-8248-83C0-436D62E36EB1}" srcId="{546F8FDC-E696-AA4F-A420-675FAC80B6BC}" destId="{3C60128E-B90D-B348-8C68-86669B7F0AEB}" srcOrd="0" destOrd="0" parTransId="{DA04EF34-0DC8-194A-8CED-E1F2F43B2719}" sibTransId="{FB4C17F5-3BD6-D745-B485-1DDBED5AAD34}"/>
    <dgm:cxn modelId="{86CF746E-F2C0-BA48-A878-CB9780C54242}" type="presParOf" srcId="{881D9BE0-DF83-BF46-9FA0-51FEA23A44CA}" destId="{B694ABD0-300C-EA46-9AAE-FA48DDDC58B6}" srcOrd="0" destOrd="0" presId="urn:microsoft.com/office/officeart/2008/layout/RadialCluster"/>
    <dgm:cxn modelId="{028A473D-E5F0-0F4A-8489-23ED44EF8556}" type="presParOf" srcId="{B694ABD0-300C-EA46-9AAE-FA48DDDC58B6}" destId="{1108076D-547B-8341-A78C-5B2449674646}" srcOrd="0" destOrd="0" presId="urn:microsoft.com/office/officeart/2008/layout/RadialCluster"/>
    <dgm:cxn modelId="{3A63014A-8FFF-A24A-B719-F4F45E87571A}" type="presParOf" srcId="{B694ABD0-300C-EA46-9AAE-FA48DDDC58B6}" destId="{26E26443-4D84-054E-A8E4-C7C78F4B17E0}" srcOrd="1" destOrd="0" presId="urn:microsoft.com/office/officeart/2008/layout/RadialCluster"/>
    <dgm:cxn modelId="{8D93CB74-20D0-7042-8BBD-2ECC4465591D}" type="presParOf" srcId="{B694ABD0-300C-EA46-9AAE-FA48DDDC58B6}" destId="{3516DBC9-11EB-2540-B9BF-3FD88F4ABAE2}" srcOrd="2" destOrd="0" presId="urn:microsoft.com/office/officeart/2008/layout/RadialCluster"/>
    <dgm:cxn modelId="{8D236A61-9D27-B84C-AEFC-92A5FA5279F3}" type="presParOf" srcId="{B694ABD0-300C-EA46-9AAE-FA48DDDC58B6}" destId="{36109B5F-5877-7D48-AD19-1ECF91675DFC}" srcOrd="3" destOrd="0" presId="urn:microsoft.com/office/officeart/2008/layout/RadialCluster"/>
    <dgm:cxn modelId="{08818BD1-A1A7-1348-BB5B-50396181C325}" type="presParOf" srcId="{B694ABD0-300C-EA46-9AAE-FA48DDDC58B6}" destId="{05B7BD65-5CF3-2047-A397-7F9B76A3F692}" srcOrd="4" destOrd="0" presId="urn:microsoft.com/office/officeart/2008/layout/RadialCluster"/>
    <dgm:cxn modelId="{E864D2F2-61DD-F34E-90D6-0A0EFC3B6569}" type="presParOf" srcId="{B694ABD0-300C-EA46-9AAE-FA48DDDC58B6}" destId="{EAA76C8C-40D9-8545-A0F9-E96C5412ACB0}" srcOrd="5" destOrd="0" presId="urn:microsoft.com/office/officeart/2008/layout/RadialCluster"/>
    <dgm:cxn modelId="{1E6A96B5-F1B1-7F44-A006-23C40214AF2D}" type="presParOf" srcId="{B694ABD0-300C-EA46-9AAE-FA48DDDC58B6}" destId="{8E466F0E-3412-A84E-858C-4E6495AED2C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8076D-547B-8341-A78C-5B2449674646}">
      <dsp:nvSpPr>
        <dsp:cNvPr id="0" name=""/>
        <dsp:cNvSpPr/>
      </dsp:nvSpPr>
      <dsp:spPr>
        <a:xfrm>
          <a:off x="3265999" y="2624613"/>
          <a:ext cx="2167865" cy="8928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solidFill>
                <a:srgbClr val="000090"/>
              </a:solidFill>
            </a:rPr>
            <a:t>Nucleus</a:t>
          </a:r>
          <a:r>
            <a:rPr lang="en-US" sz="3400" kern="1200" dirty="0" smtClean="0"/>
            <a:t> </a:t>
          </a:r>
          <a:endParaRPr lang="en-US" sz="3400" kern="1200" dirty="0"/>
        </a:p>
      </dsp:txBody>
      <dsp:txXfrm>
        <a:off x="3309586" y="2668200"/>
        <a:ext cx="2080691" cy="805714"/>
      </dsp:txXfrm>
    </dsp:sp>
    <dsp:sp modelId="{26E26443-4D84-054E-A8E4-C7C78F4B17E0}">
      <dsp:nvSpPr>
        <dsp:cNvPr id="0" name=""/>
        <dsp:cNvSpPr/>
      </dsp:nvSpPr>
      <dsp:spPr>
        <a:xfrm rot="16109236">
          <a:off x="3340460" y="1652930"/>
          <a:ext cx="19440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40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6DBC9-11EB-2540-B9BF-3FD88F4ABAE2}">
      <dsp:nvSpPr>
        <dsp:cNvPr id="0" name=""/>
        <dsp:cNvSpPr/>
      </dsp:nvSpPr>
      <dsp:spPr>
        <a:xfrm>
          <a:off x="2904150" y="12088"/>
          <a:ext cx="2747671" cy="6691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90"/>
              </a:solidFill>
            </a:rPr>
            <a:t>TGF-b1</a:t>
          </a:r>
          <a:endParaRPr lang="en-US" sz="3000" b="1" kern="1200" dirty="0">
            <a:solidFill>
              <a:srgbClr val="000090"/>
            </a:solidFill>
          </a:endParaRPr>
        </a:p>
      </dsp:txBody>
      <dsp:txXfrm>
        <a:off x="2936816" y="44754"/>
        <a:ext cx="2682339" cy="603827"/>
      </dsp:txXfrm>
    </dsp:sp>
    <dsp:sp modelId="{EAA76C8C-40D9-8545-A0F9-E96C5412ACB0}">
      <dsp:nvSpPr>
        <dsp:cNvPr id="0" name=""/>
        <dsp:cNvSpPr/>
      </dsp:nvSpPr>
      <dsp:spPr>
        <a:xfrm rot="16200040">
          <a:off x="4006941" y="2281613"/>
          <a:ext cx="6859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59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66F0E-3412-A84E-858C-4E6495AED2C9}">
      <dsp:nvSpPr>
        <dsp:cNvPr id="0" name=""/>
        <dsp:cNvSpPr/>
      </dsp:nvSpPr>
      <dsp:spPr>
        <a:xfrm>
          <a:off x="3644640" y="1097670"/>
          <a:ext cx="1410619" cy="8409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rgbClr val="000090"/>
              </a:solidFill>
            </a:rPr>
            <a:t>Smad3</a:t>
          </a:r>
          <a:endParaRPr lang="en-US" sz="2700" b="1" kern="1200" dirty="0">
            <a:solidFill>
              <a:srgbClr val="000090"/>
            </a:solidFill>
          </a:endParaRPr>
        </a:p>
      </dsp:txBody>
      <dsp:txXfrm>
        <a:off x="3685691" y="1138721"/>
        <a:ext cx="1328517" cy="758841"/>
      </dsp:txXfrm>
    </dsp:sp>
    <dsp:sp modelId="{75E823E9-0DEB-454D-B76D-26D8DED0F8F8}">
      <dsp:nvSpPr>
        <dsp:cNvPr id="0" name=""/>
        <dsp:cNvSpPr/>
      </dsp:nvSpPr>
      <dsp:spPr>
        <a:xfrm rot="5399939">
          <a:off x="3955017" y="3912430"/>
          <a:ext cx="789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8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20107-B03E-B146-97A7-A4F2D5453625}">
      <dsp:nvSpPr>
        <dsp:cNvPr id="0" name=""/>
        <dsp:cNvSpPr/>
      </dsp:nvSpPr>
      <dsp:spPr>
        <a:xfrm>
          <a:off x="3220963" y="4307359"/>
          <a:ext cx="2257999" cy="1026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90"/>
              </a:solidFill>
            </a:rPr>
            <a:t>Production of Collagen 1</a:t>
          </a:r>
          <a:endParaRPr lang="en-US" sz="2400" b="1" kern="1200" dirty="0">
            <a:solidFill>
              <a:srgbClr val="000090"/>
            </a:solidFill>
          </a:endParaRPr>
        </a:p>
      </dsp:txBody>
      <dsp:txXfrm>
        <a:off x="3271053" y="4357449"/>
        <a:ext cx="2157819" cy="925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8076D-547B-8341-A78C-5B2449674646}">
      <dsp:nvSpPr>
        <dsp:cNvPr id="0" name=""/>
        <dsp:cNvSpPr/>
      </dsp:nvSpPr>
      <dsp:spPr>
        <a:xfrm>
          <a:off x="2940635" y="2969860"/>
          <a:ext cx="1909819" cy="889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90"/>
              </a:solidFill>
            </a:rPr>
            <a:t>Nucleus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2984075" y="3013300"/>
        <a:ext cx="1822939" cy="802993"/>
      </dsp:txXfrm>
    </dsp:sp>
    <dsp:sp modelId="{26E26443-4D84-054E-A8E4-C7C78F4B17E0}">
      <dsp:nvSpPr>
        <dsp:cNvPr id="0" name=""/>
        <dsp:cNvSpPr/>
      </dsp:nvSpPr>
      <dsp:spPr>
        <a:xfrm rot="16175223">
          <a:off x="2763067" y="1848699"/>
          <a:ext cx="22423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237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6DBC9-11EB-2540-B9BF-3FD88F4ABAE2}">
      <dsp:nvSpPr>
        <dsp:cNvPr id="0" name=""/>
        <dsp:cNvSpPr/>
      </dsp:nvSpPr>
      <dsp:spPr>
        <a:xfrm>
          <a:off x="2499929" y="58379"/>
          <a:ext cx="2747671" cy="6691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90"/>
              </a:solidFill>
            </a:rPr>
            <a:t>TGF-b1</a:t>
          </a:r>
          <a:endParaRPr lang="en-US" sz="3000" b="1" kern="1200" dirty="0">
            <a:solidFill>
              <a:srgbClr val="000090"/>
            </a:solidFill>
          </a:endParaRPr>
        </a:p>
      </dsp:txBody>
      <dsp:txXfrm>
        <a:off x="2532595" y="91045"/>
        <a:ext cx="2682339" cy="603827"/>
      </dsp:txXfrm>
    </dsp:sp>
    <dsp:sp modelId="{36109B5F-5877-7D48-AD19-1ECF91675DFC}">
      <dsp:nvSpPr>
        <dsp:cNvPr id="0" name=""/>
        <dsp:cNvSpPr/>
      </dsp:nvSpPr>
      <dsp:spPr>
        <a:xfrm rot="5309683">
          <a:off x="3554226" y="4222142"/>
          <a:ext cx="7250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06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7BD65-5CF3-2047-A397-7F9B76A3F692}">
      <dsp:nvSpPr>
        <dsp:cNvPr id="0" name=""/>
        <dsp:cNvSpPr/>
      </dsp:nvSpPr>
      <dsp:spPr>
        <a:xfrm>
          <a:off x="2844024" y="4584551"/>
          <a:ext cx="2180122" cy="5937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90"/>
              </a:solidFill>
            </a:rPr>
            <a:t>Collagen 1 </a:t>
          </a:r>
          <a:r>
            <a:rPr lang="en-US" sz="2000" b="1" kern="1200" dirty="0" smtClean="0"/>
            <a:t/>
          </a:r>
          <a:br>
            <a:rPr lang="en-US" sz="2000" b="1" kern="1200" dirty="0" smtClean="0"/>
          </a:br>
          <a:endParaRPr lang="en-US" sz="2000" b="1" kern="1200" dirty="0"/>
        </a:p>
      </dsp:txBody>
      <dsp:txXfrm>
        <a:off x="2873010" y="4613537"/>
        <a:ext cx="2122150" cy="535804"/>
      </dsp:txXfrm>
    </dsp:sp>
    <dsp:sp modelId="{EAA76C8C-40D9-8545-A0F9-E96C5412ACB0}">
      <dsp:nvSpPr>
        <dsp:cNvPr id="0" name=""/>
        <dsp:cNvSpPr/>
      </dsp:nvSpPr>
      <dsp:spPr>
        <a:xfrm rot="16141559">
          <a:off x="3579540" y="2666619"/>
          <a:ext cx="6065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65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66F0E-3412-A84E-858C-4E6495AED2C9}">
      <dsp:nvSpPr>
        <dsp:cNvPr id="0" name=""/>
        <dsp:cNvSpPr/>
      </dsp:nvSpPr>
      <dsp:spPr>
        <a:xfrm>
          <a:off x="3165211" y="1522434"/>
          <a:ext cx="1410619" cy="8409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rgbClr val="000090"/>
              </a:solidFill>
            </a:rPr>
            <a:t>Smad3</a:t>
          </a:r>
          <a:endParaRPr lang="en-US" sz="2700" b="1" kern="1200" dirty="0">
            <a:solidFill>
              <a:srgbClr val="000090"/>
            </a:solidFill>
          </a:endParaRPr>
        </a:p>
      </dsp:txBody>
      <dsp:txXfrm>
        <a:off x="3206262" y="1563485"/>
        <a:ext cx="1328517" cy="758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C9DE7-BAD3-1049-8B9D-8FF031F2CEE2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56813-3F3B-1A4C-9DB5-CE5BDA6D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4CC3C6-80D9-2744-ADF1-729745BA9865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1AD31CF-97C7-3241-B353-5C4CB8508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bm.sagepub.com/content/238/5/461.full.pdf+html" TargetMode="External"/><Relationship Id="rId4" Type="http://schemas.openxmlformats.org/officeDocument/2006/relationships/hyperlink" Target="http://www.jimmunol.org/content/176/11/6777.long" TargetMode="External"/><Relationship Id="rId5" Type="http://schemas.openxmlformats.org/officeDocument/2006/relationships/hyperlink" Target="http://www.ncbi.nlm.nih.gov/pmc/articles/PMC3334648/" TargetMode="External"/><Relationship Id="rId6" Type="http://schemas.openxmlformats.org/officeDocument/2006/relationships/hyperlink" Target="http://www.nature.com/nm/journal/v18/n3/full/nm.2629.html" TargetMode="External"/><Relationship Id="rId7" Type="http://schemas.openxmlformats.org/officeDocument/2006/relationships/hyperlink" Target="http://onlinelibrary.wiley.com/store/10.1111/j.1440-1797.2011.01501.x/asset/j.1440-1797.2011.01501.x.pdf;jsessionid=EA0EC9ACE4795F7D0334147BECBD857E.f04t02?v=1&amp;t=i3535hr9&amp;s=caceb6a1e31402ffc0a70eef9062bd678b17f05c" TargetMode="External"/><Relationship Id="rId8" Type="http://schemas.openxmlformats.org/officeDocument/2006/relationships/hyperlink" Target="http://www.ncbi.nlm.nih.gov/pmc/articles/PMC3699828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ure.com/nature/journal/v425/n6958/full/nature0200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0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Smad7 Knockout leads to increased </a:t>
            </a:r>
            <a:r>
              <a:rPr lang="en-US" dirty="0" smtClean="0"/>
              <a:t>Collagen 1 gene levels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kidney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212" y="5235992"/>
            <a:ext cx="6498159" cy="9166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Farrah Hermes</a:t>
            </a:r>
          </a:p>
          <a:p>
            <a:r>
              <a:rPr lang="en-US" sz="2400" dirty="0" smtClean="0"/>
              <a:t>Mentor: Dr. John Ryan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96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08 at 11.44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99877"/>
            <a:ext cx="7404100" cy="41148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48138" y="6054666"/>
            <a:ext cx="6962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www.leinco.com</a:t>
            </a:r>
            <a:r>
              <a:rPr lang="en-US" sz="1400" dirty="0"/>
              <a:t>/</a:t>
            </a:r>
            <a:r>
              <a:rPr lang="en-US" sz="1400" dirty="0" err="1"/>
              <a:t>general_wb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2933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12-08 at 10.28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2" y="390556"/>
            <a:ext cx="6585010" cy="5685594"/>
          </a:xfrm>
          <a:prstGeom prst="rect">
            <a:avLst/>
          </a:prstGeom>
          <a:ln w="28575" cmpd="sng">
            <a:solidFill>
              <a:srgbClr val="0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051993" y="6349703"/>
            <a:ext cx="6722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www.molvis.org</a:t>
            </a:r>
            <a:r>
              <a:rPr lang="en-US" sz="1200" dirty="0"/>
              <a:t>/</a:t>
            </a:r>
            <a:r>
              <a:rPr lang="en-US" sz="1200" dirty="0" err="1"/>
              <a:t>molvis</a:t>
            </a:r>
            <a:r>
              <a:rPr lang="en-US" sz="1200" dirty="0"/>
              <a:t>/v18/a27/sung-fig3.html</a:t>
            </a:r>
          </a:p>
        </p:txBody>
      </p:sp>
    </p:spTree>
    <p:extLst>
      <p:ext uri="{BB962C8B-B14F-4D97-AF65-F5344CB8AC3E}">
        <p14:creationId xmlns:p14="http://schemas.microsoft.com/office/powerpoint/2010/main" val="90002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43025"/>
            <a:ext cx="8042276" cy="133695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3930"/>
            <a:ext cx="8231150" cy="586406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Ai, J., He, J., </a:t>
            </a:r>
            <a:r>
              <a:rPr lang="en-US" dirty="0" err="1"/>
              <a:t>Guo</a:t>
            </a:r>
            <a:r>
              <a:rPr lang="en-US" dirty="0"/>
              <a:t>, Q., et al. (2014). GQ5 Hinders renal fibrosis in obstructive nephropathy by selectively inhibiting TGF-b-induced smad3 phosphorylation. </a:t>
            </a:r>
            <a:r>
              <a:rPr lang="en-US" i="1" dirty="0"/>
              <a:t>Journal of the American Society of Nephrology</a:t>
            </a:r>
            <a:r>
              <a:rPr lang="en-US" dirty="0"/>
              <a:t>, 26 : 1-12.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Chou</a:t>
            </a:r>
            <a:r>
              <a:rPr lang="en-US" dirty="0"/>
              <a:t>, Y. Pan, S., Yang, C., and Lin, S. (2014). Stem Cells and Kidney Regeneration. </a:t>
            </a:r>
            <a:r>
              <a:rPr lang="en-US" i="1" dirty="0"/>
              <a:t>Journal of the Formosan Medical Association</a:t>
            </a:r>
            <a:r>
              <a:rPr lang="en-US" dirty="0"/>
              <a:t>, 113(4),: 201-220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Derynck</a:t>
            </a:r>
            <a:r>
              <a:rPr lang="en-US" dirty="0"/>
              <a:t>, R. and Zhang, Y. (2003). </a:t>
            </a:r>
            <a:r>
              <a:rPr lang="en-US" dirty="0" err="1"/>
              <a:t>Smad</a:t>
            </a:r>
            <a:r>
              <a:rPr lang="en-US" dirty="0"/>
              <a:t>-dependent and </a:t>
            </a:r>
            <a:r>
              <a:rPr lang="en-US" dirty="0" err="1"/>
              <a:t>Smad</a:t>
            </a:r>
            <a:r>
              <a:rPr lang="en-US" dirty="0"/>
              <a:t>-independent pathways in TGF-beta family signaling. </a:t>
            </a:r>
            <a:r>
              <a:rPr lang="en-US" i="1" dirty="0"/>
              <a:t>Nature,</a:t>
            </a:r>
            <a:r>
              <a:rPr lang="en-US" dirty="0"/>
              <a:t> 425: 577-584.</a:t>
            </a:r>
            <a:br>
              <a:rPr lang="en-US" dirty="0"/>
            </a:br>
            <a:r>
              <a:rPr lang="en-US" u="sng" dirty="0">
                <a:hlinkClick r:id="rId2"/>
              </a:rPr>
              <a:t>http://www.nature.com/nature/journal/v425/n6958/full/nature02006.</a:t>
            </a:r>
            <a:r>
              <a:rPr lang="en-US" u="sng" dirty="0" smtClean="0">
                <a:hlinkClick r:id="rId2"/>
              </a:rPr>
              <a:t>html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Ghosh</a:t>
            </a:r>
            <a:r>
              <a:rPr lang="en-US" dirty="0"/>
              <a:t>, A., </a:t>
            </a:r>
            <a:r>
              <a:rPr lang="en-US" dirty="0" err="1"/>
              <a:t>Quaggin</a:t>
            </a:r>
            <a:r>
              <a:rPr lang="en-US" dirty="0"/>
              <a:t>, S., and Vaughan, D. (2013).  Molecular Basis of Organ Fibrosis: </a:t>
            </a:r>
            <a:r>
              <a:rPr lang="en-US" i="1" dirty="0"/>
              <a:t>Potential Therapeutic Approaches. Experimental Biology and Medicine</a:t>
            </a:r>
            <a:r>
              <a:rPr lang="en-US" dirty="0"/>
              <a:t>, 238(5): 461-481.</a:t>
            </a:r>
            <a:br>
              <a:rPr lang="en-US" dirty="0"/>
            </a:br>
            <a:r>
              <a:rPr lang="en-US" u="sng" dirty="0">
                <a:hlinkClick r:id="rId3"/>
              </a:rPr>
              <a:t>http://ebm.sagepub.com/content/238/5/461.full.pdf+</a:t>
            </a:r>
            <a:r>
              <a:rPr lang="en-US" u="sng" dirty="0" smtClean="0">
                <a:hlinkClick r:id="rId3"/>
              </a:rPr>
              <a:t>html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err="1" smtClean="0"/>
              <a:t>Lan</a:t>
            </a:r>
            <a:r>
              <a:rPr lang="en-US" u="sng" dirty="0" smtClean="0"/>
              <a:t>, H. (2011). </a:t>
            </a:r>
            <a:r>
              <a:rPr lang="en-US" dirty="0"/>
              <a:t>Diverse Roles of TGF-β/</a:t>
            </a:r>
            <a:r>
              <a:rPr lang="en-US" dirty="0" err="1"/>
              <a:t>Smads</a:t>
            </a:r>
            <a:r>
              <a:rPr lang="en-US" dirty="0"/>
              <a:t> in Renal Fibrosis and </a:t>
            </a:r>
            <a:r>
              <a:rPr lang="en-US" dirty="0" smtClean="0"/>
              <a:t>Inflammation. </a:t>
            </a:r>
            <a:r>
              <a:rPr lang="en-US" dirty="0" err="1" smtClean="0"/>
              <a:t>Internatioanl</a:t>
            </a:r>
            <a:r>
              <a:rPr lang="en-US" dirty="0" smtClean="0"/>
              <a:t> Journal of Biological Sciences, 7(7):1056-1067.</a:t>
            </a:r>
          </a:p>
          <a:p>
            <a:pPr marL="0" indent="0">
              <a:buNone/>
            </a:pPr>
            <a:r>
              <a:rPr lang="en-US" dirty="0" smtClean="0"/>
              <a:t>Li</a:t>
            </a:r>
            <a:r>
              <a:rPr lang="en-US" dirty="0"/>
              <a:t>, R., </a:t>
            </a:r>
            <a:r>
              <a:rPr lang="en-US" dirty="0" err="1"/>
              <a:t>Rosendahl</a:t>
            </a:r>
            <a:r>
              <a:rPr lang="en-US" dirty="0"/>
              <a:t>, A., </a:t>
            </a:r>
            <a:r>
              <a:rPr lang="en-US" dirty="0" err="1"/>
              <a:t>Brodin</a:t>
            </a:r>
            <a:r>
              <a:rPr lang="en-US" dirty="0"/>
              <a:t>, G., et al. (2006). Deletion of exon 1 of Smad7 in Mice Results in Altered B Cell Responses. </a:t>
            </a:r>
            <a:r>
              <a:rPr lang="en-US" i="1" dirty="0"/>
              <a:t>Journal of Immunology</a:t>
            </a:r>
            <a:r>
              <a:rPr lang="en-US" dirty="0"/>
              <a:t>, 176(11): 6777-6784.</a:t>
            </a:r>
            <a:br>
              <a:rPr lang="en-US" dirty="0"/>
            </a:br>
            <a:r>
              <a:rPr lang="en-US" u="sng" dirty="0">
                <a:hlinkClick r:id="rId4"/>
              </a:rPr>
              <a:t>http://www.jimmunol.org/content/176/11/6777.</a:t>
            </a:r>
            <a:r>
              <a:rPr lang="en-US" u="sng" dirty="0" smtClean="0">
                <a:hlinkClick r:id="rId4"/>
              </a:rPr>
              <a:t>long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Liu, Y. </a:t>
            </a:r>
            <a:r>
              <a:rPr lang="en-US" dirty="0"/>
              <a:t>Renal fibrosis: New insights into the pathogenesis and </a:t>
            </a:r>
            <a:r>
              <a:rPr lang="en-US" dirty="0" smtClean="0"/>
              <a:t>therapeutics. Kidney International. 69:213-217.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Ma, X., </a:t>
            </a:r>
            <a:r>
              <a:rPr lang="en-US" dirty="0" err="1"/>
              <a:t>Che</a:t>
            </a:r>
            <a:r>
              <a:rPr lang="en-US" dirty="0"/>
              <a:t>, N., </a:t>
            </a:r>
            <a:r>
              <a:rPr lang="en-US" dirty="0" err="1"/>
              <a:t>Gu</a:t>
            </a:r>
            <a:r>
              <a:rPr lang="en-US" dirty="0"/>
              <a:t>, Z. et al. (2013). </a:t>
            </a:r>
            <a:r>
              <a:rPr lang="en-US" dirty="0" err="1"/>
              <a:t>Allogenic</a:t>
            </a:r>
            <a:r>
              <a:rPr lang="en-US" dirty="0"/>
              <a:t> </a:t>
            </a:r>
            <a:r>
              <a:rPr lang="en-US" dirty="0" err="1"/>
              <a:t>Mesenchymal</a:t>
            </a:r>
            <a:r>
              <a:rPr lang="en-US" dirty="0"/>
              <a:t> Stem Cell Transplantation </a:t>
            </a:r>
            <a:r>
              <a:rPr lang="en-US" dirty="0" err="1"/>
              <a:t>Amerliorates</a:t>
            </a:r>
            <a:r>
              <a:rPr lang="en-US" dirty="0"/>
              <a:t> Nephritis in Lupus Mice Via Inhibition of B-Cell Activation. </a:t>
            </a:r>
            <a:r>
              <a:rPr lang="en-US" i="1" dirty="0"/>
              <a:t>Cell Transplantation</a:t>
            </a:r>
            <a:r>
              <a:rPr lang="en-US" dirty="0"/>
              <a:t>, 22:2279, 2290. </a:t>
            </a:r>
          </a:p>
          <a:p>
            <a:pPr marL="0" indent="0">
              <a:buNone/>
            </a:pPr>
            <a:r>
              <a:rPr lang="en-US" dirty="0" err="1"/>
              <a:t>Nowling</a:t>
            </a:r>
            <a:r>
              <a:rPr lang="en-US" dirty="0"/>
              <a:t>, T. and </a:t>
            </a:r>
            <a:r>
              <a:rPr lang="en-US" dirty="0" err="1"/>
              <a:t>Gilkeson</a:t>
            </a:r>
            <a:r>
              <a:rPr lang="en-US" dirty="0"/>
              <a:t>, G. (2011). Mechanisms of Tissue Injury in Lupus Nephritis. </a:t>
            </a:r>
            <a:r>
              <a:rPr lang="en-US" i="1" dirty="0"/>
              <a:t>Arthritis Research and Therapy</a:t>
            </a:r>
            <a:r>
              <a:rPr lang="en-US" dirty="0"/>
              <a:t>, 13(6): 250.</a:t>
            </a:r>
            <a:br>
              <a:rPr lang="en-US" dirty="0"/>
            </a:br>
            <a:r>
              <a:rPr lang="en-US" u="sng" dirty="0">
                <a:hlinkClick r:id="rId5"/>
              </a:rPr>
              <a:t>http://www.ncbi.nlm.nih.gov/pmc/articles/PMC3334648</a:t>
            </a:r>
            <a:r>
              <a:rPr lang="en-US" u="sng" dirty="0" smtClean="0">
                <a:hlinkClick r:id="rId5"/>
              </a:rPr>
              <a:t>/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Singh, S, et al., Lupus Nephritis. (2009).</a:t>
            </a:r>
            <a:r>
              <a:rPr lang="en-US" i="1" dirty="0"/>
              <a:t>The American Journal of the Medical Sciences</a:t>
            </a:r>
            <a:r>
              <a:rPr lang="en-US" dirty="0"/>
              <a:t>, 337(6): 451-460. </a:t>
            </a:r>
          </a:p>
          <a:p>
            <a:pPr marL="0" indent="0">
              <a:buNone/>
            </a:pPr>
            <a:r>
              <a:rPr lang="en-US" dirty="0"/>
              <a:t>Sugimoto, H., </a:t>
            </a:r>
            <a:r>
              <a:rPr lang="en-US" dirty="0" err="1"/>
              <a:t>LeBleu</a:t>
            </a:r>
            <a:r>
              <a:rPr lang="en-US" dirty="0"/>
              <a:t>, V., et al. (2012). </a:t>
            </a:r>
            <a:r>
              <a:rPr lang="en-US" dirty="0" err="1"/>
              <a:t>Activin</a:t>
            </a:r>
            <a:r>
              <a:rPr lang="en-US" dirty="0"/>
              <a:t>- like kinase 3 is important for kidney regeneration and reversal of fibrosis. </a:t>
            </a:r>
            <a:r>
              <a:rPr lang="en-US" i="1" dirty="0"/>
              <a:t>Nature Medicine</a:t>
            </a:r>
            <a:r>
              <a:rPr lang="en-US" dirty="0"/>
              <a:t>, 18: 394-404. </a:t>
            </a:r>
            <a:br>
              <a:rPr lang="en-US" dirty="0"/>
            </a:br>
            <a:r>
              <a:rPr lang="en-US" u="sng" dirty="0">
                <a:hlinkClick r:id="rId6"/>
              </a:rPr>
              <a:t>http://www.nature.com/nm/journal/v18/n3/full/nm.2629.html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Wise</a:t>
            </a:r>
            <a:r>
              <a:rPr lang="en-US" dirty="0"/>
              <a:t>, A. and Ricardo, S. (2012). </a:t>
            </a:r>
            <a:r>
              <a:rPr lang="en-US" dirty="0" err="1"/>
              <a:t>Mesenchymal</a:t>
            </a:r>
            <a:r>
              <a:rPr lang="en-US" dirty="0"/>
              <a:t> Stem Cells in Kidney Inflammation and Repair. </a:t>
            </a:r>
            <a:r>
              <a:rPr lang="en-US" i="1" dirty="0"/>
              <a:t>Nephrology</a:t>
            </a:r>
            <a:r>
              <a:rPr lang="en-US" dirty="0"/>
              <a:t>, 17:1-10. </a:t>
            </a:r>
            <a:br>
              <a:rPr lang="en-US" dirty="0"/>
            </a:br>
            <a:r>
              <a:rPr lang="en-US" u="sng" dirty="0">
                <a:hlinkClick r:id="rId7"/>
              </a:rPr>
              <a:t>http://onlinelibrary.wiley.com/store/10.1111/j.1440-1797.2011.01501.x/asset/j.1440-1797.2011.01501.x.pdf;jsessionid=EA0EC9ACE4795F7D0334147BECBD857E.f04t02?v=1&amp;t=i3535hr9&amp;s=caceb6a1e31402ffc0a70eef9062bd678b17f05c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Zhou</a:t>
            </a:r>
            <a:r>
              <a:rPr lang="en-US" dirty="0"/>
              <a:t>, H., </a:t>
            </a:r>
            <a:r>
              <a:rPr lang="en-US" dirty="0" err="1"/>
              <a:t>Hasni</a:t>
            </a:r>
            <a:r>
              <a:rPr lang="en-US" dirty="0"/>
              <a:t>, S., Perez, P., et al. (2013). miR-150 Promotes Renal Fibrosis in Lupus Nephritis by </a:t>
            </a:r>
            <a:r>
              <a:rPr lang="en-US" dirty="0" err="1"/>
              <a:t>Downregualting</a:t>
            </a:r>
            <a:r>
              <a:rPr lang="en-US" dirty="0"/>
              <a:t>  SOCS1.  </a:t>
            </a:r>
            <a:r>
              <a:rPr lang="en-US" i="1" dirty="0"/>
              <a:t>Journal of the American Society of Nephrology</a:t>
            </a:r>
            <a:r>
              <a:rPr lang="en-US" dirty="0"/>
              <a:t>, 24(7): 1073-1087</a:t>
            </a:r>
            <a:br>
              <a:rPr lang="en-US" dirty="0"/>
            </a:br>
            <a:r>
              <a:rPr lang="en-US" u="sng" dirty="0">
                <a:hlinkClick r:id="rId8"/>
              </a:rPr>
              <a:t>http://www.ncbi.nlm.nih.gov/pmc/articles/PMC3699828/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7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Fibrosis </a:t>
            </a:r>
            <a:endParaRPr lang="en-US" dirty="0"/>
          </a:p>
        </p:txBody>
      </p:sp>
      <p:pic>
        <p:nvPicPr>
          <p:cNvPr id="4" name="Picture 3" descr="kid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61" y="1670521"/>
            <a:ext cx="7154359" cy="4430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6616" y="6560270"/>
            <a:ext cx="3557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www.pzf.de</a:t>
            </a:r>
            <a:r>
              <a:rPr lang="en-US" sz="1200" dirty="0"/>
              <a:t>/</a:t>
            </a:r>
            <a:r>
              <a:rPr lang="en-US" sz="1200" dirty="0" err="1"/>
              <a:t>allg</a:t>
            </a:r>
            <a:r>
              <a:rPr lang="en-US" sz="1200" dirty="0"/>
              <a:t>/research/</a:t>
            </a:r>
            <a:r>
              <a:rPr lang="en-US" sz="1200" dirty="0" err="1"/>
              <a:t>schaefer.php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636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Collagen 1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11917"/>
            <a:ext cx="8042276" cy="3931683"/>
          </a:xfrm>
        </p:spPr>
        <p:txBody>
          <a:bodyPr/>
          <a:lstStyle/>
          <a:p>
            <a:r>
              <a:rPr lang="en-US" dirty="0" smtClean="0"/>
              <a:t>Found in the extracellular matrix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1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91836"/>
            <a:ext cx="8042276" cy="1336956"/>
          </a:xfrm>
        </p:spPr>
        <p:txBody>
          <a:bodyPr/>
          <a:lstStyle/>
          <a:p>
            <a:r>
              <a:rPr lang="en-US" dirty="0" smtClean="0"/>
              <a:t>Pathway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414" y="1473628"/>
            <a:ext cx="3746227" cy="48278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343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31151"/>
            <a:ext cx="8042276" cy="1336956"/>
          </a:xfrm>
        </p:spPr>
        <p:txBody>
          <a:bodyPr/>
          <a:lstStyle/>
          <a:p>
            <a:r>
              <a:rPr lang="en-US" dirty="0" smtClean="0"/>
              <a:t>Pathway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4570186"/>
              </p:ext>
            </p:extLst>
          </p:nvPr>
        </p:nvGraphicFramePr>
        <p:xfrm>
          <a:off x="242455" y="1431634"/>
          <a:ext cx="8162635" cy="5345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166532" y="2056316"/>
            <a:ext cx="572036" cy="6178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9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31151"/>
            <a:ext cx="8042276" cy="1336956"/>
          </a:xfrm>
        </p:spPr>
        <p:txBody>
          <a:bodyPr/>
          <a:lstStyle/>
          <a:p>
            <a:r>
              <a:rPr lang="en-US" dirty="0" smtClean="0"/>
              <a:t>Pathway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7944292"/>
              </p:ext>
            </p:extLst>
          </p:nvPr>
        </p:nvGraphicFramePr>
        <p:xfrm>
          <a:off x="242455" y="1431634"/>
          <a:ext cx="8162635" cy="5345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789008" y="2128197"/>
            <a:ext cx="1601701" cy="5949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90"/>
                </a:solidFill>
              </a:rPr>
              <a:t>Smad7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21202" y="2220685"/>
            <a:ext cx="560596" cy="49104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3855525" y="2186360"/>
            <a:ext cx="434748" cy="536817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4290273" y="2357035"/>
            <a:ext cx="1498735" cy="26316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72134"/>
            <a:ext cx="8042276" cy="4343400"/>
          </a:xfrm>
        </p:spPr>
        <p:txBody>
          <a:bodyPr/>
          <a:lstStyle/>
          <a:p>
            <a:r>
              <a:rPr lang="en-US" dirty="0" smtClean="0"/>
              <a:t>Is there a lack of the Smad7 protein when fibrosis occurs?</a:t>
            </a:r>
          </a:p>
          <a:p>
            <a:r>
              <a:rPr lang="en-US" dirty="0" smtClean="0"/>
              <a:t>Does Smad7 play an important role in the regulation of Collagen 1?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3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38" y="3187501"/>
            <a:ext cx="8042276" cy="1336956"/>
          </a:xfrm>
        </p:spPr>
        <p:txBody>
          <a:bodyPr/>
          <a:lstStyle/>
          <a:p>
            <a:r>
              <a:rPr lang="en-US" dirty="0" smtClean="0"/>
              <a:t>Will a lack of Smad7 in kidney cells lead to an over production of the Collagen 1 protein?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1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Blot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Purify collagen protein from kidneys </a:t>
            </a:r>
          </a:p>
          <a:p>
            <a:r>
              <a:rPr lang="en-US" dirty="0" smtClean="0"/>
              <a:t>Place onto Membrane</a:t>
            </a:r>
          </a:p>
          <a:p>
            <a:r>
              <a:rPr lang="en-US" dirty="0" smtClean="0"/>
              <a:t>Fluorescently label with antibody specific to  Collagen 1 </a:t>
            </a:r>
          </a:p>
          <a:p>
            <a:r>
              <a:rPr lang="en-US" dirty="0" smtClean="0"/>
              <a:t>Run on SDS Page </a:t>
            </a:r>
          </a:p>
          <a:p>
            <a:r>
              <a:rPr lang="en-US" dirty="0" smtClean="0"/>
              <a:t>Measure by densitometry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19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2593</TotalTime>
  <Words>211</Words>
  <Application>Microsoft Macintosh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Smad7 Knockout leads to increased Collagen 1 gene levels in kidney cells</vt:lpstr>
      <vt:lpstr>Renal Fibrosis </vt:lpstr>
      <vt:lpstr>Collagen 1 Gene</vt:lpstr>
      <vt:lpstr>Pathway </vt:lpstr>
      <vt:lpstr>Pathway </vt:lpstr>
      <vt:lpstr>Pathway </vt:lpstr>
      <vt:lpstr>PowerPoint Presentation</vt:lpstr>
      <vt:lpstr>Will a lack of Smad7 in kidney cells lead to an over production of the Collagen 1 protein? </vt:lpstr>
      <vt:lpstr>Western Blot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Smad7 Knockout leads to increased fibrosis in renal disease</dc:title>
  <dc:creator>Farrah Hermes</dc:creator>
  <cp:lastModifiedBy>Farrah Hermes</cp:lastModifiedBy>
  <cp:revision>20</cp:revision>
  <dcterms:created xsi:type="dcterms:W3CDTF">2014-12-02T11:42:38Z</dcterms:created>
  <dcterms:modified xsi:type="dcterms:W3CDTF">2014-12-09T04:55:47Z</dcterms:modified>
</cp:coreProperties>
</file>