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0" r:id="rId4"/>
    <p:sldId id="275" r:id="rId5"/>
    <p:sldId id="260" r:id="rId6"/>
    <p:sldId id="261" r:id="rId7"/>
    <p:sldId id="262" r:id="rId8"/>
    <p:sldId id="269" r:id="rId9"/>
    <p:sldId id="263" r:id="rId10"/>
    <p:sldId id="276" r:id="rId11"/>
    <p:sldId id="271" r:id="rId12"/>
    <p:sldId id="273" r:id="rId13"/>
    <p:sldId id="265" r:id="rId14"/>
    <p:sldId id="264" r:id="rId15"/>
    <p:sldId id="266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2B70AA-805D-4B1E-B5E7-E734A6C15F2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DE4300-DCFC-4393-8626-F69215A9BF61}">
      <dgm:prSet phldrT="[Text]" custT="1"/>
      <dgm:spPr>
        <a:solidFill>
          <a:srgbClr val="5B9BD5">
            <a:alpha val="89804"/>
          </a:srgbClr>
        </a:solidFill>
      </dgm:spPr>
      <dgm:t>
        <a:bodyPr/>
        <a:lstStyle/>
        <a:p>
          <a:r>
            <a:rPr lang="en-US" sz="2800" b="0" dirty="0" smtClean="0">
              <a:solidFill>
                <a:schemeClr val="accent3"/>
              </a:solidFill>
            </a:rPr>
            <a:t>Bind Tie-2 to dextran</a:t>
          </a:r>
        </a:p>
        <a:p>
          <a:r>
            <a:rPr lang="en-US" sz="2000" b="0" dirty="0" smtClean="0">
              <a:solidFill>
                <a:schemeClr val="accent3"/>
              </a:solidFill>
            </a:rPr>
            <a:t>(and add ethanolamine)</a:t>
          </a:r>
          <a:endParaRPr lang="en-US" sz="1400" b="0" dirty="0">
            <a:solidFill>
              <a:schemeClr val="accent3"/>
            </a:solidFill>
          </a:endParaRPr>
        </a:p>
      </dgm:t>
    </dgm:pt>
    <dgm:pt modelId="{5BEA1660-FB6E-4CF2-9624-6FAC7F7C0430}" type="parTrans" cxnId="{C5A63789-786C-4F6E-8A12-1C23306D5D78}">
      <dgm:prSet/>
      <dgm:spPr/>
      <dgm:t>
        <a:bodyPr/>
        <a:lstStyle/>
        <a:p>
          <a:endParaRPr lang="en-US"/>
        </a:p>
      </dgm:t>
    </dgm:pt>
    <dgm:pt modelId="{97E6C5FF-A2F9-4441-8654-C223C8AA5F1D}" type="sibTrans" cxnId="{C5A63789-786C-4F6E-8A12-1C23306D5D78}">
      <dgm:prSet/>
      <dgm:spPr/>
      <dgm:t>
        <a:bodyPr/>
        <a:lstStyle/>
        <a:p>
          <a:endParaRPr lang="en-US"/>
        </a:p>
      </dgm:t>
    </dgm:pt>
    <dgm:pt modelId="{C610FA2A-209D-46AA-8DBC-BA0A37BC5044}">
      <dgm:prSet phldrT="[Text]" custT="1"/>
      <dgm:spPr>
        <a:solidFill>
          <a:srgbClr val="5B9BD5">
            <a:alpha val="89804"/>
          </a:srgbClr>
        </a:solidFill>
      </dgm:spPr>
      <dgm:t>
        <a:bodyPr/>
        <a:lstStyle/>
        <a:p>
          <a:r>
            <a:rPr lang="en-US" sz="2800" b="0" dirty="0" smtClean="0">
              <a:solidFill>
                <a:schemeClr val="accent3"/>
              </a:solidFill>
            </a:rPr>
            <a:t>Add angiopoietin solution</a:t>
          </a:r>
          <a:endParaRPr lang="en-US" sz="2800" dirty="0">
            <a:solidFill>
              <a:schemeClr val="accent3"/>
            </a:solidFill>
          </a:endParaRPr>
        </a:p>
      </dgm:t>
    </dgm:pt>
    <dgm:pt modelId="{13576C68-FE16-4D27-8844-6B2D191ADE94}" type="parTrans" cxnId="{3744E34F-04DC-4A99-8784-732899E25166}">
      <dgm:prSet/>
      <dgm:spPr/>
      <dgm:t>
        <a:bodyPr/>
        <a:lstStyle/>
        <a:p>
          <a:endParaRPr lang="en-US"/>
        </a:p>
      </dgm:t>
    </dgm:pt>
    <dgm:pt modelId="{1C0473FE-6ECC-43FF-98AB-DEEFB8546368}" type="sibTrans" cxnId="{3744E34F-04DC-4A99-8784-732899E25166}">
      <dgm:prSet/>
      <dgm:spPr/>
      <dgm:t>
        <a:bodyPr/>
        <a:lstStyle/>
        <a:p>
          <a:endParaRPr lang="en-US"/>
        </a:p>
      </dgm:t>
    </dgm:pt>
    <dgm:pt modelId="{D703CB49-0720-4793-ACFB-7BE76F4DE7FE}">
      <dgm:prSet phldrT="[Text]"/>
      <dgm:spPr>
        <a:solidFill>
          <a:srgbClr val="5B9BD5">
            <a:alpha val="89804"/>
          </a:srgbClr>
        </a:solidFill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Add Angiopoietin-free buffer</a:t>
          </a:r>
          <a:endParaRPr lang="en-US" dirty="0">
            <a:solidFill>
              <a:schemeClr val="accent3"/>
            </a:solidFill>
          </a:endParaRPr>
        </a:p>
      </dgm:t>
    </dgm:pt>
    <dgm:pt modelId="{33434623-F2A8-4268-AC2E-C39865A4B185}" type="parTrans" cxnId="{35DE2D33-CE9C-4EA7-9A6B-05EC7E905E64}">
      <dgm:prSet/>
      <dgm:spPr/>
      <dgm:t>
        <a:bodyPr/>
        <a:lstStyle/>
        <a:p>
          <a:endParaRPr lang="en-US"/>
        </a:p>
      </dgm:t>
    </dgm:pt>
    <dgm:pt modelId="{64EFE393-7CC6-4138-A4DD-6508BB667CCB}" type="sibTrans" cxnId="{35DE2D33-CE9C-4EA7-9A6B-05EC7E905E64}">
      <dgm:prSet/>
      <dgm:spPr/>
      <dgm:t>
        <a:bodyPr/>
        <a:lstStyle/>
        <a:p>
          <a:endParaRPr lang="en-US"/>
        </a:p>
      </dgm:t>
    </dgm:pt>
    <dgm:pt modelId="{593CC146-622F-45A1-BC1E-24D2A873DBE6}">
      <dgm:prSet phldrT="[Text]" custT="1"/>
      <dgm:spPr>
        <a:solidFill>
          <a:srgbClr val="5B9BD5">
            <a:alpha val="89804"/>
          </a:srgbClr>
        </a:solidFill>
      </dgm:spPr>
      <dgm:t>
        <a:bodyPr/>
        <a:lstStyle/>
        <a:p>
          <a:r>
            <a:rPr lang="en-US" sz="2800" b="0" dirty="0" smtClean="0">
              <a:solidFill>
                <a:schemeClr val="accent3"/>
              </a:solidFill>
            </a:rPr>
            <a:t>Measure SPR </a:t>
          </a:r>
          <a:r>
            <a:rPr lang="en-US" sz="2800" b="0" dirty="0">
              <a:solidFill>
                <a:schemeClr val="accent3"/>
              </a:solidFill>
            </a:rPr>
            <a:t>reference </a:t>
          </a:r>
          <a:r>
            <a:rPr lang="en-US" sz="2800" b="0" dirty="0" smtClean="0">
              <a:solidFill>
                <a:schemeClr val="accent3"/>
              </a:solidFill>
            </a:rPr>
            <a:t>angle</a:t>
          </a:r>
          <a:endParaRPr lang="en-US" sz="2800" dirty="0">
            <a:solidFill>
              <a:schemeClr val="accent3"/>
            </a:solidFill>
          </a:endParaRPr>
        </a:p>
      </dgm:t>
    </dgm:pt>
    <dgm:pt modelId="{A2ECE454-F23D-4A31-823C-CE510BC31C52}" type="parTrans" cxnId="{113820B1-9D8F-481F-8BD3-DE767DBF8DC1}">
      <dgm:prSet/>
      <dgm:spPr/>
      <dgm:t>
        <a:bodyPr/>
        <a:lstStyle/>
        <a:p>
          <a:endParaRPr lang="en-US"/>
        </a:p>
      </dgm:t>
    </dgm:pt>
    <dgm:pt modelId="{CACC7948-D718-4CD4-8BDE-58383F8D5B8B}" type="sibTrans" cxnId="{113820B1-9D8F-481F-8BD3-DE767DBF8DC1}">
      <dgm:prSet/>
      <dgm:spPr/>
      <dgm:t>
        <a:bodyPr/>
        <a:lstStyle/>
        <a:p>
          <a:endParaRPr lang="en-US"/>
        </a:p>
      </dgm:t>
    </dgm:pt>
    <dgm:pt modelId="{4D4DAAE9-11E3-432E-B4B7-244C301C8E4E}" type="pres">
      <dgm:prSet presAssocID="{3B2B70AA-805D-4B1E-B5E7-E734A6C15F2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E10FB0-4F57-40F8-81C7-05C85917ABDE}" type="pres">
      <dgm:prSet presAssocID="{3B2B70AA-805D-4B1E-B5E7-E734A6C15F25}" presName="arrow" presStyleLbl="bgShp" presStyleIdx="0" presStyleCnt="1" custScaleX="89219" custScaleY="26445"/>
      <dgm:spPr>
        <a:solidFill>
          <a:schemeClr val="accent4"/>
        </a:solidFill>
      </dgm:spPr>
    </dgm:pt>
    <dgm:pt modelId="{179FE35C-4E90-4FE9-A3E3-7539E3E53083}" type="pres">
      <dgm:prSet presAssocID="{3B2B70AA-805D-4B1E-B5E7-E734A6C15F25}" presName="linearProcess" presStyleCnt="0"/>
      <dgm:spPr/>
    </dgm:pt>
    <dgm:pt modelId="{1E6BC991-6AB8-421E-A1D3-34DCF78F3DFD}" type="pres">
      <dgm:prSet presAssocID="{E9DE4300-DCFC-4393-8626-F69215A9BF6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9E18F-7CC6-4646-AF53-8032ECD5B050}" type="pres">
      <dgm:prSet presAssocID="{97E6C5FF-A2F9-4441-8654-C223C8AA5F1D}" presName="sibTrans" presStyleCnt="0"/>
      <dgm:spPr/>
    </dgm:pt>
    <dgm:pt modelId="{1DAF4E8C-0C33-4137-A5F5-B1FCB5195511}" type="pres">
      <dgm:prSet presAssocID="{593CC146-622F-45A1-BC1E-24D2A873DBE6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CE2BD-863F-437F-AD3E-44FC8A0E30FB}" type="pres">
      <dgm:prSet presAssocID="{CACC7948-D718-4CD4-8BDE-58383F8D5B8B}" presName="sibTrans" presStyleCnt="0"/>
      <dgm:spPr/>
    </dgm:pt>
    <dgm:pt modelId="{C381E08D-C67C-41B6-BBC5-58FE4F3C7638}" type="pres">
      <dgm:prSet presAssocID="{C610FA2A-209D-46AA-8DBC-BA0A37BC504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393BF-DBD1-451C-B6C0-10A12C38C18E}" type="pres">
      <dgm:prSet presAssocID="{1C0473FE-6ECC-43FF-98AB-DEEFB8546368}" presName="sibTrans" presStyleCnt="0"/>
      <dgm:spPr/>
    </dgm:pt>
    <dgm:pt modelId="{C8A943BA-AB50-4A7A-B6D3-116036238D3C}" type="pres">
      <dgm:prSet presAssocID="{D703CB49-0720-4793-ACFB-7BE76F4DE7F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4E1BCE-6174-4C05-8C12-93EE7724AB92}" type="presOf" srcId="{593CC146-622F-45A1-BC1E-24D2A873DBE6}" destId="{1DAF4E8C-0C33-4137-A5F5-B1FCB5195511}" srcOrd="0" destOrd="0" presId="urn:microsoft.com/office/officeart/2005/8/layout/hProcess9"/>
    <dgm:cxn modelId="{B3D54440-8117-4E54-93B1-187BD4B8CC01}" type="presOf" srcId="{3B2B70AA-805D-4B1E-B5E7-E734A6C15F25}" destId="{4D4DAAE9-11E3-432E-B4B7-244C301C8E4E}" srcOrd="0" destOrd="0" presId="urn:microsoft.com/office/officeart/2005/8/layout/hProcess9"/>
    <dgm:cxn modelId="{35DE2D33-CE9C-4EA7-9A6B-05EC7E905E64}" srcId="{3B2B70AA-805D-4B1E-B5E7-E734A6C15F25}" destId="{D703CB49-0720-4793-ACFB-7BE76F4DE7FE}" srcOrd="3" destOrd="0" parTransId="{33434623-F2A8-4268-AC2E-C39865A4B185}" sibTransId="{64EFE393-7CC6-4138-A4DD-6508BB667CCB}"/>
    <dgm:cxn modelId="{3744E34F-04DC-4A99-8784-732899E25166}" srcId="{3B2B70AA-805D-4B1E-B5E7-E734A6C15F25}" destId="{C610FA2A-209D-46AA-8DBC-BA0A37BC5044}" srcOrd="2" destOrd="0" parTransId="{13576C68-FE16-4D27-8844-6B2D191ADE94}" sibTransId="{1C0473FE-6ECC-43FF-98AB-DEEFB8546368}"/>
    <dgm:cxn modelId="{D3166724-F982-4D3C-8FF9-28D196F38303}" type="presOf" srcId="{E9DE4300-DCFC-4393-8626-F69215A9BF61}" destId="{1E6BC991-6AB8-421E-A1D3-34DCF78F3DFD}" srcOrd="0" destOrd="0" presId="urn:microsoft.com/office/officeart/2005/8/layout/hProcess9"/>
    <dgm:cxn modelId="{C5A63789-786C-4F6E-8A12-1C23306D5D78}" srcId="{3B2B70AA-805D-4B1E-B5E7-E734A6C15F25}" destId="{E9DE4300-DCFC-4393-8626-F69215A9BF61}" srcOrd="0" destOrd="0" parTransId="{5BEA1660-FB6E-4CF2-9624-6FAC7F7C0430}" sibTransId="{97E6C5FF-A2F9-4441-8654-C223C8AA5F1D}"/>
    <dgm:cxn modelId="{B0CB5D34-BEE6-4D38-B902-6620324379F1}" type="presOf" srcId="{C610FA2A-209D-46AA-8DBC-BA0A37BC5044}" destId="{C381E08D-C67C-41B6-BBC5-58FE4F3C7638}" srcOrd="0" destOrd="0" presId="urn:microsoft.com/office/officeart/2005/8/layout/hProcess9"/>
    <dgm:cxn modelId="{CE374D33-BD4D-48BC-A5FA-2C6398531B74}" type="presOf" srcId="{D703CB49-0720-4793-ACFB-7BE76F4DE7FE}" destId="{C8A943BA-AB50-4A7A-B6D3-116036238D3C}" srcOrd="0" destOrd="0" presId="urn:microsoft.com/office/officeart/2005/8/layout/hProcess9"/>
    <dgm:cxn modelId="{113820B1-9D8F-481F-8BD3-DE767DBF8DC1}" srcId="{3B2B70AA-805D-4B1E-B5E7-E734A6C15F25}" destId="{593CC146-622F-45A1-BC1E-24D2A873DBE6}" srcOrd="1" destOrd="0" parTransId="{A2ECE454-F23D-4A31-823C-CE510BC31C52}" sibTransId="{CACC7948-D718-4CD4-8BDE-58383F8D5B8B}"/>
    <dgm:cxn modelId="{F35975C3-015A-4563-B52F-E1F9CD1E7BE5}" type="presParOf" srcId="{4D4DAAE9-11E3-432E-B4B7-244C301C8E4E}" destId="{F8E10FB0-4F57-40F8-81C7-05C85917ABDE}" srcOrd="0" destOrd="0" presId="urn:microsoft.com/office/officeart/2005/8/layout/hProcess9"/>
    <dgm:cxn modelId="{1EB81E88-8C52-4F72-B00B-368CE47C709D}" type="presParOf" srcId="{4D4DAAE9-11E3-432E-B4B7-244C301C8E4E}" destId="{179FE35C-4E90-4FE9-A3E3-7539E3E53083}" srcOrd="1" destOrd="0" presId="urn:microsoft.com/office/officeart/2005/8/layout/hProcess9"/>
    <dgm:cxn modelId="{2F3E49EC-1B9D-4919-853F-9BEA134E6FB8}" type="presParOf" srcId="{179FE35C-4E90-4FE9-A3E3-7539E3E53083}" destId="{1E6BC991-6AB8-421E-A1D3-34DCF78F3DFD}" srcOrd="0" destOrd="0" presId="urn:microsoft.com/office/officeart/2005/8/layout/hProcess9"/>
    <dgm:cxn modelId="{1A87995C-4265-4CCA-A8D1-B10F001B708E}" type="presParOf" srcId="{179FE35C-4E90-4FE9-A3E3-7539E3E53083}" destId="{9A49E18F-7CC6-4646-AF53-8032ECD5B050}" srcOrd="1" destOrd="0" presId="urn:microsoft.com/office/officeart/2005/8/layout/hProcess9"/>
    <dgm:cxn modelId="{14F23EE2-2810-4D28-A0E0-4CB36DD5C9E5}" type="presParOf" srcId="{179FE35C-4E90-4FE9-A3E3-7539E3E53083}" destId="{1DAF4E8C-0C33-4137-A5F5-B1FCB5195511}" srcOrd="2" destOrd="0" presId="urn:microsoft.com/office/officeart/2005/8/layout/hProcess9"/>
    <dgm:cxn modelId="{2E7BC266-B608-4FBF-A073-43712018255C}" type="presParOf" srcId="{179FE35C-4E90-4FE9-A3E3-7539E3E53083}" destId="{74CCE2BD-863F-437F-AD3E-44FC8A0E30FB}" srcOrd="3" destOrd="0" presId="urn:microsoft.com/office/officeart/2005/8/layout/hProcess9"/>
    <dgm:cxn modelId="{1A7E4D14-3D95-4878-A8C8-C4BA683F2F94}" type="presParOf" srcId="{179FE35C-4E90-4FE9-A3E3-7539E3E53083}" destId="{C381E08D-C67C-41B6-BBC5-58FE4F3C7638}" srcOrd="4" destOrd="0" presId="urn:microsoft.com/office/officeart/2005/8/layout/hProcess9"/>
    <dgm:cxn modelId="{11C63347-2F80-4CE9-AB8C-0190C2289FF0}" type="presParOf" srcId="{179FE35C-4E90-4FE9-A3E3-7539E3E53083}" destId="{A36393BF-DBD1-451C-B6C0-10A12C38C18E}" srcOrd="5" destOrd="0" presId="urn:microsoft.com/office/officeart/2005/8/layout/hProcess9"/>
    <dgm:cxn modelId="{8D5C8E92-F846-41CF-B6E7-31F5AF7D8140}" type="presParOf" srcId="{179FE35C-4E90-4FE9-A3E3-7539E3E53083}" destId="{C8A943BA-AB50-4A7A-B6D3-116036238D3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10FB0-4F57-40F8-81C7-05C85917ABDE}">
      <dsp:nvSpPr>
        <dsp:cNvPr id="0" name=""/>
        <dsp:cNvSpPr/>
      </dsp:nvSpPr>
      <dsp:spPr>
        <a:xfrm>
          <a:off x="1473028" y="1750254"/>
          <a:ext cx="9245943" cy="1258527"/>
        </a:xfrm>
        <a:prstGeom prst="rightArrow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BC991-6AB8-421E-A1D3-34DCF78F3DFD}">
      <dsp:nvSpPr>
        <dsp:cNvPr id="0" name=""/>
        <dsp:cNvSpPr/>
      </dsp:nvSpPr>
      <dsp:spPr>
        <a:xfrm>
          <a:off x="6101" y="1427710"/>
          <a:ext cx="2934890" cy="1903614"/>
        </a:xfrm>
        <a:prstGeom prst="roundRect">
          <a:avLst/>
        </a:prstGeom>
        <a:solidFill>
          <a:srgbClr val="5B9BD5">
            <a:alpha val="89804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accent3"/>
              </a:solidFill>
            </a:rPr>
            <a:t>Bind Tie-2 to dextran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accent3"/>
              </a:solidFill>
            </a:rPr>
            <a:t>(and add ethanolamine)</a:t>
          </a:r>
          <a:endParaRPr lang="en-US" sz="1400" b="0" kern="1200" dirty="0">
            <a:solidFill>
              <a:schemeClr val="accent3"/>
            </a:solidFill>
          </a:endParaRPr>
        </a:p>
      </dsp:txBody>
      <dsp:txXfrm>
        <a:off x="99028" y="1520637"/>
        <a:ext cx="2749036" cy="1717760"/>
      </dsp:txXfrm>
    </dsp:sp>
    <dsp:sp modelId="{1DAF4E8C-0C33-4137-A5F5-B1FCB5195511}">
      <dsp:nvSpPr>
        <dsp:cNvPr id="0" name=""/>
        <dsp:cNvSpPr/>
      </dsp:nvSpPr>
      <dsp:spPr>
        <a:xfrm>
          <a:off x="3087737" y="1427710"/>
          <a:ext cx="2934890" cy="1903614"/>
        </a:xfrm>
        <a:prstGeom prst="roundRect">
          <a:avLst/>
        </a:prstGeom>
        <a:solidFill>
          <a:srgbClr val="5B9BD5">
            <a:alpha val="89804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accent3"/>
              </a:solidFill>
            </a:rPr>
            <a:t>Measure SPR </a:t>
          </a:r>
          <a:r>
            <a:rPr lang="en-US" sz="2800" b="0" kern="1200" dirty="0">
              <a:solidFill>
                <a:schemeClr val="accent3"/>
              </a:solidFill>
            </a:rPr>
            <a:t>reference </a:t>
          </a:r>
          <a:r>
            <a:rPr lang="en-US" sz="2800" b="0" kern="1200" dirty="0" smtClean="0">
              <a:solidFill>
                <a:schemeClr val="accent3"/>
              </a:solidFill>
            </a:rPr>
            <a:t>angle</a:t>
          </a:r>
          <a:endParaRPr lang="en-US" sz="2800" kern="1200" dirty="0">
            <a:solidFill>
              <a:schemeClr val="accent3"/>
            </a:solidFill>
          </a:endParaRPr>
        </a:p>
      </dsp:txBody>
      <dsp:txXfrm>
        <a:off x="3180664" y="1520637"/>
        <a:ext cx="2749036" cy="1717760"/>
      </dsp:txXfrm>
    </dsp:sp>
    <dsp:sp modelId="{C381E08D-C67C-41B6-BBC5-58FE4F3C7638}">
      <dsp:nvSpPr>
        <dsp:cNvPr id="0" name=""/>
        <dsp:cNvSpPr/>
      </dsp:nvSpPr>
      <dsp:spPr>
        <a:xfrm>
          <a:off x="6169372" y="1427710"/>
          <a:ext cx="2934890" cy="1903614"/>
        </a:xfrm>
        <a:prstGeom prst="roundRect">
          <a:avLst/>
        </a:prstGeom>
        <a:solidFill>
          <a:srgbClr val="5B9BD5">
            <a:alpha val="89804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accent3"/>
              </a:solidFill>
            </a:rPr>
            <a:t>Add angiopoietin solution</a:t>
          </a:r>
          <a:endParaRPr lang="en-US" sz="2800" kern="1200" dirty="0">
            <a:solidFill>
              <a:schemeClr val="accent3"/>
            </a:solidFill>
          </a:endParaRPr>
        </a:p>
      </dsp:txBody>
      <dsp:txXfrm>
        <a:off x="6262299" y="1520637"/>
        <a:ext cx="2749036" cy="1717760"/>
      </dsp:txXfrm>
    </dsp:sp>
    <dsp:sp modelId="{C8A943BA-AB50-4A7A-B6D3-116036238D3C}">
      <dsp:nvSpPr>
        <dsp:cNvPr id="0" name=""/>
        <dsp:cNvSpPr/>
      </dsp:nvSpPr>
      <dsp:spPr>
        <a:xfrm>
          <a:off x="9251007" y="1427710"/>
          <a:ext cx="2934890" cy="1903614"/>
        </a:xfrm>
        <a:prstGeom prst="roundRect">
          <a:avLst/>
        </a:prstGeom>
        <a:solidFill>
          <a:srgbClr val="5B9BD5">
            <a:alpha val="89804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dirty="0" smtClean="0">
              <a:solidFill>
                <a:schemeClr val="accent3"/>
              </a:solidFill>
            </a:rPr>
            <a:t>Add Angiopoietin-free buffer</a:t>
          </a:r>
          <a:endParaRPr lang="en-US" sz="3000" kern="1200" dirty="0">
            <a:solidFill>
              <a:schemeClr val="accent3"/>
            </a:solidFill>
          </a:endParaRPr>
        </a:p>
      </dsp:txBody>
      <dsp:txXfrm>
        <a:off x="9343934" y="1520637"/>
        <a:ext cx="2749036" cy="1717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07-Dec-14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7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07-Dec-14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07-Dec-14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07-Dec-14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664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07-Dec-14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23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07-Dec-14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78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07-Dec-14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95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07-Dec-14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93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07-Dec-14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3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07-Dec-14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07-Dec-14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07-Dec-14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5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07-Dec-14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4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07-Dec-14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6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07-Dec-14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0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07-Dec-14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1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07-Dec-14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3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4ADB22F-3564-49DA-AEED-E9A4A5775EA1}" type="datetimeFigureOut">
              <a:rPr lang="en-US" smtClean="0"/>
              <a:t>07-Dec-14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08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rm/journal/v10/n3/full/nrm2639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nature.com/nrm/journal/v10/n3/full/nrm2639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Blood vessel leakiness – how is it controlled?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Akhil Garg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Idea of SPR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2673" y="1347806"/>
            <a:ext cx="11232571" cy="1207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FFFF00"/>
                </a:solidFill>
              </a:rPr>
              <a:t>Vary what is on the surface, and then measure the change in SPR angle.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FF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2673" y="2805545"/>
            <a:ext cx="9019506" cy="3996944"/>
            <a:chOff x="602673" y="2805545"/>
            <a:chExt cx="9019506" cy="3996944"/>
          </a:xfrm>
        </p:grpSpPr>
        <p:sp>
          <p:nvSpPr>
            <p:cNvPr id="7" name="TextBox 6"/>
            <p:cNvSpPr txBox="1"/>
            <p:nvPr/>
          </p:nvSpPr>
          <p:spPr>
            <a:xfrm>
              <a:off x="6575564" y="6156158"/>
              <a:ext cx="30466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Adapted from </a:t>
              </a:r>
              <a:r>
                <a:rPr lang="en-US" dirty="0" smtClean="0"/>
                <a:t>etheses.whiterose.ac.uk</a:t>
              </a:r>
              <a:endParaRPr lang="en-US" dirty="0"/>
            </a:p>
          </p:txBody>
        </p:sp>
        <p:pic>
          <p:nvPicPr>
            <p:cNvPr id="1026" name="Picture 2" descr="https://upload.wikimedia.org/wikipedia/commons/thumb/d/d5/Surface_Plasmon_Resonance_%28SPR%29.jpg/1024px-Surface_Plasmon_Resonance_%28SPR%29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0" t="27021" r="13990"/>
            <a:stretch/>
          </p:blipFill>
          <p:spPr bwMode="auto">
            <a:xfrm>
              <a:off x="602673" y="2805545"/>
              <a:ext cx="5974772" cy="3927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02673" y="2815936"/>
              <a:ext cx="748145" cy="15794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69373" y="4218709"/>
              <a:ext cx="748145" cy="7862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26692" y="5226627"/>
              <a:ext cx="1150753" cy="15066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2529461">
              <a:off x="5762719" y="4517743"/>
              <a:ext cx="478700" cy="11858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03373" y="4603174"/>
              <a:ext cx="372190" cy="12163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2606946" y="1549416"/>
              <a:ext cx="75080" cy="25873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2487462">
              <a:off x="1437990" y="4867134"/>
              <a:ext cx="320533" cy="9430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0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</a:t>
            </a:r>
            <a:r>
              <a:rPr lang="en-US" dirty="0"/>
              <a:t> </a:t>
            </a:r>
            <a:r>
              <a:rPr lang="en-US" dirty="0" smtClean="0"/>
              <a:t>Experiment</a:t>
            </a:r>
            <a:endParaRPr lang="en-US" dirty="0"/>
          </a:p>
        </p:txBody>
      </p:sp>
      <p:pic>
        <p:nvPicPr>
          <p:cNvPr id="1026" name="Picture 2" descr="https://upload.wikimedia.org/wikipedia/commons/thumb/d/d5/Surface_Plasmon_Resonance_%28SPR%29.jpg/1024px-Surface_Plasmon_Resonance_%28SPR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52" y="1351243"/>
            <a:ext cx="7488093" cy="538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5045" y="6363978"/>
            <a:ext cx="304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etheses.whiterose.ac.uk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14407" y="1351243"/>
            <a:ext cx="4266311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Metal </a:t>
            </a:r>
            <a:r>
              <a:rPr lang="en-US" sz="2400" dirty="0" smtClean="0"/>
              <a:t>surface constant: Tie-2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Metal surface variable:</a:t>
            </a:r>
            <a:r>
              <a:rPr lang="en-US" sz="2400" dirty="0"/>
              <a:t> </a:t>
            </a:r>
            <a:r>
              <a:rPr lang="en-US" sz="2400" dirty="0" smtClean="0"/>
              <a:t>Ang-1, Ang-2, Ang-3, Ang-4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69629" y="1545471"/>
            <a:ext cx="1733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Angiopoietin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0793" y="2443996"/>
            <a:ext cx="1733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Tie-2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7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 Measurement</a:t>
            </a:r>
            <a:endParaRPr lang="en-US" dirty="0"/>
          </a:p>
        </p:txBody>
      </p:sp>
      <p:pic>
        <p:nvPicPr>
          <p:cNvPr id="1026" name="Picture 2" descr="https://upload.wikimedia.org/wikipedia/commons/thumb/d/d5/Surface_Plasmon_Resonance_%28SPR%29.jpg/1024px-Surface_Plasmon_Resonance_%28SPR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52" y="1351243"/>
            <a:ext cx="7488093" cy="538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5045" y="6363978"/>
            <a:ext cx="304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etheses.whiterose.ac.uk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14407" y="1351243"/>
            <a:ext cx="4266311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More change in angle = more binding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69629" y="1545471"/>
            <a:ext cx="1733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Angiopoietin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0793" y="2443996"/>
            <a:ext cx="1733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Tie-2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 procedure</a:t>
            </a:r>
            <a:endParaRPr lang="en-US" dirty="0"/>
          </a:p>
        </p:txBody>
      </p:sp>
      <p:pic>
        <p:nvPicPr>
          <p:cNvPr id="4" name="Picture 2" descr="https://upload.wikimedia.org/wikipedia/commons/thumb/d/d5/Surface_Plasmon_Resonance_%28SPR%29.jpg/1024px-Surface_Plasmon_Resonance_%28SPR%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62"/>
          <a:stretch/>
        </p:blipFill>
        <p:spPr bwMode="auto">
          <a:xfrm>
            <a:off x="192542" y="3447705"/>
            <a:ext cx="11765511" cy="32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56216393"/>
              </p:ext>
            </p:extLst>
          </p:nvPr>
        </p:nvGraphicFramePr>
        <p:xfrm>
          <a:off x="0" y="1"/>
          <a:ext cx="12192000" cy="475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224655" y="3751118"/>
            <a:ext cx="173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Angiopoietin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78191" y="5018837"/>
            <a:ext cx="173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Tie-2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SPR curves</a:t>
            </a:r>
            <a:endParaRPr lang="en-US" dirty="0"/>
          </a:p>
        </p:txBody>
      </p:sp>
      <p:pic>
        <p:nvPicPr>
          <p:cNvPr id="7" name="Picture 2" descr="https://upload.wikimedia.org/wikipedia/commons/thumb/d/d5/Surface_Plasmon_Resonance_%28SPR%29.jpg/1024px-Surface_Plasmon_Resonance_%28SPR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553" y="1543051"/>
            <a:ext cx="2621776" cy="188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75117" y="5630397"/>
            <a:ext cx="3046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 </a:t>
            </a:r>
            <a:r>
              <a:rPr lang="en-US" dirty="0" smtClean="0"/>
              <a:t>Himanen </a:t>
            </a:r>
            <a:r>
              <a:rPr lang="en-US" dirty="0" smtClean="0"/>
              <a:t>(2004), </a:t>
            </a:r>
            <a:r>
              <a:rPr lang="en-US" i="1" dirty="0" smtClean="0"/>
              <a:t>Nature Neuroscience </a:t>
            </a:r>
            <a:r>
              <a:rPr lang="en-US" dirty="0" smtClean="0"/>
              <a:t>7: 501-509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" t="4442" r="30821"/>
          <a:stretch/>
        </p:blipFill>
        <p:spPr bwMode="auto">
          <a:xfrm>
            <a:off x="2141772" y="1347031"/>
            <a:ext cx="5630520" cy="5206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 rot="16200000">
            <a:off x="-199111" y="3706626"/>
            <a:ext cx="4194263" cy="48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in absorption angle</a:t>
            </a:r>
          </a:p>
        </p:txBody>
      </p:sp>
      <p:sp>
        <p:nvSpPr>
          <p:cNvPr id="3" name="Right Arrow 2"/>
          <p:cNvSpPr/>
          <p:nvPr/>
        </p:nvSpPr>
        <p:spPr>
          <a:xfrm>
            <a:off x="7319420" y="4301836"/>
            <a:ext cx="1880754" cy="1027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00174" y="4630782"/>
            <a:ext cx="235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binding constants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1510" y="3482903"/>
            <a:ext cx="1181100" cy="31432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08566" y="470609"/>
            <a:ext cx="5805645" cy="1010937"/>
            <a:chOff x="2399710" y="2247454"/>
            <a:chExt cx="5805645" cy="10109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9710" y="2274575"/>
              <a:ext cx="924355" cy="98381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9600" y="2254827"/>
              <a:ext cx="984741" cy="100356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627110" y="2254827"/>
              <a:ext cx="976745" cy="9767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Ang-3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28610" y="2247454"/>
              <a:ext cx="976745" cy="9767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Ang-4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1186627" y="1692515"/>
            <a:ext cx="1512685" cy="15794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41865" y="1705924"/>
            <a:ext cx="519545" cy="15660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322060" y="1685811"/>
            <a:ext cx="871106" cy="15861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757613" y="1609611"/>
            <a:ext cx="2015406" cy="17466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27965" y="3551644"/>
            <a:ext cx="5388554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What is the relative binding of each angiopoietin to Tie-2?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7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17" y="311726"/>
            <a:ext cx="2705248" cy="29059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10793" y="974699"/>
            <a:ext cx="5388554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What is the relative binding of each angiopoietin to Tie-2?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51412" y="3422585"/>
            <a:ext cx="1475509" cy="665018"/>
          </a:xfrm>
          <a:prstGeom prst="straightConnector1">
            <a:avLst/>
          </a:prstGeom>
          <a:ln w="215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laughingmantis.com/wp-content/gallery/3ddigital/TheCe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7" t="16462" r="30819" b="18123"/>
          <a:stretch/>
        </p:blipFill>
        <p:spPr bwMode="auto">
          <a:xfrm>
            <a:off x="3566160" y="3631706"/>
            <a:ext cx="1554480" cy="17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343400" y="3022475"/>
            <a:ext cx="4746469" cy="40011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What is the cellular effect of Ang-4?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5860" y="4940443"/>
            <a:ext cx="304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laughingmantis.com</a:t>
            </a:r>
            <a:endParaRPr lang="en-US" dirty="0"/>
          </a:p>
        </p:txBody>
      </p:sp>
      <p:pic>
        <p:nvPicPr>
          <p:cNvPr id="2052" name="Picture 4" descr="http://upload.wikimedia.org/wikipedia/commons/thumb/9/9e/Lungs_diagram_simple.svg/2000px-Lungs_diagram_simpl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397" y="4103370"/>
            <a:ext cx="1936750" cy="233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5476007" y="4087603"/>
            <a:ext cx="3523390" cy="774614"/>
          </a:xfrm>
          <a:prstGeom prst="straightConnector1">
            <a:avLst/>
          </a:prstGeom>
          <a:ln w="215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01468" y="5805462"/>
            <a:ext cx="4746469" cy="40011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What is the </a:t>
            </a:r>
            <a:r>
              <a:rPr lang="en-US" sz="2000" i="1" dirty="0" smtClean="0">
                <a:solidFill>
                  <a:srgbClr val="FFFF00"/>
                </a:solidFill>
              </a:rPr>
              <a:t>in vivo </a:t>
            </a:r>
            <a:r>
              <a:rPr lang="en-US" sz="2000" dirty="0" smtClean="0">
                <a:solidFill>
                  <a:srgbClr val="FFFF00"/>
                </a:solidFill>
              </a:rPr>
              <a:t>effect of Ang-4?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87890" y="6372337"/>
            <a:ext cx="304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Wikimedia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7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vessels and diffusion </a:t>
            </a:r>
            <a:endParaRPr lang="en-US" dirty="0"/>
          </a:p>
        </p:txBody>
      </p:sp>
      <p:pic>
        <p:nvPicPr>
          <p:cNvPr id="2050" name="Picture 2" descr="http://www.uic.edu/classes/bios/bios100/lecturesf04am/inflammation01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24"/>
          <a:stretch/>
        </p:blipFill>
        <p:spPr bwMode="auto">
          <a:xfrm>
            <a:off x="5351318" y="1448966"/>
            <a:ext cx="6840682" cy="540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36382" y="6273923"/>
            <a:ext cx="286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uic.edu</a:t>
            </a:r>
            <a:endParaRPr lang="en-US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81" y="1853248"/>
            <a:ext cx="482401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Inflammation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Metastasis</a:t>
            </a:r>
            <a:endParaRPr lang="en-US" sz="2400" dirty="0" smtClean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Viral hemorrhagic infections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99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vessels and diffusion </a:t>
            </a:r>
            <a:endParaRPr lang="en-US" dirty="0"/>
          </a:p>
        </p:txBody>
      </p:sp>
      <p:pic>
        <p:nvPicPr>
          <p:cNvPr id="2050" name="Picture 2" descr="http://www.uic.edu/classes/bios/bios100/lecturesf04am/inflammation01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24"/>
          <a:stretch/>
        </p:blipFill>
        <p:spPr bwMode="auto">
          <a:xfrm>
            <a:off x="5351318" y="1448966"/>
            <a:ext cx="6840682" cy="540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36382" y="6273923"/>
            <a:ext cx="286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uic.edu</a:t>
            </a:r>
            <a:endParaRPr lang="en-US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81" y="1853248"/>
            <a:ext cx="4824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Understanding the pathways that cause leakiness could lead to a drug that can treat those diseases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13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Tie-2: Controlling Endothelial Cells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958" y="1424463"/>
            <a:ext cx="1894522" cy="5041873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360" y="1424463"/>
            <a:ext cx="6995160" cy="50540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50834" y="4989008"/>
            <a:ext cx="19215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</a:t>
            </a:r>
          </a:p>
          <a:p>
            <a:r>
              <a:rPr lang="en-US" dirty="0" err="1" smtClean="0"/>
              <a:t>Helmutt</a:t>
            </a:r>
            <a:r>
              <a:rPr lang="en-US" dirty="0" smtClean="0"/>
              <a:t>, </a:t>
            </a:r>
            <a:r>
              <a:rPr lang="en-US" i="1" dirty="0" smtClean="0"/>
              <a:t>Nature Reviews Molecular Cell Biology </a:t>
            </a:r>
            <a:r>
              <a:rPr lang="en-US" dirty="0" smtClean="0"/>
              <a:t>10, 165-177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969826" y="945574"/>
            <a:ext cx="1905693" cy="366799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03234" cy="1400530"/>
          </a:xfrm>
        </p:spPr>
        <p:txBody>
          <a:bodyPr/>
          <a:lstStyle/>
          <a:p>
            <a:r>
              <a:rPr lang="en-US" dirty="0" smtClean="0"/>
              <a:t>Tie-2 </a:t>
            </a:r>
            <a:r>
              <a:rPr lang="en-US" dirty="0" smtClean="0"/>
              <a:t>effects</a:t>
            </a:r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541" y="1559546"/>
            <a:ext cx="6995160" cy="505400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923317" y="1184565"/>
            <a:ext cx="2205698" cy="370955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75661" y="3605646"/>
            <a:ext cx="2539538" cy="151844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5555" y="2052918"/>
            <a:ext cx="3679915" cy="4195481"/>
          </a:xfrm>
        </p:spPr>
        <p:txBody>
          <a:bodyPr/>
          <a:lstStyle/>
          <a:p>
            <a:r>
              <a:rPr lang="en-US" dirty="0" smtClean="0"/>
              <a:t>Angiopoietins activate or deactivate Tie-2</a:t>
            </a:r>
          </a:p>
          <a:p>
            <a:r>
              <a:rPr lang="en-US" dirty="0" smtClean="0"/>
              <a:t>Activation:</a:t>
            </a:r>
          </a:p>
          <a:p>
            <a:pPr lvl="1"/>
            <a:r>
              <a:rPr lang="en-US" dirty="0" smtClean="0"/>
              <a:t>vessel diameter increases</a:t>
            </a:r>
          </a:p>
          <a:p>
            <a:pPr lvl="1"/>
            <a:r>
              <a:rPr lang="en-US" dirty="0" smtClean="0"/>
              <a:t>transferring white blood cells across the cell wall</a:t>
            </a:r>
          </a:p>
          <a:p>
            <a:r>
              <a:rPr lang="en-US" dirty="0" smtClean="0"/>
              <a:t>De-activation:</a:t>
            </a:r>
          </a:p>
          <a:p>
            <a:pPr lvl="1"/>
            <a:r>
              <a:rPr lang="en-US" dirty="0" smtClean="0"/>
              <a:t>reduction of cell-cell adhesion proteins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angiopoietins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2152753"/>
            <a:ext cx="2667118" cy="2838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502" y="2152753"/>
            <a:ext cx="2560671" cy="28386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3983" y="1668582"/>
            <a:ext cx="2867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Ang-1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71203" y="1629533"/>
            <a:ext cx="2867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Ang-2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999083" y="1529698"/>
            <a:ext cx="347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Ang-3 and Ang-4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7117773" y="2191802"/>
            <a:ext cx="2932080" cy="2799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?</a:t>
            </a:r>
            <a:endParaRPr lang="en-US" sz="239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2139" y="4989008"/>
            <a:ext cx="10869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http://www.people.vcu.edu/~wabarton/structures.html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107382" y="499802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Lungs only?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1510" y="3482903"/>
            <a:ext cx="1181100" cy="31432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08566" y="470609"/>
            <a:ext cx="5805645" cy="1010937"/>
            <a:chOff x="2399710" y="2247454"/>
            <a:chExt cx="5805645" cy="10109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9710" y="2274575"/>
              <a:ext cx="924355" cy="98381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9600" y="2254827"/>
              <a:ext cx="984741" cy="100356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627110" y="2254827"/>
              <a:ext cx="976745" cy="9767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Ang-3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28610" y="2247454"/>
              <a:ext cx="976745" cy="9767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Ang-4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1186627" y="1692515"/>
            <a:ext cx="1512685" cy="15794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41865" y="1705924"/>
            <a:ext cx="519545" cy="15660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322060" y="1685811"/>
            <a:ext cx="871106" cy="15861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757613" y="1609611"/>
            <a:ext cx="2015406" cy="17466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00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1510" y="3482903"/>
            <a:ext cx="1181100" cy="31432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08566" y="470609"/>
            <a:ext cx="5805645" cy="1010937"/>
            <a:chOff x="2399710" y="2247454"/>
            <a:chExt cx="5805645" cy="10109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9710" y="2274575"/>
              <a:ext cx="924355" cy="98381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9600" y="2254827"/>
              <a:ext cx="984741" cy="100356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627110" y="2254827"/>
              <a:ext cx="976745" cy="9767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Ang-3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28610" y="2247454"/>
              <a:ext cx="976745" cy="9767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Ang-4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1186627" y="1692515"/>
            <a:ext cx="1512685" cy="15794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41865" y="1705924"/>
            <a:ext cx="519545" cy="15660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322060" y="1685811"/>
            <a:ext cx="871106" cy="15861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757613" y="1609611"/>
            <a:ext cx="2015406" cy="17466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27965" y="3551644"/>
            <a:ext cx="5388554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What is the relative binding of each angiopoietin to Tie-2?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7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</a:t>
            </a:r>
            <a:r>
              <a:rPr lang="en-US" dirty="0" smtClean="0"/>
              <a:t>plasmon resonance </a:t>
            </a:r>
            <a:r>
              <a:rPr lang="en-US" dirty="0" smtClean="0"/>
              <a:t>(SPR)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2673" y="1347806"/>
            <a:ext cx="1123257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wide angle light fired at metal surface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single absorption angle due to electrons absorbing the photons’ energy</a:t>
            </a:r>
            <a:endParaRPr lang="en-US" sz="24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602673" y="2805545"/>
            <a:ext cx="9019506" cy="3996944"/>
            <a:chOff x="602673" y="2805545"/>
            <a:chExt cx="9019506" cy="3996944"/>
          </a:xfrm>
        </p:grpSpPr>
        <p:sp>
          <p:nvSpPr>
            <p:cNvPr id="7" name="TextBox 6"/>
            <p:cNvSpPr txBox="1"/>
            <p:nvPr/>
          </p:nvSpPr>
          <p:spPr>
            <a:xfrm>
              <a:off x="6575564" y="6156158"/>
              <a:ext cx="30466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Adapted from </a:t>
              </a:r>
              <a:r>
                <a:rPr lang="en-US" dirty="0" smtClean="0"/>
                <a:t>etheses.whiterose.ac.uk</a:t>
              </a:r>
              <a:endParaRPr lang="en-US" dirty="0"/>
            </a:p>
          </p:txBody>
        </p:sp>
        <p:pic>
          <p:nvPicPr>
            <p:cNvPr id="1026" name="Picture 2" descr="https://upload.wikimedia.org/wikipedia/commons/thumb/d/d5/Surface_Plasmon_Resonance_%28SPR%29.jpg/1024px-Surface_Plasmon_Resonance_%28SPR%29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0" t="27021" r="13990"/>
            <a:stretch/>
          </p:blipFill>
          <p:spPr bwMode="auto">
            <a:xfrm>
              <a:off x="602673" y="2805545"/>
              <a:ext cx="5974772" cy="3927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02673" y="2815936"/>
              <a:ext cx="748145" cy="15794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69373" y="4218709"/>
              <a:ext cx="748145" cy="7862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26692" y="5226627"/>
              <a:ext cx="1150753" cy="15066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2529461">
              <a:off x="5762719" y="4517743"/>
              <a:ext cx="478700" cy="11858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03373" y="4603174"/>
              <a:ext cx="372190" cy="12163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2606946" y="1549416"/>
              <a:ext cx="75080" cy="25873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2487462">
              <a:off x="1437990" y="4867134"/>
              <a:ext cx="320533" cy="9430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47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1785</TotalTime>
  <Words>286</Words>
  <Application>Microsoft Office PowerPoint</Application>
  <PresentationFormat>Widescreen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Ion</vt:lpstr>
      <vt:lpstr>Blood vessel leakiness – how is it controlled?</vt:lpstr>
      <vt:lpstr>Blood vessels and diffusion </vt:lpstr>
      <vt:lpstr>Blood vessels and diffusion </vt:lpstr>
      <vt:lpstr>Tie-2: Controlling Endothelial Cells</vt:lpstr>
      <vt:lpstr>Tie-2 effects</vt:lpstr>
      <vt:lpstr>4 angiopoietins</vt:lpstr>
      <vt:lpstr>PowerPoint Presentation</vt:lpstr>
      <vt:lpstr>PowerPoint Presentation</vt:lpstr>
      <vt:lpstr>Surface plasmon resonance (SPR)</vt:lpstr>
      <vt:lpstr>Central Idea of SPR</vt:lpstr>
      <vt:lpstr>SPR Experiment</vt:lpstr>
      <vt:lpstr>SPR Measurement</vt:lpstr>
      <vt:lpstr>SPR procedure</vt:lpstr>
      <vt:lpstr>Example SPR curves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vessel leakiness – how is it controlled?</dc:title>
  <dc:creator>Akhil Garg</dc:creator>
  <cp:lastModifiedBy>Akhil Garg</cp:lastModifiedBy>
  <cp:revision>49</cp:revision>
  <dcterms:created xsi:type="dcterms:W3CDTF">2014-12-01T20:49:50Z</dcterms:created>
  <dcterms:modified xsi:type="dcterms:W3CDTF">2014-12-09T02:40:22Z</dcterms:modified>
</cp:coreProperties>
</file>