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6" r:id="rId5"/>
    <p:sldId id="268" r:id="rId6"/>
    <p:sldId id="263" r:id="rId7"/>
    <p:sldId id="269" r:id="rId8"/>
    <p:sldId id="270" r:id="rId9"/>
    <p:sldId id="267" r:id="rId10"/>
    <p:sldId id="271" r:id="rId11"/>
    <p:sldId id="25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86" autoAdjust="0"/>
    <p:restoredTop sz="94660"/>
  </p:normalViewPr>
  <p:slideViewPr>
    <p:cSldViewPr snapToGrid="0">
      <p:cViewPr>
        <p:scale>
          <a:sx n="66" d="100"/>
          <a:sy n="66" d="100"/>
        </p:scale>
        <p:origin x="1590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74C6C-6AF4-4146-93B0-F58A644EAAB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E17AE-209D-4D53-9968-944674BC0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8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E17AE-209D-4D53-9968-944674BC0C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smtClean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 smtClean="0"/>
              <a:t>Potential relations between two drosophila proteins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Jordan </a:t>
            </a:r>
            <a:r>
              <a:rPr lang="en-US" dirty="0" smtClean="0"/>
              <a:t>Davis</a:t>
            </a:r>
          </a:p>
          <a:p>
            <a:r>
              <a:rPr lang="en-US" dirty="0" smtClean="0"/>
              <a:t>Mentor: Dr. Mike </a:t>
            </a:r>
            <a:r>
              <a:rPr lang="en-US" dirty="0" err="1" smtClean="0"/>
              <a:t>grotwiel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bnfo</a:t>
            </a:r>
            <a:r>
              <a:rPr lang="en-US" dirty="0" smtClean="0"/>
              <a:t> 300 </a:t>
            </a:r>
          </a:p>
        </p:txBody>
      </p:sp>
    </p:spTree>
    <p:extLst>
      <p:ext uri="{BB962C8B-B14F-4D97-AF65-F5344CB8AC3E}">
        <p14:creationId xmlns:p14="http://schemas.microsoft.com/office/powerpoint/2010/main" val="40741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	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Hopefully </a:t>
            </a:r>
            <a:r>
              <a:rPr lang="en-US" i="1" dirty="0" smtClean="0"/>
              <a:t>woc </a:t>
            </a:r>
            <a:r>
              <a:rPr lang="en-US" dirty="0" smtClean="0"/>
              <a:t>and </a:t>
            </a:r>
            <a:r>
              <a:rPr lang="en-US" i="1" dirty="0" err="1" smtClean="0"/>
              <a:t>ver</a:t>
            </a:r>
            <a:r>
              <a:rPr lang="en-US" dirty="0" smtClean="0"/>
              <a:t> show some sign of a relation between the two</a:t>
            </a:r>
          </a:p>
          <a:p>
            <a:r>
              <a:rPr lang="en-US" dirty="0" smtClean="0"/>
              <a:t>Test individual function of </a:t>
            </a:r>
            <a:r>
              <a:rPr lang="en-US" i="1" dirty="0" smtClean="0"/>
              <a:t>woc</a:t>
            </a:r>
            <a:endParaRPr lang="en-US" dirty="0" smtClean="0"/>
          </a:p>
          <a:p>
            <a:r>
              <a:rPr lang="en-US" dirty="0" smtClean="0"/>
              <a:t>Move to human homolog?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16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800" dirty="0" err="1" smtClean="0"/>
              <a:t>Biessmann</a:t>
            </a:r>
            <a:r>
              <a:rPr lang="en-US" sz="800" dirty="0"/>
              <a:t>, </a:t>
            </a:r>
            <a:r>
              <a:rPr lang="en-US" sz="800" dirty="0" err="1"/>
              <a:t>Harald</a:t>
            </a:r>
            <a:r>
              <a:rPr lang="en-US" sz="800" dirty="0"/>
              <a:t>, Steven B. Carter, and James M. Mason. "Chromosome ends in Drosophila without </a:t>
            </a:r>
            <a:r>
              <a:rPr lang="en-US" sz="800" dirty="0" err="1"/>
              <a:t>telomeric</a:t>
            </a:r>
            <a:r>
              <a:rPr lang="en-US" sz="800" dirty="0"/>
              <a:t> DNA sequences." </a:t>
            </a:r>
            <a:r>
              <a:rPr lang="en-US" sz="800" i="1" dirty="0"/>
              <a:t>Proceedings of the National Academy of Sciences</a:t>
            </a:r>
            <a:r>
              <a:rPr lang="en-US" sz="800" dirty="0"/>
              <a:t> 87.5 (1990): 1758-1761</a:t>
            </a:r>
            <a:r>
              <a:rPr lang="en-US" sz="800" dirty="0" smtClean="0"/>
              <a:t>.</a:t>
            </a:r>
          </a:p>
          <a:p>
            <a:r>
              <a:rPr lang="en-US" sz="800" dirty="0"/>
              <a:t>Cenci, Giovanni, et al. "The Drosophila HOAP protein is required for telomere capping." </a:t>
            </a:r>
            <a:r>
              <a:rPr lang="en-US" sz="800" i="1" dirty="0"/>
              <a:t>Nature cell biology</a:t>
            </a:r>
            <a:r>
              <a:rPr lang="en-US" sz="800" dirty="0"/>
              <a:t> 5.1 (2002): 82-84</a:t>
            </a:r>
            <a:r>
              <a:rPr lang="en-US" sz="800" dirty="0" smtClean="0"/>
              <a:t>.</a:t>
            </a:r>
          </a:p>
          <a:p>
            <a:r>
              <a:rPr lang="en-US" sz="800" dirty="0" err="1" smtClean="0"/>
              <a:t>Frydrychová</a:t>
            </a:r>
            <a:r>
              <a:rPr lang="en-US" sz="800" dirty="0"/>
              <a:t>, </a:t>
            </a:r>
            <a:r>
              <a:rPr lang="en-US" sz="800" dirty="0" err="1"/>
              <a:t>Radmila</a:t>
            </a:r>
            <a:r>
              <a:rPr lang="en-US" sz="800" dirty="0"/>
              <a:t>, et al. "Phylogenetic distribution of TTAGG </a:t>
            </a:r>
            <a:r>
              <a:rPr lang="en-US" sz="800" dirty="0" err="1"/>
              <a:t>telomeric</a:t>
            </a:r>
            <a:r>
              <a:rPr lang="en-US" sz="800" dirty="0"/>
              <a:t> repeats in insects." </a:t>
            </a:r>
            <a:r>
              <a:rPr lang="en-US" sz="800" i="1" dirty="0"/>
              <a:t>Genome</a:t>
            </a:r>
            <a:r>
              <a:rPr lang="en-US" sz="800" dirty="0"/>
              <a:t> 47.1 (2004): 163-178</a:t>
            </a:r>
            <a:r>
              <a:rPr lang="en-US" sz="800" dirty="0" smtClean="0"/>
              <a:t>.</a:t>
            </a:r>
          </a:p>
          <a:p>
            <a:r>
              <a:rPr lang="en-US" sz="800" dirty="0"/>
              <a:t>Gao, </a:t>
            </a:r>
            <a:r>
              <a:rPr lang="en-US" sz="800" dirty="0" err="1"/>
              <a:t>Guanjun</a:t>
            </a:r>
            <a:r>
              <a:rPr lang="en-US" sz="800" dirty="0"/>
              <a:t>, et al. "HipHop interacts with HOAP and HP1 to protect Drosophila telomeres in a sequence‐independent manner." </a:t>
            </a:r>
            <a:r>
              <a:rPr lang="en-US" sz="800" i="1" dirty="0"/>
              <a:t>The EMBO journal</a:t>
            </a:r>
            <a:r>
              <a:rPr lang="en-US" sz="800" dirty="0"/>
              <a:t>29.4 (2010): 819-829</a:t>
            </a:r>
            <a:r>
              <a:rPr lang="en-US" sz="800" dirty="0" smtClean="0"/>
              <a:t>.</a:t>
            </a:r>
          </a:p>
          <a:p>
            <a:r>
              <a:rPr lang="en-US" sz="800" dirty="0"/>
              <a:t>Font-</a:t>
            </a:r>
            <a:r>
              <a:rPr lang="en-US" sz="800" dirty="0" err="1"/>
              <a:t>Burgada</a:t>
            </a:r>
            <a:r>
              <a:rPr lang="en-US" sz="800" dirty="0"/>
              <a:t> J., </a:t>
            </a:r>
            <a:r>
              <a:rPr lang="en-US" sz="800" dirty="0" err="1"/>
              <a:t>Rossell</a:t>
            </a:r>
            <a:r>
              <a:rPr lang="en-US" sz="800" dirty="0"/>
              <a:t> D., Auer H., </a:t>
            </a:r>
            <a:r>
              <a:rPr lang="en-US" sz="800" dirty="0" err="1"/>
              <a:t>Azorin</a:t>
            </a:r>
            <a:r>
              <a:rPr lang="en-US" sz="800" dirty="0"/>
              <a:t> F. (2008).</a:t>
            </a:r>
            <a:r>
              <a:rPr lang="en-US" sz="800" i="1" dirty="0"/>
              <a:t>Drosophila</a:t>
            </a:r>
            <a:r>
              <a:rPr lang="en-US" sz="800" dirty="0"/>
              <a:t> HP1c isoform interacts with the zinc-finger proteins WOC and Relative-of-WOC to regulate gene expression. Genes Dev. 22, 3007–302310.1101/gad.481408</a:t>
            </a:r>
            <a:endParaRPr lang="en-US" sz="800" dirty="0" smtClean="0"/>
          </a:p>
          <a:p>
            <a:r>
              <a:rPr lang="en-US" sz="800" dirty="0"/>
              <a:t>Muller H. J. (1938). The remaking of chromosomes. Collect. Net 8, </a:t>
            </a:r>
            <a:r>
              <a:rPr lang="en-US" sz="800" dirty="0" smtClean="0"/>
              <a:t>182–195</a:t>
            </a:r>
          </a:p>
          <a:p>
            <a:r>
              <a:rPr lang="en-US" sz="800" dirty="0" smtClean="0"/>
              <a:t>Nielsen</a:t>
            </a:r>
            <a:r>
              <a:rPr lang="en-US" sz="800" dirty="0"/>
              <a:t>, Lena, and J. E. </a:t>
            </a:r>
            <a:r>
              <a:rPr lang="en-US" sz="800" dirty="0" err="1"/>
              <a:t>Edström</a:t>
            </a:r>
            <a:r>
              <a:rPr lang="en-US" sz="800" dirty="0"/>
              <a:t>. "Complex telomere-associated repeat units in members of the genus </a:t>
            </a:r>
            <a:r>
              <a:rPr lang="en-US" sz="800" dirty="0" err="1"/>
              <a:t>Chironomus</a:t>
            </a:r>
            <a:r>
              <a:rPr lang="en-US" sz="800" dirty="0"/>
              <a:t> evolve from sequences similar to simple </a:t>
            </a:r>
            <a:r>
              <a:rPr lang="en-US" sz="800" dirty="0" err="1"/>
              <a:t>telomeric</a:t>
            </a:r>
            <a:r>
              <a:rPr lang="en-US" sz="800" dirty="0"/>
              <a:t> repeats." </a:t>
            </a:r>
            <a:r>
              <a:rPr lang="en-US" sz="800" i="1" dirty="0"/>
              <a:t>Molecular and </a:t>
            </a:r>
            <a:r>
              <a:rPr lang="en-US" sz="800" i="1" dirty="0" smtClean="0"/>
              <a:t>cellular </a:t>
            </a:r>
            <a:r>
              <a:rPr lang="en-US" sz="800" i="1" dirty="0"/>
              <a:t>biology</a:t>
            </a:r>
            <a:r>
              <a:rPr lang="en-US" sz="800" dirty="0"/>
              <a:t> 13.3 (1993): 1583-1589</a:t>
            </a:r>
            <a:r>
              <a:rPr lang="en-US" sz="800" dirty="0" smtClean="0"/>
              <a:t>.</a:t>
            </a:r>
          </a:p>
          <a:p>
            <a:r>
              <a:rPr lang="en-US" sz="800" dirty="0" err="1"/>
              <a:t>Raffa</a:t>
            </a:r>
            <a:r>
              <a:rPr lang="en-US" sz="800" dirty="0"/>
              <a:t>, </a:t>
            </a:r>
            <a:r>
              <a:rPr lang="en-US" sz="800" dirty="0" err="1"/>
              <a:t>Grazia</a:t>
            </a:r>
            <a:r>
              <a:rPr lang="en-US" sz="800" dirty="0"/>
              <a:t> D., et al. "Organization and evolution of Drosophila terminin: similarities and differences between Drosophila and human </a:t>
            </a:r>
            <a:r>
              <a:rPr lang="en-US" sz="800" dirty="0" err="1"/>
              <a:t>telomeres."</a:t>
            </a:r>
            <a:r>
              <a:rPr lang="en-US" sz="800" i="1" dirty="0" err="1"/>
              <a:t>Frontiers</a:t>
            </a:r>
            <a:r>
              <a:rPr lang="en-US" sz="800" i="1" dirty="0"/>
              <a:t> in oncology</a:t>
            </a:r>
            <a:r>
              <a:rPr lang="en-US" sz="800" dirty="0"/>
              <a:t> 3 (2013).</a:t>
            </a:r>
          </a:p>
          <a:p>
            <a:r>
              <a:rPr lang="en-US" sz="800" dirty="0" err="1"/>
              <a:t>Raffa</a:t>
            </a:r>
            <a:r>
              <a:rPr lang="en-US" sz="800" dirty="0"/>
              <a:t>, </a:t>
            </a:r>
            <a:r>
              <a:rPr lang="en-US" sz="800" dirty="0" err="1"/>
              <a:t>Grazia</a:t>
            </a:r>
            <a:r>
              <a:rPr lang="en-US" sz="800" dirty="0"/>
              <a:t> D., et al. "ORGANIZATION AND MAINTENANCE OF DROSOPHILA TELOMERES: THE ROLES OF TERMININ AND NON-TERMININ PROTEINS." </a:t>
            </a:r>
            <a:r>
              <a:rPr lang="en-US" sz="800" i="1" dirty="0"/>
              <a:t>ЦИТОЛОГИЯ</a:t>
            </a:r>
            <a:r>
              <a:rPr lang="en-US" sz="800" dirty="0"/>
              <a:t> 55.3 (2013): 204-208</a:t>
            </a:r>
            <a:r>
              <a:rPr lang="en-US" sz="800" dirty="0" smtClean="0"/>
              <a:t>.</a:t>
            </a:r>
          </a:p>
          <a:p>
            <a:r>
              <a:rPr lang="en-US" sz="800" dirty="0" err="1"/>
              <a:t>Raffa</a:t>
            </a:r>
            <a:r>
              <a:rPr lang="en-US" sz="800" dirty="0"/>
              <a:t>, </a:t>
            </a:r>
            <a:r>
              <a:rPr lang="en-US" sz="800" dirty="0" err="1"/>
              <a:t>Grazia</a:t>
            </a:r>
            <a:r>
              <a:rPr lang="en-US" sz="800" dirty="0"/>
              <a:t> D., et al. "Terminin: a protein complex that mediates epigenetic maintenance of Drosophila telomeres." </a:t>
            </a:r>
            <a:r>
              <a:rPr lang="en-US" sz="800" i="1" dirty="0"/>
              <a:t>Nucleus</a:t>
            </a:r>
            <a:r>
              <a:rPr lang="en-US" sz="800" dirty="0"/>
              <a:t> 2.5 (2011): 383-391</a:t>
            </a:r>
            <a:r>
              <a:rPr lang="en-US" sz="800" dirty="0" smtClean="0"/>
              <a:t>.</a:t>
            </a:r>
          </a:p>
          <a:p>
            <a:r>
              <a:rPr lang="en-US" sz="800" dirty="0" err="1"/>
              <a:t>Raffa</a:t>
            </a:r>
            <a:r>
              <a:rPr lang="en-US" sz="800" dirty="0"/>
              <a:t>, </a:t>
            </a:r>
            <a:r>
              <a:rPr lang="en-US" sz="800" dirty="0" err="1"/>
              <a:t>Grazia</a:t>
            </a:r>
            <a:r>
              <a:rPr lang="en-US" sz="800" dirty="0"/>
              <a:t> D., et al. "Verrocchio, a Drosophila OB fold-containing protein, is a component of the terminin telomere-capping complex." </a:t>
            </a:r>
            <a:r>
              <a:rPr lang="en-US" sz="800" i="1" dirty="0"/>
              <a:t>Genes &amp; development</a:t>
            </a:r>
            <a:r>
              <a:rPr lang="en-US" sz="800" dirty="0"/>
              <a:t>24.15 (2010): 1596-1601.</a:t>
            </a:r>
            <a:endParaRPr lang="en-US" sz="800" dirty="0" smtClean="0"/>
          </a:p>
          <a:p>
            <a:r>
              <a:rPr lang="en-US" sz="800" dirty="0"/>
              <a:t>Roth, Charles W., et al. "Chromosome end elongation by recombination in the mosquito Anopheles </a:t>
            </a:r>
            <a:r>
              <a:rPr lang="en-US" sz="800" dirty="0" err="1"/>
              <a:t>gambiae</a:t>
            </a:r>
            <a:r>
              <a:rPr lang="en-US" sz="800" dirty="0"/>
              <a:t>." </a:t>
            </a:r>
            <a:r>
              <a:rPr lang="en-US" sz="800" i="1" dirty="0"/>
              <a:t>Molecular and cellular biology</a:t>
            </a:r>
            <a:r>
              <a:rPr lang="en-US" sz="800" dirty="0"/>
              <a:t> 17.9 (1997): 5176-5183</a:t>
            </a:r>
            <a:r>
              <a:rPr lang="en-US" sz="800" dirty="0" smtClean="0"/>
              <a:t>.</a:t>
            </a:r>
          </a:p>
          <a:p>
            <a:r>
              <a:rPr lang="en-US" sz="800" dirty="0" smtClean="0"/>
              <a:t>Sean Gallagher, Deb </a:t>
            </a:r>
            <a:r>
              <a:rPr lang="en-US" sz="800" dirty="0" err="1" smtClean="0"/>
              <a:t>Chakavarti</a:t>
            </a:r>
            <a:r>
              <a:rPr lang="en-US" sz="800" dirty="0" smtClean="0"/>
              <a:t>. Keck Graduate Institute of Applied Life Sciences, UVP, LLC, Proteomic Center, Keck Graduate Institute of Applied Life Sciences. </a:t>
            </a:r>
          </a:p>
          <a:p>
            <a:r>
              <a:rPr lang="en-US" sz="800" dirty="0" err="1"/>
              <a:t>SimpleScience</a:t>
            </a:r>
            <a:r>
              <a:rPr lang="en-US" sz="800" dirty="0"/>
              <a:t>. "SDS PAGE Principles - Simple Animated Tutorial." </a:t>
            </a:r>
            <a:r>
              <a:rPr lang="en-US" sz="800" i="1" dirty="0"/>
              <a:t>YouTube</a:t>
            </a:r>
            <a:r>
              <a:rPr lang="en-US" sz="800" dirty="0"/>
              <a:t>. YouTube, 10 Nov. 2013. Web. 02 Dec. 2014.</a:t>
            </a:r>
            <a:endParaRPr lang="en-US" sz="800" dirty="0" smtClean="0"/>
          </a:p>
          <a:p>
            <a:r>
              <a:rPr lang="en-US" sz="800" dirty="0"/>
              <a:t>Takada, </a:t>
            </a:r>
            <a:r>
              <a:rPr lang="en-US" sz="800" dirty="0" err="1"/>
              <a:t>Shinako</a:t>
            </a:r>
            <a:r>
              <a:rPr lang="en-US" sz="800" dirty="0"/>
              <a:t>, et al. "A TRF1: BRF Complex Directs  Drosophila RNA Polymerase III Transcription." </a:t>
            </a:r>
            <a:r>
              <a:rPr lang="en-US" sz="800" i="1" dirty="0"/>
              <a:t>Cell</a:t>
            </a:r>
            <a:r>
              <a:rPr lang="en-US" sz="800" dirty="0"/>
              <a:t> 101.5 (2000): 459-469</a:t>
            </a:r>
            <a:r>
              <a:rPr lang="en-US" sz="800" dirty="0" smtClean="0"/>
              <a:t>.</a:t>
            </a:r>
          </a:p>
          <a:p>
            <a:r>
              <a:rPr lang="en-US" sz="800" dirty="0"/>
              <a:t>Wolfe, Scot A., et al. "Analysis of zinc fingers optimized&lt; </a:t>
            </a:r>
            <a:r>
              <a:rPr lang="en-US" sz="800" dirty="0" err="1"/>
              <a:t>i</a:t>
            </a:r>
            <a:r>
              <a:rPr lang="en-US" sz="800" dirty="0"/>
              <a:t>&gt; via&lt;/</a:t>
            </a:r>
            <a:r>
              <a:rPr lang="en-US" sz="800" dirty="0" err="1"/>
              <a:t>i</a:t>
            </a:r>
            <a:r>
              <a:rPr lang="en-US" sz="800" dirty="0"/>
              <a:t>&gt; phage display: evaluating the utility of a recognition code." </a:t>
            </a:r>
            <a:r>
              <a:rPr lang="en-US" sz="800" i="1" dirty="0"/>
              <a:t>Journal of molecular biology</a:t>
            </a:r>
            <a:r>
              <a:rPr lang="en-US" sz="800" dirty="0"/>
              <a:t> 285.5 (1999): 1917-1934.</a:t>
            </a:r>
          </a:p>
          <a:p>
            <a:pPr marL="0" indent="0"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352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Location: Telomeres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06" y="2880862"/>
            <a:ext cx="3071692" cy="2485247"/>
          </a:xfrm>
        </p:spPr>
      </p:pic>
      <p:sp>
        <p:nvSpPr>
          <p:cNvPr id="5" name="TextBox 4"/>
          <p:cNvSpPr txBox="1"/>
          <p:nvPr/>
        </p:nvSpPr>
        <p:spPr>
          <a:xfrm>
            <a:off x="2135606" y="5366109"/>
            <a:ext cx="295942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U.S. Department of Energy Human Genome Program. </a:t>
            </a:r>
            <a:r>
              <a:rPr lang="en-US" sz="500" dirty="0" err="1" smtClean="0"/>
              <a:t>SierraSciSPA</a:t>
            </a:r>
            <a:endParaRPr lang="en-US" sz="500" dirty="0"/>
          </a:p>
        </p:txBody>
      </p:sp>
      <p:sp>
        <p:nvSpPr>
          <p:cNvPr id="12" name="TextBox 11"/>
          <p:cNvSpPr txBox="1"/>
          <p:nvPr/>
        </p:nvSpPr>
        <p:spPr>
          <a:xfrm>
            <a:off x="4410534" y="6566338"/>
            <a:ext cx="9447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err="1"/>
              <a:t>Raffa</a:t>
            </a:r>
            <a:r>
              <a:rPr lang="en-US" sz="700" dirty="0"/>
              <a:t>, </a:t>
            </a:r>
            <a:r>
              <a:rPr lang="en-US" sz="700" dirty="0" err="1"/>
              <a:t>Grazia</a:t>
            </a:r>
            <a:r>
              <a:rPr lang="en-US" sz="700" dirty="0"/>
              <a:t> D., et al. "Organization and evolution of Drosophila terminin: similarities and differences between Drosophila and human </a:t>
            </a:r>
            <a:r>
              <a:rPr lang="en-US" sz="700" dirty="0" err="1"/>
              <a:t>telomeres."</a:t>
            </a:r>
            <a:r>
              <a:rPr lang="en-US" sz="700" i="1" dirty="0" err="1"/>
              <a:t>Frontiers</a:t>
            </a:r>
            <a:r>
              <a:rPr lang="en-US" sz="700" i="1" dirty="0"/>
              <a:t> in oncology</a:t>
            </a:r>
            <a:r>
              <a:rPr lang="en-US" sz="700" dirty="0"/>
              <a:t> 3 (2013).</a:t>
            </a:r>
          </a:p>
          <a:p>
            <a:r>
              <a:rPr lang="en-US" sz="700" dirty="0" err="1"/>
              <a:t>Raffa</a:t>
            </a:r>
            <a:r>
              <a:rPr lang="en-US" sz="700" dirty="0"/>
              <a:t>, </a:t>
            </a:r>
            <a:r>
              <a:rPr lang="en-US" sz="700" dirty="0" err="1"/>
              <a:t>Grazia</a:t>
            </a:r>
            <a:r>
              <a:rPr lang="en-US" sz="700" dirty="0"/>
              <a:t> D., et al. "ORGANIZATION AND MAINTENANCE OF DROSOPHILA TELOMERES: THE ROLES OF TERMININ AND NON-TERMININ PROTEINS." </a:t>
            </a:r>
            <a:r>
              <a:rPr lang="en-US" sz="700" i="1" dirty="0"/>
              <a:t>ЦИТОЛОГИЯ</a:t>
            </a:r>
            <a:r>
              <a:rPr lang="en-US" sz="700" dirty="0"/>
              <a:t> 55.3 (2013): 204-208.</a:t>
            </a:r>
          </a:p>
          <a:p>
            <a:endParaRPr lang="en-US" sz="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044169" y="2880862"/>
            <a:ext cx="4707913" cy="2835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100" b="1" dirty="0"/>
          </a:p>
          <a:p>
            <a:r>
              <a:rPr lang="en-US" sz="2100" b="1" dirty="0" smtClean="0"/>
              <a:t>Telomeres Are </a:t>
            </a:r>
            <a:r>
              <a:rPr lang="en-US" sz="2100" b="1" dirty="0"/>
              <a:t>capped at the end of each chromatid </a:t>
            </a:r>
            <a:endParaRPr lang="en-US" sz="2100" b="1" dirty="0" smtClean="0"/>
          </a:p>
          <a:p>
            <a:pPr marL="0" indent="0">
              <a:buNone/>
            </a:pPr>
            <a:endParaRPr lang="en-US" sz="2100" b="1" dirty="0" smtClean="0"/>
          </a:p>
          <a:p>
            <a:r>
              <a:rPr lang="en-US" sz="2100" b="1" dirty="0" smtClean="0"/>
              <a:t>Prevents </a:t>
            </a:r>
            <a:r>
              <a:rPr lang="en-US" sz="2100" b="1" dirty="0"/>
              <a:t>chromosome end-to-end </a:t>
            </a:r>
            <a:r>
              <a:rPr lang="en-US" sz="2100" b="1" dirty="0" smtClean="0"/>
              <a:t>fusion</a:t>
            </a:r>
          </a:p>
          <a:p>
            <a:pPr marL="0" indent="0">
              <a:buNone/>
            </a:pPr>
            <a:endParaRPr lang="en-US" sz="2100" b="1" dirty="0"/>
          </a:p>
          <a:p>
            <a:r>
              <a:rPr lang="en-US" sz="2100" b="1" dirty="0"/>
              <a:t>Fruit fly telomeres are capped by protein complex terminin</a:t>
            </a:r>
          </a:p>
          <a:p>
            <a:pPr marL="457200" lvl="1" indent="0">
              <a:buFont typeface="Wingdings 3" charset="2"/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694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Terminin function at risk?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2713011"/>
            <a:ext cx="7022592" cy="3774856"/>
          </a:xfrm>
        </p:spPr>
        <p:txBody>
          <a:bodyPr>
            <a:normAutofit/>
          </a:bodyPr>
          <a:lstStyle/>
          <a:p>
            <a:r>
              <a:rPr lang="en-US" i="1" dirty="0" smtClean="0"/>
              <a:t>Woc </a:t>
            </a:r>
            <a:r>
              <a:rPr lang="en-US" dirty="0" smtClean="0"/>
              <a:t>protein</a:t>
            </a:r>
            <a:r>
              <a:rPr lang="en-US" i="1" dirty="0" smtClean="0"/>
              <a:t> </a:t>
            </a:r>
            <a:r>
              <a:rPr lang="en-US" dirty="0" smtClean="0"/>
              <a:t>is located near telomere ends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Terminin complex is located near telomere ends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/>
              <a:t>Verrocchio protein is vital for </a:t>
            </a:r>
            <a:r>
              <a:rPr lang="en-US" b="1" dirty="0" smtClean="0"/>
              <a:t>protection of telomeres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i="1" dirty="0" err="1" smtClean="0"/>
              <a:t>Ver</a:t>
            </a:r>
            <a:r>
              <a:rPr lang="en-US" b="1" dirty="0" smtClean="0"/>
              <a:t> may be dependent on </a:t>
            </a:r>
            <a:r>
              <a:rPr lang="en-US" b="1" i="1" dirty="0" smtClean="0"/>
              <a:t>woc protein</a:t>
            </a:r>
            <a:r>
              <a:rPr lang="en-US" b="1" dirty="0" smtClean="0"/>
              <a:t> for function</a:t>
            </a:r>
            <a:endParaRPr lang="en-US" b="1" i="1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98640" y="6519446"/>
            <a:ext cx="89548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err="1"/>
              <a:t>Raffa</a:t>
            </a:r>
            <a:r>
              <a:rPr lang="en-US" sz="500" dirty="0"/>
              <a:t>, </a:t>
            </a:r>
            <a:r>
              <a:rPr lang="en-US" sz="500" dirty="0" err="1"/>
              <a:t>Grazia</a:t>
            </a:r>
            <a:r>
              <a:rPr lang="en-US" sz="500" dirty="0"/>
              <a:t> D., et al. "Organization and evolution of Drosophila terminin: similarities and differences between Drosophila and human </a:t>
            </a:r>
            <a:r>
              <a:rPr lang="en-US" sz="500" dirty="0" err="1"/>
              <a:t>telomeres."</a:t>
            </a:r>
            <a:r>
              <a:rPr lang="en-US" sz="500" i="1" dirty="0" err="1"/>
              <a:t>Frontiers</a:t>
            </a:r>
            <a:r>
              <a:rPr lang="en-US" sz="500" i="1" dirty="0"/>
              <a:t> in oncology</a:t>
            </a:r>
            <a:r>
              <a:rPr lang="en-US" sz="500" dirty="0"/>
              <a:t> 3 (2013).</a:t>
            </a:r>
          </a:p>
          <a:p>
            <a:r>
              <a:rPr lang="en-US" sz="500" dirty="0"/>
              <a:t>Muller H. J. (1938). The remaking of chromosomes. Collect. Net 8, </a:t>
            </a:r>
            <a:r>
              <a:rPr lang="en-US" sz="500" dirty="0" smtClean="0"/>
              <a:t>182–195</a:t>
            </a:r>
          </a:p>
          <a:p>
            <a:r>
              <a:rPr lang="en-US" sz="500" dirty="0"/>
              <a:t>Gao, </a:t>
            </a:r>
            <a:r>
              <a:rPr lang="en-US" sz="500" dirty="0" err="1"/>
              <a:t>Guanjun</a:t>
            </a:r>
            <a:r>
              <a:rPr lang="en-US" sz="500" dirty="0"/>
              <a:t>, et al. "HipHop interacts with HOAP and HP1 to protect Drosophila telomeres in a sequence‐independent manner." </a:t>
            </a:r>
            <a:r>
              <a:rPr lang="en-US" sz="500" i="1" dirty="0"/>
              <a:t>The EMBO journal</a:t>
            </a:r>
            <a:r>
              <a:rPr lang="en-US" sz="500" dirty="0"/>
              <a:t>29.4 (2010): 819-829.</a:t>
            </a:r>
          </a:p>
          <a:p>
            <a:endParaRPr lang="en-US" sz="500" dirty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5810" y="2596897"/>
            <a:ext cx="4008472" cy="377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terminin complex at risk with a mutation in </a:t>
            </a:r>
            <a:r>
              <a:rPr lang="en-US" i="1" dirty="0" smtClean="0"/>
              <a:t>woc?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Verrocchio be expressed with a gene knockout of </a:t>
            </a:r>
            <a:r>
              <a:rPr lang="en-US" i="1" dirty="0"/>
              <a:t>woc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</a:t>
            </a:r>
            <a:r>
              <a:rPr lang="en-US" dirty="0" smtClean="0"/>
              <a:t>Gene knockout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214" y="2463114"/>
            <a:ext cx="10827878" cy="3881230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/>
              <a:t>Why</a:t>
            </a:r>
            <a:r>
              <a:rPr lang="en-US" sz="2800" dirty="0" smtClean="0"/>
              <a:t> gene knockout?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 smtClean="0"/>
              <a:t>To compare terminin in wild type flies to </a:t>
            </a:r>
            <a:r>
              <a:rPr lang="en-US" sz="2400" i="1" dirty="0" smtClean="0"/>
              <a:t>woc</a:t>
            </a:r>
            <a:r>
              <a:rPr lang="en-US" sz="2400" dirty="0" smtClean="0"/>
              <a:t> mutated flies</a:t>
            </a:r>
          </a:p>
          <a:p>
            <a:pPr lvl="1"/>
            <a:endParaRPr lang="en-US" dirty="0" smtClean="0"/>
          </a:p>
          <a:p>
            <a:pPr lvl="2"/>
            <a:endParaRPr lang="en-US" sz="450" dirty="0"/>
          </a:p>
        </p:txBody>
      </p:sp>
      <p:sp>
        <p:nvSpPr>
          <p:cNvPr id="5" name="TextBox 4"/>
          <p:cNvSpPr txBox="1"/>
          <p:nvPr/>
        </p:nvSpPr>
        <p:spPr>
          <a:xfrm>
            <a:off x="7667023" y="6270205"/>
            <a:ext cx="46271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Dr. Graham Beards – Own work</a:t>
            </a:r>
            <a:endParaRPr lang="en-US" sz="500" dirty="0"/>
          </a:p>
        </p:txBody>
      </p:sp>
      <p:sp>
        <p:nvSpPr>
          <p:cNvPr id="6" name="TextBox 5"/>
          <p:cNvSpPr txBox="1"/>
          <p:nvPr/>
        </p:nvSpPr>
        <p:spPr>
          <a:xfrm>
            <a:off x="7529075" y="6474700"/>
            <a:ext cx="49030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dirty="0" smtClean="0"/>
              <a:t>Phage display process described further in Wolfe et al. (1999)</a:t>
            </a:r>
          </a:p>
          <a:p>
            <a:r>
              <a:rPr lang="en-US" sz="500" dirty="0" smtClean="0"/>
              <a:t>Wolfe</a:t>
            </a:r>
            <a:r>
              <a:rPr lang="en-US" sz="500" dirty="0"/>
              <a:t>, Scot A., et al. "Analysis of zinc fingers optimized&lt; </a:t>
            </a:r>
            <a:r>
              <a:rPr lang="en-US" sz="500" dirty="0" err="1"/>
              <a:t>i</a:t>
            </a:r>
            <a:r>
              <a:rPr lang="en-US" sz="500" dirty="0"/>
              <a:t>&gt; via&lt;/</a:t>
            </a:r>
            <a:r>
              <a:rPr lang="en-US" sz="500" dirty="0" err="1"/>
              <a:t>i</a:t>
            </a:r>
            <a:r>
              <a:rPr lang="en-US" sz="500" dirty="0"/>
              <a:t>&gt; phage display: evaluating the utility of a recognition code." </a:t>
            </a:r>
            <a:r>
              <a:rPr lang="en-US" sz="500" i="1" dirty="0"/>
              <a:t>Journal of molecular biology</a:t>
            </a:r>
            <a:r>
              <a:rPr lang="en-US" sz="500" dirty="0"/>
              <a:t> 285.5 (1999): 1917-1934</a:t>
            </a:r>
            <a:r>
              <a:rPr lang="en-US" sz="500" dirty="0" smtClean="0"/>
              <a:t>.</a:t>
            </a:r>
          </a:p>
          <a:p>
            <a:r>
              <a:rPr lang="en-US" sz="500" dirty="0" err="1"/>
              <a:t>Raffa</a:t>
            </a:r>
            <a:r>
              <a:rPr lang="en-US" sz="500" dirty="0"/>
              <a:t>, </a:t>
            </a:r>
            <a:r>
              <a:rPr lang="en-US" sz="500" dirty="0" err="1"/>
              <a:t>Grazia</a:t>
            </a:r>
            <a:r>
              <a:rPr lang="en-US" sz="500" dirty="0"/>
              <a:t> D., et al. "Terminin: a protein complex that mediates epigenetic maintenance of Drosophila telomeres." </a:t>
            </a:r>
            <a:r>
              <a:rPr lang="en-US" sz="500" i="1" dirty="0"/>
              <a:t>Nucleus</a:t>
            </a:r>
            <a:r>
              <a:rPr lang="en-US" sz="500" dirty="0"/>
              <a:t> 2.5 (2011): 383-391.</a:t>
            </a:r>
          </a:p>
          <a:p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5651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Gene knockout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1" dirty="0"/>
              <a:t>Why</a:t>
            </a:r>
            <a:r>
              <a:rPr lang="en-US" sz="2800" dirty="0"/>
              <a:t> gene knockout?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To compare terminin in wild type flies to </a:t>
            </a:r>
            <a:r>
              <a:rPr lang="en-US" sz="2400" i="1" dirty="0"/>
              <a:t>woc</a:t>
            </a:r>
            <a:r>
              <a:rPr lang="en-US" sz="2400" dirty="0"/>
              <a:t> mutated </a:t>
            </a:r>
            <a:r>
              <a:rPr lang="en-US" sz="2400" dirty="0" smtClean="0"/>
              <a:t>flies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What </a:t>
            </a:r>
            <a:r>
              <a:rPr lang="en-US" sz="2800" dirty="0"/>
              <a:t>will be analyzed?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i="1" dirty="0" err="1"/>
              <a:t>Ver’s</a:t>
            </a:r>
            <a:r>
              <a:rPr lang="en-US" sz="2400" dirty="0"/>
              <a:t> ability to be expressed at telomere ends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16686" y="6334780"/>
            <a:ext cx="3570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Sequence information provided by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flybase.org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4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Gene knockout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2800" b="1" dirty="0"/>
              <a:t>Why</a:t>
            </a:r>
            <a:r>
              <a:rPr lang="en-US" sz="2800" dirty="0"/>
              <a:t> gene knockout?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To compare terminin in wild type flies to </a:t>
            </a:r>
            <a:r>
              <a:rPr lang="en-US" sz="2400" i="1" dirty="0"/>
              <a:t>woc</a:t>
            </a:r>
            <a:r>
              <a:rPr lang="en-US" sz="2400" dirty="0"/>
              <a:t> mutated flies</a:t>
            </a:r>
            <a:endParaRPr lang="en-US" sz="2800" b="1" dirty="0"/>
          </a:p>
          <a:p>
            <a:pPr lvl="1"/>
            <a:r>
              <a:rPr lang="en-US" sz="2800" b="1" dirty="0"/>
              <a:t>What </a:t>
            </a:r>
            <a:r>
              <a:rPr lang="en-US" sz="2800" dirty="0"/>
              <a:t>will be analyzed?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i="1" dirty="0" err="1"/>
              <a:t>Ver’s</a:t>
            </a:r>
            <a:r>
              <a:rPr lang="en-US" sz="2400" dirty="0"/>
              <a:t> ability to be expressed at telomere </a:t>
            </a:r>
            <a:r>
              <a:rPr lang="en-US" sz="2400" dirty="0" smtClean="0"/>
              <a:t>ends</a:t>
            </a:r>
            <a:endParaRPr lang="en-US" sz="2800" b="1" dirty="0"/>
          </a:p>
          <a:p>
            <a:pPr lvl="1"/>
            <a:r>
              <a:rPr lang="en-US" sz="2800" b="1" dirty="0" smtClean="0"/>
              <a:t>Why </a:t>
            </a:r>
            <a:r>
              <a:rPr lang="en-US" sz="2800" b="1" dirty="0"/>
              <a:t>does it matter??</a:t>
            </a:r>
            <a:endParaRPr lang="en-US" sz="28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i="1" dirty="0"/>
              <a:t>Woc</a:t>
            </a:r>
            <a:r>
              <a:rPr lang="en-US" sz="2400" dirty="0"/>
              <a:t> protein is also </a:t>
            </a:r>
            <a:r>
              <a:rPr lang="en-US" sz="2400" b="1" dirty="0"/>
              <a:t>found in humans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i="1" dirty="0"/>
              <a:t>Woc </a:t>
            </a:r>
            <a:r>
              <a:rPr lang="en-US" sz="2400" dirty="0"/>
              <a:t>protein has </a:t>
            </a:r>
            <a:r>
              <a:rPr lang="en-US" sz="2400" b="1" dirty="0"/>
              <a:t>no known function </a:t>
            </a:r>
            <a:r>
              <a:rPr lang="en-US" sz="2400" dirty="0"/>
              <a:t>in humans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i="1" dirty="0"/>
              <a:t>Woc</a:t>
            </a:r>
            <a:r>
              <a:rPr lang="en-US" sz="2400" dirty="0"/>
              <a:t> may be of </a:t>
            </a:r>
            <a:r>
              <a:rPr lang="en-US" sz="2400" dirty="0" err="1"/>
              <a:t>ver</a:t>
            </a:r>
            <a:r>
              <a:rPr lang="en-US" sz="2400" dirty="0"/>
              <a:t> at telomere protecting </a:t>
            </a:r>
            <a:r>
              <a:rPr lang="en-US" sz="2400" dirty="0" err="1"/>
              <a:t>proteinsvital</a:t>
            </a:r>
            <a:r>
              <a:rPr lang="en-US" sz="2400" dirty="0"/>
              <a:t> for localization 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0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Western blot analysis for two samples </a:t>
            </a:r>
          </a:p>
          <a:p>
            <a:pPr lvl="1"/>
            <a:r>
              <a:rPr lang="en-US" dirty="0" smtClean="0"/>
              <a:t>One wild type </a:t>
            </a:r>
          </a:p>
          <a:p>
            <a:pPr lvl="1"/>
            <a:r>
              <a:rPr lang="en-US" dirty="0" smtClean="0"/>
              <a:t>One with/ </a:t>
            </a:r>
            <a:r>
              <a:rPr lang="en-US" i="1" dirty="0" smtClean="0"/>
              <a:t>woc</a:t>
            </a:r>
            <a:r>
              <a:rPr lang="en-US" dirty="0" smtClean="0"/>
              <a:t> mutation</a:t>
            </a:r>
            <a:endParaRPr lang="en-US" dirty="0"/>
          </a:p>
          <a:p>
            <a:pPr lvl="1"/>
            <a:r>
              <a:rPr lang="en-US" b="1" dirty="0" smtClean="0"/>
              <a:t>Testing expression of protein </a:t>
            </a:r>
            <a:r>
              <a:rPr lang="en-US" b="1" dirty="0" err="1" smtClean="0"/>
              <a:t>verrocchio</a:t>
            </a:r>
            <a:r>
              <a:rPr lang="en-US" b="1" dirty="0" smtClean="0"/>
              <a:t> within drosophila samples</a:t>
            </a:r>
          </a:p>
        </p:txBody>
      </p:sp>
    </p:spTree>
    <p:extLst>
      <p:ext uri="{BB962C8B-B14F-4D97-AF65-F5344CB8AC3E}">
        <p14:creationId xmlns:p14="http://schemas.microsoft.com/office/powerpoint/2010/main" val="38288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8143</TotalTime>
  <Words>415</Words>
  <Application>Microsoft Office PowerPoint</Application>
  <PresentationFormat>Widescreen</PresentationFormat>
  <Paragraphs>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Ion Boardroom</vt:lpstr>
      <vt:lpstr>Potential relations between two drosophila proteins</vt:lpstr>
      <vt:lpstr>Location: Telomeres</vt:lpstr>
      <vt:lpstr>Terminin function at risk?</vt:lpstr>
      <vt:lpstr>Question</vt:lpstr>
      <vt:lpstr>Experimental Question</vt:lpstr>
      <vt:lpstr>Methodology: Gene knockout</vt:lpstr>
      <vt:lpstr>Methodology: Gene knockout</vt:lpstr>
      <vt:lpstr>Methodology: Gene knockout</vt:lpstr>
      <vt:lpstr>Analysis</vt:lpstr>
      <vt:lpstr>What next ?</vt:lpstr>
      <vt:lpstr>References 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Binding affinity between HP1-HOAP interacting protein (HipHop) and telomere maintenance proteins Modigliani &amp; Verrocchio in Drosophila melanogaster through co-immunoprecipitation and Western blot analysis.</dc:title>
  <dc:creator>Davisj22</dc:creator>
  <cp:lastModifiedBy>Davisj22</cp:lastModifiedBy>
  <cp:revision>85</cp:revision>
  <dcterms:created xsi:type="dcterms:W3CDTF">2014-11-30T22:04:42Z</dcterms:created>
  <dcterms:modified xsi:type="dcterms:W3CDTF">2014-12-09T13:02:07Z</dcterms:modified>
</cp:coreProperties>
</file>