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EFACFB-A392-40A7-B2E5-EC5CB1DF183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3"/>
            <p14:sldId id="265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289C-3562-45AE-A5EA-92980B34FC5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6F69-FBFE-4AE1-A87F-76FF0E2F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7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289C-3562-45AE-A5EA-92980B34FC5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6F69-FBFE-4AE1-A87F-76FF0E2F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0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289C-3562-45AE-A5EA-92980B34FC5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6F69-FBFE-4AE1-A87F-76FF0E2F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3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289C-3562-45AE-A5EA-92980B34FC5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6F69-FBFE-4AE1-A87F-76FF0E2F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6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289C-3562-45AE-A5EA-92980B34FC5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6F69-FBFE-4AE1-A87F-76FF0E2F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289C-3562-45AE-A5EA-92980B34FC5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6F69-FBFE-4AE1-A87F-76FF0E2F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2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289C-3562-45AE-A5EA-92980B34FC5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6F69-FBFE-4AE1-A87F-76FF0E2F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6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289C-3562-45AE-A5EA-92980B34FC5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6F69-FBFE-4AE1-A87F-76FF0E2F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3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289C-3562-45AE-A5EA-92980B34FC5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6F69-FBFE-4AE1-A87F-76FF0E2F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1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289C-3562-45AE-A5EA-92980B34FC5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6F69-FBFE-4AE1-A87F-76FF0E2F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6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289C-3562-45AE-A5EA-92980B34FC5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6F69-FBFE-4AE1-A87F-76FF0E2F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A289C-3562-45AE-A5EA-92980B34FC5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16F69-FBFE-4AE1-A87F-76FF0E2F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55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myelin protein expression with a MeCP2 KO in oligodendrocytes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Rachel </a:t>
            </a:r>
            <a:r>
              <a:rPr lang="en-US" dirty="0" err="1" smtClean="0"/>
              <a:t>Siefring</a:t>
            </a:r>
            <a:endParaRPr lang="en-US" dirty="0" smtClean="0"/>
          </a:p>
          <a:p>
            <a:r>
              <a:rPr lang="en-US" dirty="0" smtClean="0"/>
              <a:t>Mentor: Dr. Carmen Sato-</a:t>
            </a:r>
            <a:r>
              <a:rPr lang="en-US" dirty="0" err="1" smtClean="0"/>
              <a:t>Bigbee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"/>
          <p:cNvGrpSpPr>
            <a:grpSpLocks/>
          </p:cNvGrpSpPr>
          <p:nvPr/>
        </p:nvGrpSpPr>
        <p:grpSpPr bwMode="auto">
          <a:xfrm>
            <a:off x="1143000" y="228600"/>
            <a:ext cx="9213850" cy="6019800"/>
            <a:chOff x="-381000" y="228600"/>
            <a:chExt cx="9214449" cy="6019800"/>
          </a:xfrm>
        </p:grpSpPr>
        <p:pic>
          <p:nvPicPr>
            <p:cNvPr id="4" name="Picture 3" descr="2days A2B5 1.tif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FF011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6" t="35351" r="33179" b="43671"/>
            <a:stretch/>
          </p:blipFill>
          <p:spPr>
            <a:xfrm>
              <a:off x="457200" y="3995628"/>
              <a:ext cx="1981200" cy="1662910"/>
            </a:xfrm>
            <a:prstGeom prst="rect">
              <a:avLst/>
            </a:prstGeom>
            <a:ln>
              <a:noFill/>
            </a:ln>
          </p:spPr>
        </p:pic>
        <p:graphicFrame>
          <p:nvGraphicFramePr>
            <p:cNvPr id="55300" name="Object 4"/>
            <p:cNvGraphicFramePr>
              <a:graphicFrameLocks noChangeAspect="1"/>
            </p:cNvGraphicFramePr>
            <p:nvPr/>
          </p:nvGraphicFramePr>
          <p:xfrm>
            <a:off x="6019800" y="3733800"/>
            <a:ext cx="2326878" cy="251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Image" r:id="rId4" imgW="7542857" imgH="8152381" progId="Photoshop.Image.7">
                    <p:embed/>
                  </p:oleObj>
                </mc:Choice>
                <mc:Fallback>
                  <p:oleObj name="Image" r:id="rId4" imgW="7542857" imgH="8152381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733800"/>
                          <a:ext cx="2326878" cy="2514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5301" name="Picture 6" descr="nrn1101-840a-f1 copy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2" r="92012" b="69719"/>
            <a:stretch>
              <a:fillRect/>
            </a:stretch>
          </p:blipFill>
          <p:spPr bwMode="auto">
            <a:xfrm rot="5400000">
              <a:off x="1134593" y="1637243"/>
              <a:ext cx="451386" cy="93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2" name="Picture 9" descr="preoligo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7" t="20340" r="14290" b="6372"/>
            <a:stretch>
              <a:fillRect/>
            </a:stretch>
          </p:blipFill>
          <p:spPr bwMode="auto">
            <a:xfrm>
              <a:off x="2819400" y="3995628"/>
              <a:ext cx="2042608" cy="201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3" name="Picture 10" descr="nrn1101-840a-f1 copy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193" t="-244" r="113515" b="71603"/>
            <a:stretch>
              <a:fillRect/>
            </a:stretch>
          </p:blipFill>
          <p:spPr bwMode="auto">
            <a:xfrm>
              <a:off x="-381000" y="228600"/>
              <a:ext cx="386153" cy="1047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Picture 11" descr="nrn1101-840a-f1 copy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7" t="4956" r="58757" b="68124"/>
            <a:stretch>
              <a:fillRect/>
            </a:stretch>
          </p:blipFill>
          <p:spPr bwMode="auto">
            <a:xfrm>
              <a:off x="3139953" y="1676400"/>
              <a:ext cx="1038734" cy="91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Picture 12" descr="nrn1101-840a-f1 copy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82" t="4526" r="30907" b="65591"/>
            <a:stretch>
              <a:fillRect/>
            </a:stretch>
          </p:blipFill>
          <p:spPr bwMode="auto">
            <a:xfrm>
              <a:off x="5346982" y="1524000"/>
              <a:ext cx="1144310" cy="120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6" name="Picture 13" descr="nrn1101-840a-f1 copy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98" t="5354" b="55379"/>
            <a:stretch>
              <a:fillRect/>
            </a:stretch>
          </p:blipFill>
          <p:spPr bwMode="auto">
            <a:xfrm>
              <a:off x="7543800" y="1295400"/>
              <a:ext cx="1289649" cy="15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7" name="TextBox 14"/>
            <p:cNvSpPr txBox="1">
              <a:spLocks noChangeArrowheads="1"/>
            </p:cNvSpPr>
            <p:nvPr/>
          </p:nvSpPr>
          <p:spPr bwMode="auto">
            <a:xfrm>
              <a:off x="482420" y="3005028"/>
              <a:ext cx="1660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FFFFFF"/>
                  </a:solidFill>
                </a:rPr>
                <a:t>Progenitor cell</a:t>
              </a:r>
            </a:p>
          </p:txBody>
        </p:sp>
        <p:sp>
          <p:nvSpPr>
            <p:cNvPr id="55308" name="TextBox 15"/>
            <p:cNvSpPr txBox="1">
              <a:spLocks noChangeArrowheads="1"/>
            </p:cNvSpPr>
            <p:nvPr/>
          </p:nvSpPr>
          <p:spPr bwMode="auto">
            <a:xfrm>
              <a:off x="2702452" y="3005028"/>
              <a:ext cx="22505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FFFFFF"/>
                  </a:solidFill>
                </a:rPr>
                <a:t>Pre-oligodendrocyte</a:t>
              </a:r>
            </a:p>
          </p:txBody>
        </p:sp>
        <p:sp>
          <p:nvSpPr>
            <p:cNvPr id="55309" name="TextBox 16"/>
            <p:cNvSpPr txBox="1">
              <a:spLocks noChangeArrowheads="1"/>
            </p:cNvSpPr>
            <p:nvPr/>
          </p:nvSpPr>
          <p:spPr bwMode="auto">
            <a:xfrm>
              <a:off x="5867400" y="3036823"/>
              <a:ext cx="25970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FFFFFF"/>
                  </a:solidFill>
                </a:rPr>
                <a:t>Mature oligodendrocyte</a:t>
              </a:r>
            </a:p>
          </p:txBody>
        </p:sp>
        <p:sp>
          <p:nvSpPr>
            <p:cNvPr id="55310" name="Right Arrow 17"/>
            <p:cNvSpPr>
              <a:spLocks noChangeArrowheads="1"/>
            </p:cNvSpPr>
            <p:nvPr/>
          </p:nvSpPr>
          <p:spPr bwMode="auto">
            <a:xfrm flipV="1">
              <a:off x="2210013" y="2014428"/>
              <a:ext cx="6858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1" name="Right Arrow 18"/>
            <p:cNvSpPr>
              <a:spLocks noChangeArrowheads="1"/>
            </p:cNvSpPr>
            <p:nvPr/>
          </p:nvSpPr>
          <p:spPr bwMode="auto">
            <a:xfrm>
              <a:off x="4460636" y="2014428"/>
              <a:ext cx="685800" cy="1523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2" name="Right Arrow 19"/>
            <p:cNvSpPr>
              <a:spLocks noChangeArrowheads="1"/>
            </p:cNvSpPr>
            <p:nvPr/>
          </p:nvSpPr>
          <p:spPr bwMode="auto">
            <a:xfrm>
              <a:off x="6684105" y="2014428"/>
              <a:ext cx="685800" cy="1523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3" name="TextBox 20"/>
            <p:cNvSpPr txBox="1">
              <a:spLocks noChangeArrowheads="1"/>
            </p:cNvSpPr>
            <p:nvPr/>
          </p:nvSpPr>
          <p:spPr bwMode="auto">
            <a:xfrm>
              <a:off x="609600" y="414228"/>
              <a:ext cx="65057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FFFFFF"/>
                  </a:solidFill>
                </a:rPr>
                <a:t>Stages of oligodendrocyte development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550523" y="6391379"/>
            <a:ext cx="328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provided by Dr. Sato-</a:t>
            </a:r>
            <a:r>
              <a:rPr lang="en-US" dirty="0" err="1" smtClean="0"/>
              <a:t>Bigbee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Myelin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Myelin Basic Protein (MBP)</a:t>
            </a:r>
          </a:p>
          <a:p>
            <a:r>
              <a:rPr lang="en-US" dirty="0" smtClean="0"/>
              <a:t>Myelin-associated glycoprotein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274191" y="365125"/>
            <a:ext cx="4572000" cy="4976149"/>
            <a:chOff x="262115" y="757415"/>
            <a:chExt cx="4293101" cy="5302895"/>
          </a:xfrm>
        </p:grpSpPr>
        <p:grpSp>
          <p:nvGrpSpPr>
            <p:cNvPr id="11" name="Group 10"/>
            <p:cNvGrpSpPr/>
            <p:nvPr/>
          </p:nvGrpSpPr>
          <p:grpSpPr>
            <a:xfrm>
              <a:off x="700374" y="757415"/>
              <a:ext cx="3784501" cy="3064411"/>
              <a:chOff x="700374" y="757415"/>
              <a:chExt cx="4914900" cy="415714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36601" y="757415"/>
                <a:ext cx="1752600" cy="139065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374" y="2323764"/>
                <a:ext cx="4914900" cy="2590800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>
              <a:xfrm flipV="1">
                <a:off x="3490760" y="1765746"/>
                <a:ext cx="722141" cy="104100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4289980" y="1765746"/>
                <a:ext cx="953380" cy="104100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115" y="3683254"/>
              <a:ext cx="4293101" cy="237705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232298" y="944335"/>
            <a:ext cx="24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 from </a:t>
            </a:r>
            <a:r>
              <a:rPr lang="en-US" dirty="0" err="1" smtClean="0"/>
              <a:t>Jahn</a:t>
            </a:r>
            <a:r>
              <a:rPr lang="en-US" dirty="0" smtClean="0"/>
              <a:t>, et al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9029118" y="2132622"/>
            <a:ext cx="562707" cy="2304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03593" y="4009291"/>
            <a:ext cx="562707" cy="2304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630658" y="3110684"/>
            <a:ext cx="393896" cy="2230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8149" y="5541358"/>
            <a:ext cx="82045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 there a difference in MBP and MAG expression levels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when there is a MeCP2 knockout??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64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56779" y="-149406"/>
            <a:ext cx="10515600" cy="1325563"/>
          </a:xfrm>
        </p:spPr>
        <p:txBody>
          <a:bodyPr/>
          <a:lstStyle/>
          <a:p>
            <a:r>
              <a:rPr lang="en-US" dirty="0" smtClean="0"/>
              <a:t>Isolating </a:t>
            </a:r>
            <a:r>
              <a:rPr lang="en-US" dirty="0" err="1" smtClean="0"/>
              <a:t>oligodendroctyes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2002" y="938579"/>
            <a:ext cx="2321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Sprague-</a:t>
            </a:r>
            <a:r>
              <a:rPr lang="en-US" sz="2000" dirty="0" err="1" smtClean="0"/>
              <a:t>Dawley</a:t>
            </a:r>
            <a:r>
              <a:rPr lang="en-US" sz="2000" dirty="0" smtClean="0"/>
              <a:t> rats</a:t>
            </a:r>
            <a:endParaRPr lang="en-US" sz="2000" dirty="0"/>
          </a:p>
        </p:txBody>
      </p:sp>
      <p:sp>
        <p:nvSpPr>
          <p:cNvPr id="20" name="Right Arrow 19"/>
          <p:cNvSpPr/>
          <p:nvPr/>
        </p:nvSpPr>
        <p:spPr>
          <a:xfrm>
            <a:off x="2624495" y="3759467"/>
            <a:ext cx="2672862" cy="68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http://www.mendability.com/wp-content/uploads/corpus-callos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31" y="2201130"/>
            <a:ext cx="1843475" cy="15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ontroverses.ensmp.fr/public/promo12/promo12_G16/www.controverses-minesparistech-16.fr/wp-content/uploads/2013/04/sprague-daw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2" y="2022862"/>
            <a:ext cx="2117612" cy="317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966051" y="1138634"/>
            <a:ext cx="2518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 experimental groups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9484304" y="2267757"/>
            <a:ext cx="177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Regular MeCP2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991584" y="2367765"/>
            <a:ext cx="1948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MeCP2 knockout</a:t>
            </a:r>
            <a:endParaRPr lang="en-US" sz="2000" dirty="0"/>
          </a:p>
        </p:txBody>
      </p:sp>
      <p:pic>
        <p:nvPicPr>
          <p:cNvPr id="10246" name="Picture 6" descr="http://www.ucdenver.edu/academics/colleges/medicalschool/departments/CellDevelopmentalBiology/facultyresearch/PublishingImages/Research/macklin_Oligodendrocy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99" y="2960683"/>
            <a:ext cx="2817703" cy="24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www.ucdenver.edu/academics/colleges/medicalschool/departments/CellDevelopmentalBiology/facultyresearch/PublishingImages/Research/macklin_Oligodendrocy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884" y="2971288"/>
            <a:ext cx="2817703" cy="24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0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02" y="362770"/>
            <a:ext cx="10515600" cy="1325563"/>
          </a:xfrm>
        </p:spPr>
        <p:txBody>
          <a:bodyPr/>
          <a:lstStyle/>
          <a:p>
            <a:r>
              <a:rPr lang="en-US" dirty="0" smtClean="0"/>
              <a:t>Knockout method: siRNA</a:t>
            </a:r>
            <a:endParaRPr lang="en-US" dirty="0"/>
          </a:p>
        </p:txBody>
      </p:sp>
      <p:pic>
        <p:nvPicPr>
          <p:cNvPr id="11266" name="Picture 2" descr="http://www.isogen-lifescience.com/uploads/KT/ew/KTewOHJvMCLU7P6wCV9uyw/deliverx-sirna-transfection-ki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8" y="1297670"/>
            <a:ext cx="5008098" cy="514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8402" y="2287104"/>
            <a:ext cx="1948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MeCP2 knockout</a:t>
            </a:r>
            <a:endParaRPr lang="en-US" sz="2000" dirty="0"/>
          </a:p>
        </p:txBody>
      </p:sp>
      <p:pic>
        <p:nvPicPr>
          <p:cNvPr id="9" name="Picture 6" descr="http://www.ucdenver.edu/academics/colleges/medicalschool/departments/CellDevelopmentalBiology/facultyresearch/PublishingImages/Research/macklin_Oligodendrocy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7" y="2880022"/>
            <a:ext cx="2817703" cy="24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629465" y="3583958"/>
            <a:ext cx="1899138" cy="704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Immunocytochemistry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3948" y="2267991"/>
            <a:ext cx="1644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 days old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74570" y="3308010"/>
            <a:ext cx="1827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 days old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83948" y="4776410"/>
            <a:ext cx="1827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21 days old</a:t>
            </a:r>
            <a:endParaRPr lang="en-US" sz="2800" dirty="0"/>
          </a:p>
        </p:txBody>
      </p:sp>
      <p:pic>
        <p:nvPicPr>
          <p:cNvPr id="7" name="Picture 6" descr="http://www.ucdenver.edu/academics/colleges/medicalschool/departments/CellDevelopmentalBiology/facultyresearch/PublishingImages/Research/macklin_Oligodendrocy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3812"/>
            <a:ext cx="2817703" cy="24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20721914">
            <a:off x="3953021" y="2452657"/>
            <a:ext cx="1209821" cy="417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11229">
            <a:off x="3837480" y="4056660"/>
            <a:ext cx="1209821" cy="41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778508" y="3782442"/>
            <a:ext cx="1209821" cy="417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162726" y="3412590"/>
            <a:ext cx="1209821" cy="417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00429" y="3159501"/>
            <a:ext cx="2615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MBP and MAG expression based on antibody binding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31264" y="3089424"/>
            <a:ext cx="191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 MBP and MAG antibodies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28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Blot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707" y="3193366"/>
            <a:ext cx="244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Make cell lysates for each culture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3192056" y="3400288"/>
            <a:ext cx="1209821" cy="417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2110" y="3109963"/>
            <a:ext cx="244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Apply MBP and MAG antibodies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7606967" y="3316885"/>
            <a:ext cx="1209821" cy="417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06021" y="3109962"/>
            <a:ext cx="244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at protein expression on Western Blot</a:t>
            </a:r>
            <a:endParaRPr lang="en-US" sz="2400" dirty="0"/>
          </a:p>
        </p:txBody>
      </p:sp>
      <p:pic>
        <p:nvPicPr>
          <p:cNvPr id="12290" name="Picture 2" descr="http://www.kpl.com/images/WESTER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24" y="4480307"/>
            <a:ext cx="3203421" cy="17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6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resulting scenarios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969477"/>
            <a:ext cx="2889738" cy="11113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Methods don’t work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1131" y="2063262"/>
            <a:ext cx="2889738" cy="111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difference in myelin protein expression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23960" y="2121877"/>
            <a:ext cx="2889738" cy="111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differences in myelin protein expression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2903355">
            <a:off x="838200" y="3446585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90614" y="3446585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336" y="4360985"/>
            <a:ext cx="1151728" cy="4923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siRNA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14977" y="4220309"/>
            <a:ext cx="1776269" cy="12660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Oligodendrocyte isolation fails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9375310">
            <a:off x="10372472" y="5395644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963443" y="3446585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3531" y="4267200"/>
            <a:ext cx="2889738" cy="111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MeCP2 doesn’t effect oligodendrocytes in culture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705554" y="4220309"/>
            <a:ext cx="2889738" cy="111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MeCP2 does effect oligodendrocytes in culture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2903355">
            <a:off x="8165121" y="5281250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24291" y="5966065"/>
            <a:ext cx="2228557" cy="705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</a:t>
            </a:r>
            <a:r>
              <a:rPr lang="en-US" dirty="0" err="1" smtClean="0"/>
              <a:t>nderexpression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01386" y="5908807"/>
            <a:ext cx="2545666" cy="66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Overexpression 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19375310">
            <a:off x="2386713" y="3412586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5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myelination and oligodendrocytes play a role in the </a:t>
            </a:r>
            <a:r>
              <a:rPr lang="en-US" dirty="0" err="1" smtClean="0"/>
              <a:t>Rett</a:t>
            </a:r>
            <a:r>
              <a:rPr lang="en-US" dirty="0" smtClean="0"/>
              <a:t> syndrome phenotype?  </a:t>
            </a:r>
          </a:p>
          <a:p>
            <a:r>
              <a:rPr lang="en-US" dirty="0" smtClean="0"/>
              <a:t>Based on this experiment, should this research even be pursued?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45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Bhat, S., et al. (2014). Autism: cause factors, early diagnosis, and therapies. Reviews in the Neurosciences. De </a:t>
            </a: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Gruyter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25(6): 841-850.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Amir, R. et al. (1999). </a:t>
            </a: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Rett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syndrome is  caused by mutations in X-linked MECP2, encoding methyl-</a:t>
            </a: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CpG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-binding protein 2. Nature Genetics, 23: 185-188.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Kleijer</a:t>
            </a:r>
            <a:r>
              <a:rPr 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Schmeisser</a:t>
            </a:r>
            <a:r>
              <a:rPr 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Krueger, D., </a:t>
            </a:r>
            <a:r>
              <a:rPr 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Boeckers</a:t>
            </a:r>
            <a:r>
              <a:rPr 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Scheiffele</a:t>
            </a:r>
            <a:r>
              <a:rPr 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Bourgeron</a:t>
            </a:r>
            <a:r>
              <a:rPr 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T., Brose, N., and J. </a:t>
            </a:r>
            <a:r>
              <a:rPr 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Burbach</a:t>
            </a:r>
            <a:r>
              <a:rPr 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2014. Neurobiology of autism gene products: towards pathogenesis and drug targets. Psychopharmacology. 231: 1037-1062.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Chahrour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et al. (2008). MeCP2, a key contributor to neurological disease, activates and represses transcription. Science, 320: 1224-1229.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Ebert, D. &amp; M. Greenberg. (2013). Activity-dependent neuronal </a:t>
            </a: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signalling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autism spectrum disorder. Nature, 493: 327-337.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Vora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P., et al. (2010). A novel transcriptional regulator of myelin gene expression: implications for neurodevelopmental disorders. Lippincott Williams &amp; Wilkins, 0959-4965: 917-921.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Zeidán-Chuliá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F., et al. (2014). The glial perspective of autism spectrum disorders. Neuroscience and </a:t>
            </a: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Biobehavioral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Reviews, 38: 160-172.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13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</a:t>
            </a:r>
            <a:r>
              <a:rPr lang="en-US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Karpova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(2014). Role of BDNF epigenetics in activity-dependent neuronal plasticity. Neuropharmacology, 76: 709-718.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Cortes-Mendoza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et al. (2013). Shaping synaptic plasticity: the role of activity-mediated epigenetic regulation on gene transcription. International Journal of Developmental Neuroscience. 31: 359-369.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 Sato-</a:t>
            </a:r>
            <a:r>
              <a:rPr lang="en-US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Bigbee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C., et al. (1999). Different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neuroligands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signal transduction pathways stimulate CREB phosphorylation at specific developmental stages along oligodendrocyte differentiation. Journal of Neurochemistry, 72: 139-147.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 Saini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H., et al. (2005). Novel role of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sphinogosine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kinase 1 as a mediator of neurotrophin-3 action in oligodendrocyte progenitors. Journal of Neurochemistry, 95: 1298-1310.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AutoNum type="arabicPeriod" startAt="12"/>
            </a:pP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(2010). RNA interference as a gene knockdown technique. The International Journal of Biochemistry and Cell Biology, 42: 1243-1251. 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AutoNum type="arabicPeriod" startAt="12"/>
            </a:pP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Nguyen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et al. (2013). Oligodendrocyte lineage cells contribute unique features to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Rett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Syndrome neuropathology. Neurobiology of Disease, 33(48): 18764-18774.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AutoNum type="arabicPeriod" startAt="12"/>
            </a:pPr>
            <a:r>
              <a:rPr lang="en-US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Bradl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and H.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Lassmann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(2010). Oligodendrocytes: biology and pathology.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Neuropathol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119: 37-53.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AutoNum type="arabicPeriod" startAt="12"/>
            </a:pPr>
            <a:r>
              <a:rPr lang="en-US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Jahn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O.,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Tenzer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and H. Werner. (2009). Myelin proteomics: molecular anatomy of the insulating sheath.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Neurobiol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40: 55-72.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9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population</a:t>
            </a:r>
            <a:endParaRPr lang="en-US" dirty="0"/>
          </a:p>
        </p:txBody>
      </p:sp>
      <p:pic>
        <p:nvPicPr>
          <p:cNvPr id="1028" name="Picture 4" descr="http://www.capitalwired.com/wp-content/uploads/2014/10/increase-in-human-pop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48" y="1445989"/>
            <a:ext cx="8344482" cy="51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with disabilities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2085" y="1911606"/>
            <a:ext cx="5573452" cy="2997222"/>
            <a:chOff x="893569" y="-36766"/>
            <a:chExt cx="5573452" cy="2997222"/>
          </a:xfrm>
        </p:grpSpPr>
        <p:pic>
          <p:nvPicPr>
            <p:cNvPr id="1028" name="Picture 4" descr="http://www.capitalwired.com/wp-content/uploads/2014/10/increase-in-human-popula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569" y="-36766"/>
              <a:ext cx="4902081" cy="2997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673981" y="1144065"/>
              <a:ext cx="882220" cy="56667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urved Connector 6"/>
            <p:cNvCxnSpPr>
              <a:stCxn id="2" idx="0"/>
              <a:endCxn id="9" idx="1"/>
            </p:cNvCxnSpPr>
            <p:nvPr/>
          </p:nvCxnSpPr>
          <p:spPr>
            <a:xfrm rot="16200000" flipH="1">
              <a:off x="4808009" y="451146"/>
              <a:ext cx="966093" cy="2351930"/>
            </a:xfrm>
            <a:prstGeom prst="curvedConnector4">
              <a:avLst>
                <a:gd name="adj1" fmla="val -23662"/>
                <a:gd name="adj2" fmla="val 59378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6" name="Picture 4" descr="http://www.losangelesspecialedattorney.com/wp-content/uploads/2011/06/Regional-Cen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76" y="2389061"/>
            <a:ext cx="3058889" cy="20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azoocmh.org/Portals/4/EasyGalleryImages/949/ImageSlider/Thumbs/slide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33" y="4549560"/>
            <a:ext cx="4074667" cy="17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dosomething.org/files/styles/blog_landscape/public/pictures/139511163.jpg?itok=yheNoVo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537" y="1818840"/>
            <a:ext cx="2944387" cy="19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25537" y="1420837"/>
            <a:ext cx="6096000" cy="527538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with autism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531" y="1448265"/>
            <a:ext cx="5674699" cy="2997222"/>
            <a:chOff x="641252" y="1610047"/>
            <a:chExt cx="5674699" cy="2997222"/>
          </a:xfrm>
        </p:grpSpPr>
        <p:pic>
          <p:nvPicPr>
            <p:cNvPr id="1028" name="Picture 4" descr="http://www.capitalwired.com/wp-content/uploads/2014/10/increase-in-human-popula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52" y="1610047"/>
              <a:ext cx="4902081" cy="2997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010633" y="3181374"/>
              <a:ext cx="914400" cy="56667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urved Connector 6"/>
            <p:cNvCxnSpPr>
              <a:stCxn id="2" idx="0"/>
            </p:cNvCxnSpPr>
            <p:nvPr/>
          </p:nvCxnSpPr>
          <p:spPr>
            <a:xfrm rot="5400000" flipH="1" flipV="1">
              <a:off x="5037723" y="1903146"/>
              <a:ext cx="708338" cy="1848118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895230" y="182880"/>
            <a:ext cx="4268607" cy="3826413"/>
            <a:chOff x="6025537" y="1420837"/>
            <a:chExt cx="6096000" cy="5275385"/>
          </a:xfrm>
        </p:grpSpPr>
        <p:pic>
          <p:nvPicPr>
            <p:cNvPr id="3076" name="Picture 4" descr="http://www.losangelesspecialedattorney.com/wp-content/uploads/2011/06/Regional-Cent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876" y="2389061"/>
              <a:ext cx="3058889" cy="2032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www.kazoocmh.org/Portals/4/EasyGalleryImages/949/ImageSlider/Thumbs/slide_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133" y="4549560"/>
              <a:ext cx="4074667" cy="1753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s://www.dosomething.org/files/styles/blog_landscape/public/pictures/139511163.jpg?itok=yheNoVo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3537" y="1818840"/>
              <a:ext cx="2944387" cy="1959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25537" y="1420837"/>
              <a:ext cx="6096000" cy="5275385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http://medicmagic.net/wp-content/uploads/2013/04/Love-hormones-help-autistic-people-socializ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91" y="4800571"/>
            <a:ext cx="3895278" cy="19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urved Connector 12"/>
          <p:cNvCxnSpPr>
            <a:stCxn id="9" idx="2"/>
            <a:endCxn id="12" idx="3"/>
          </p:cNvCxnSpPr>
          <p:nvPr/>
        </p:nvCxnSpPr>
        <p:spPr>
          <a:xfrm rot="5400000">
            <a:off x="6702053" y="4446910"/>
            <a:ext cx="1765098" cy="889865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9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Rett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36097" y="1491175"/>
            <a:ext cx="4951829" cy="458606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88787" y="2999619"/>
            <a:ext cx="1617784" cy="1347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Rett</a:t>
            </a:r>
            <a:r>
              <a:rPr lang="en-US" dirty="0" smtClean="0"/>
              <a:t> Syndrome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808" y="1491175"/>
            <a:ext cx="2124075" cy="2305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493" y="3796225"/>
            <a:ext cx="2135123" cy="2204525"/>
          </a:xfrm>
          <a:prstGeom prst="rect">
            <a:avLst/>
          </a:prstGeom>
        </p:spPr>
      </p:pic>
      <p:pic>
        <p:nvPicPr>
          <p:cNvPr id="4098" name="Picture 2" descr="http://cdn.freelancestar.com/photos/web/2013/8/2/hl_08113retts1-lar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45" y="3824994"/>
            <a:ext cx="3670841" cy="244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stCxn id="4" idx="0"/>
          </p:cNvCxnSpPr>
          <p:nvPr/>
        </p:nvCxnSpPr>
        <p:spPr>
          <a:xfrm flipV="1">
            <a:off x="4297679" y="1491175"/>
            <a:ext cx="3198129" cy="15084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4"/>
          </p:cNvCxnSpPr>
          <p:nvPr/>
        </p:nvCxnSpPr>
        <p:spPr>
          <a:xfrm>
            <a:off x="4297679" y="4346917"/>
            <a:ext cx="2007814" cy="16538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5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</a:t>
            </a:r>
            <a:r>
              <a:rPr lang="en-US" dirty="0" err="1" smtClean="0"/>
              <a:t>Rett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by a mutation</a:t>
            </a:r>
          </a:p>
          <a:p>
            <a:pPr marL="0" indent="0">
              <a:buNone/>
            </a:pPr>
            <a:r>
              <a:rPr lang="en-US" dirty="0" smtClean="0"/>
              <a:t>in methyl-</a:t>
            </a:r>
            <a:r>
              <a:rPr lang="en-US" dirty="0" err="1" smtClean="0"/>
              <a:t>CpG</a:t>
            </a:r>
            <a:r>
              <a:rPr lang="en-US" dirty="0" smtClean="0"/>
              <a:t>-binding </a:t>
            </a:r>
          </a:p>
          <a:p>
            <a:pPr marL="0" indent="0">
              <a:buNone/>
            </a:pPr>
            <a:r>
              <a:rPr lang="en-US" dirty="0" smtClean="0"/>
              <a:t>Protein (MeCP2)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839517" y="1338996"/>
            <a:ext cx="7033845" cy="4639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5966461"/>
            <a:ext cx="5063905" cy="345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Figure </a:t>
            </a:r>
            <a:r>
              <a:rPr lang="en-US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 of Cortes-Mendoza, </a:t>
            </a:r>
            <a:r>
              <a:rPr lang="en-US" sz="2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2013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3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MeCP2 and neurons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2191" y="1380437"/>
            <a:ext cx="1448973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MeCP2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  <a:endCxn id="14" idx="0"/>
          </p:cNvCxnSpPr>
          <p:nvPr/>
        </p:nvCxnSpPr>
        <p:spPr>
          <a:xfrm flipH="1">
            <a:off x="3049681" y="1753231"/>
            <a:ext cx="1752510" cy="7033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2867" y="1636056"/>
            <a:ext cx="286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Regulates transcription of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992867" y="2456616"/>
            <a:ext cx="4113628" cy="9988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Brain-derived growth factor (BDNF)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2996341" y="3455422"/>
            <a:ext cx="53340" cy="7033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80403" y="4158807"/>
            <a:ext cx="4113628" cy="9988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Axonal maturation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880403" y="5782045"/>
            <a:ext cx="4113628" cy="9988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Neuronal development</a:t>
            </a:r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909" y="4158807"/>
            <a:ext cx="6215970" cy="2250610"/>
          </a:xfrm>
          <a:prstGeom prst="rect">
            <a:avLst/>
          </a:prstGeom>
        </p:spPr>
      </p:pic>
      <p:pic>
        <p:nvPicPr>
          <p:cNvPr id="6146" name="Picture 2" descr="http://mypreciousbaby.org/wp-content/uploads/2013/04/baby-br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88" y="231913"/>
            <a:ext cx="3083161" cy="30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9195250" y="464233"/>
            <a:ext cx="438986" cy="456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198808" y="882912"/>
            <a:ext cx="2023991" cy="337959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869810" y="5157613"/>
            <a:ext cx="53340" cy="7033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33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MeCP2 and myelin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673816" y="463613"/>
            <a:ext cx="1448973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MeCP2</a:t>
            </a:r>
            <a:endParaRPr lang="en-US" dirty="0"/>
          </a:p>
        </p:txBody>
      </p:sp>
      <p:cxnSp>
        <p:nvCxnSpPr>
          <p:cNvPr id="4" name="Straight Arrow Connector 3"/>
          <p:cNvCxnSpPr>
            <a:stCxn id="3" idx="2"/>
            <a:endCxn id="5" idx="0"/>
          </p:cNvCxnSpPr>
          <p:nvPr/>
        </p:nvCxnSpPr>
        <p:spPr>
          <a:xfrm>
            <a:off x="9398303" y="1209201"/>
            <a:ext cx="1245471" cy="16759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527952" y="2885159"/>
            <a:ext cx="2231644" cy="78075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Myelination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947051" y="5643710"/>
            <a:ext cx="2997503" cy="9706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Oligodendrocytes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 flipH="1">
            <a:off x="10445803" y="3665916"/>
            <a:ext cx="197971" cy="19777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www.wired.com/wp-content/uploads/2014/07/b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4430"/>
            <a:ext cx="2729874" cy="218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yautisticmuslimchild.files.wordpress.com/2010/08/mye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75" y="3938954"/>
            <a:ext cx="2907314" cy="287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203137" y="2236763"/>
            <a:ext cx="1143362" cy="18147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41583" y="2236763"/>
            <a:ext cx="1161554" cy="170219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 descr="https://beyondthedish.files.wordpress.com/2013/04/oligodendrocy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28" y="2236763"/>
            <a:ext cx="3242631" cy="30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V="1">
            <a:off x="3985281" y="3760799"/>
            <a:ext cx="1276036" cy="22164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3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MeCP2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68948" y="1027906"/>
            <a:ext cx="1448973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MeCP2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3545058" y="1400700"/>
            <a:ext cx="1223890" cy="8975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2867" y="1636056"/>
            <a:ext cx="286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Regulates transcription of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992867" y="2328685"/>
            <a:ext cx="4113628" cy="998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Brain-derived growth factor (BDNF)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3049681" y="3327491"/>
            <a:ext cx="45134" cy="6893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80403" y="4011467"/>
            <a:ext cx="4113628" cy="998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Axonal maturation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7" idx="3"/>
            <a:endCxn id="17" idx="0"/>
          </p:cNvCxnSpPr>
          <p:nvPr/>
        </p:nvCxnSpPr>
        <p:spPr>
          <a:xfrm>
            <a:off x="6217921" y="1400700"/>
            <a:ext cx="3291839" cy="5758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80403" y="5694249"/>
            <a:ext cx="4113628" cy="998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Neuronal development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stCxn id="18" idx="2"/>
          </p:cNvCxnSpPr>
          <p:nvPr/>
        </p:nvCxnSpPr>
        <p:spPr>
          <a:xfrm>
            <a:off x="2937217" y="5010273"/>
            <a:ext cx="0" cy="68397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188591" y="1976510"/>
            <a:ext cx="4642338" cy="9706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Myelination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188591" y="3526131"/>
            <a:ext cx="4642338" cy="9706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Oligodendrocytes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stCxn id="17" idx="2"/>
            <a:endCxn id="19" idx="0"/>
          </p:cNvCxnSpPr>
          <p:nvPr/>
        </p:nvCxnSpPr>
        <p:spPr>
          <a:xfrm>
            <a:off x="9509760" y="2947181"/>
            <a:ext cx="0" cy="578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338603" y="4510870"/>
            <a:ext cx="0" cy="578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69280" y="5103888"/>
            <a:ext cx="5990492" cy="9706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is the myelination process different in a child with </a:t>
            </a:r>
            <a:r>
              <a:rPr lang="en-US" sz="2400" dirty="0" err="1" smtClean="0"/>
              <a:t>Rett</a:t>
            </a:r>
            <a:r>
              <a:rPr lang="en-US" sz="2400" dirty="0" smtClean="0"/>
              <a:t> syndrome??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71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1107</TotalTime>
  <Words>764</Words>
  <Application>Microsoft Office PowerPoint</Application>
  <PresentationFormat>Custom</PresentationFormat>
  <Paragraphs>90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Image</vt:lpstr>
      <vt:lpstr>Measuring myelin protein expression with a MeCP2 KO in oligodendrocytes</vt:lpstr>
      <vt:lpstr>The human population</vt:lpstr>
      <vt:lpstr>People with disabilities</vt:lpstr>
      <vt:lpstr>People with autism</vt:lpstr>
      <vt:lpstr>Rett Syndrome</vt:lpstr>
      <vt:lpstr>Cause of Rett Syndrome</vt:lpstr>
      <vt:lpstr>MeCP2 and neurons</vt:lpstr>
      <vt:lpstr>MeCP2 and myelin</vt:lpstr>
      <vt:lpstr>MeCP2</vt:lpstr>
      <vt:lpstr>PowerPoint Presentation</vt:lpstr>
      <vt:lpstr>Myelin Proteins</vt:lpstr>
      <vt:lpstr>Isolating oligodendroctyes</vt:lpstr>
      <vt:lpstr>Knockout method: siRNA</vt:lpstr>
      <vt:lpstr>Immunocytochemistry</vt:lpstr>
      <vt:lpstr>Western Blot</vt:lpstr>
      <vt:lpstr>Possible resulting scenarios</vt:lpstr>
      <vt:lpstr>Concluding remarks</vt:lpstr>
      <vt:lpstr>References:</vt:lpstr>
      <vt:lpstr>References, cont.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myelin protein expression with a MeCP2 KO in oligodendrocytes</dc:title>
  <dc:creator>Rachel</dc:creator>
  <cp:lastModifiedBy>POD</cp:lastModifiedBy>
  <cp:revision>21</cp:revision>
  <dcterms:created xsi:type="dcterms:W3CDTF">2014-12-01T19:42:05Z</dcterms:created>
  <dcterms:modified xsi:type="dcterms:W3CDTF">2014-12-02T14:16:46Z</dcterms:modified>
</cp:coreProperties>
</file>