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5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8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1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A9EF-B764-4655-9BA5-6ABC4055E96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AD41-82C9-4737-A998-53DDD587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2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704" y="0"/>
            <a:ext cx="9144000" cy="16484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Determining the significance of a two-component regulatory response gene in bacteria </a:t>
            </a:r>
            <a:r>
              <a:rPr lang="en-US" sz="2800" b="1" i="1" dirty="0"/>
              <a:t>Streptococcus </a:t>
            </a:r>
            <a:r>
              <a:rPr lang="en-US" sz="2800" b="1" i="1" dirty="0" err="1"/>
              <a:t>sanguinis</a:t>
            </a:r>
            <a:r>
              <a:rPr lang="en-US" sz="28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038" y="6002442"/>
            <a:ext cx="9144000" cy="754025"/>
          </a:xfrm>
        </p:spPr>
        <p:txBody>
          <a:bodyPr>
            <a:normAutofit/>
          </a:bodyPr>
          <a:lstStyle/>
          <a:p>
            <a:r>
              <a:rPr lang="en-US" dirty="0" smtClean="0"/>
              <a:t>Navpreet Saini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378039"/>
            <a:ext cx="10890161" cy="4798924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dirty="0"/>
              <a:t>Seaton, K et al. (2014). “Regulation of competence and gene expression in Streptococcus </a:t>
            </a:r>
            <a:r>
              <a:rPr lang="en-US" dirty="0" err="1"/>
              <a:t>mutans</a:t>
            </a:r>
            <a:r>
              <a:rPr lang="en-US" dirty="0"/>
              <a:t> by the </a:t>
            </a:r>
            <a:r>
              <a:rPr lang="en-US" dirty="0" err="1"/>
              <a:t>RcrR</a:t>
            </a:r>
            <a:r>
              <a:rPr lang="en-US" dirty="0"/>
              <a:t> transcriptional regulator.” </a:t>
            </a:r>
            <a:r>
              <a:rPr lang="en-US" i="1" dirty="0"/>
              <a:t>Molecular Oral Microbiology</a:t>
            </a:r>
            <a:r>
              <a:rPr lang="en-US" dirty="0"/>
              <a:t> 10.1: 1-13. </a:t>
            </a:r>
            <a:r>
              <a:rPr lang="en-US" i="1" dirty="0"/>
              <a:t>NCBI</a:t>
            </a:r>
            <a:r>
              <a:rPr lang="en-US" dirty="0"/>
              <a:t>. Web.</a:t>
            </a:r>
          </a:p>
          <a:p>
            <a:endParaRPr lang="en-US" dirty="0"/>
          </a:p>
          <a:p>
            <a:pPr lvl="0"/>
            <a:r>
              <a:rPr lang="en-US" dirty="0"/>
              <a:t>Ping, Xu et al. (2007). “Genome of the opportunistic pathogen Streptococcus </a:t>
            </a:r>
            <a:r>
              <a:rPr lang="en-US" dirty="0" err="1"/>
              <a:t>sanguinis</a:t>
            </a:r>
            <a:r>
              <a:rPr lang="en-US" dirty="0"/>
              <a:t>.” </a:t>
            </a:r>
            <a:r>
              <a:rPr lang="en-US" i="1" dirty="0"/>
              <a:t>Journal of Bacteriology </a:t>
            </a:r>
            <a:r>
              <a:rPr lang="en-US" dirty="0"/>
              <a:t>189.8:3166-3175. </a:t>
            </a:r>
            <a:r>
              <a:rPr lang="en-US" i="1" dirty="0"/>
              <a:t>NCBI</a:t>
            </a:r>
            <a:r>
              <a:rPr lang="en-US" dirty="0"/>
              <a:t>.</a:t>
            </a:r>
          </a:p>
          <a:p>
            <a:endParaRPr lang="en-US" dirty="0"/>
          </a:p>
          <a:p>
            <a:pPr lvl="0"/>
            <a:r>
              <a:rPr lang="en-US" dirty="0"/>
              <a:t>Marx, Patrick et al. (2010). “Identification of genes for small non-coding RNAs that belong to the regulation of the two-component regulatory system </a:t>
            </a:r>
            <a:r>
              <a:rPr lang="en-US" dirty="0" err="1"/>
              <a:t>CiaRH</a:t>
            </a:r>
            <a:r>
              <a:rPr lang="en-US" dirty="0"/>
              <a:t> in Streptococcus.” </a:t>
            </a:r>
            <a:r>
              <a:rPr lang="en-US" i="1" dirty="0"/>
              <a:t>BMC Genomics</a:t>
            </a:r>
            <a:r>
              <a:rPr lang="en-US" dirty="0"/>
              <a:t> 11:661. </a:t>
            </a:r>
            <a:r>
              <a:rPr lang="en-US" i="1" dirty="0"/>
              <a:t>NCBI. 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Lee, </a:t>
            </a:r>
            <a:r>
              <a:rPr lang="en-US" dirty="0" err="1" smtClean="0"/>
              <a:t>Chih</a:t>
            </a:r>
            <a:r>
              <a:rPr lang="en-US" dirty="0" smtClean="0"/>
              <a:t> </a:t>
            </a:r>
            <a:r>
              <a:rPr lang="en-US" dirty="0"/>
              <a:t>and Chun-His Huang. (2012). “Searching for transcription factor binding sites in vector spaces.” </a:t>
            </a:r>
            <a:r>
              <a:rPr lang="en-US" i="1" dirty="0"/>
              <a:t>BMC Bioinformatics </a:t>
            </a:r>
            <a:r>
              <a:rPr lang="en-US" dirty="0"/>
              <a:t>13: 215. </a:t>
            </a:r>
            <a:r>
              <a:rPr lang="en-US" i="1" dirty="0"/>
              <a:t>NCBI</a:t>
            </a:r>
            <a:r>
              <a:rPr lang="en-US" dirty="0"/>
              <a:t>. </a:t>
            </a:r>
          </a:p>
          <a:p>
            <a:endParaRPr lang="en-US" dirty="0"/>
          </a:p>
          <a:p>
            <a:pPr lvl="0"/>
            <a:r>
              <a:rPr lang="en-US" dirty="0" err="1"/>
              <a:t>Todeschini</a:t>
            </a:r>
            <a:r>
              <a:rPr lang="en-US" dirty="0"/>
              <a:t>, Anne-Laure, </a:t>
            </a:r>
            <a:r>
              <a:rPr lang="en-US" dirty="0" err="1"/>
              <a:t>Adrein</a:t>
            </a:r>
            <a:r>
              <a:rPr lang="en-US" dirty="0"/>
              <a:t> </a:t>
            </a:r>
            <a:r>
              <a:rPr lang="en-US" dirty="0" err="1"/>
              <a:t>Geroges</a:t>
            </a:r>
            <a:r>
              <a:rPr lang="en-US" dirty="0"/>
              <a:t>, and Reiner </a:t>
            </a:r>
            <a:r>
              <a:rPr lang="en-US" dirty="0" err="1"/>
              <a:t>Veitia</a:t>
            </a:r>
            <a:r>
              <a:rPr lang="en-US" dirty="0"/>
              <a:t>. (2014). “Transcription factors: specific DNA binding and specific gene regulation.” </a:t>
            </a:r>
            <a:r>
              <a:rPr lang="en-US" i="1" dirty="0"/>
              <a:t>Trends in Genetics</a:t>
            </a:r>
            <a:r>
              <a:rPr lang="en-US" dirty="0"/>
              <a:t> 30.6: 211-219. </a:t>
            </a:r>
            <a:r>
              <a:rPr lang="en-US" i="1" dirty="0" err="1"/>
              <a:t>ScienceDirect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  <a:p>
            <a:pPr lvl="0"/>
            <a:r>
              <a:rPr lang="en-US" dirty="0" err="1"/>
              <a:t>Caufield</a:t>
            </a:r>
            <a:r>
              <a:rPr lang="en-US" dirty="0"/>
              <a:t>, Page et al. (2000). “Natural History of Streptococcus </a:t>
            </a:r>
            <a:r>
              <a:rPr lang="en-US" dirty="0" err="1"/>
              <a:t>sanguinis</a:t>
            </a:r>
            <a:r>
              <a:rPr lang="en-US" dirty="0"/>
              <a:t> in the oral cavity of Infants: Evidence for a Discrete Window of Infectivity.” </a:t>
            </a:r>
            <a:r>
              <a:rPr lang="en-US" i="1" dirty="0"/>
              <a:t>Infection and Immunity</a:t>
            </a:r>
            <a:r>
              <a:rPr lang="en-US" dirty="0"/>
              <a:t> 68.7: 4018-4023. </a:t>
            </a:r>
            <a:r>
              <a:rPr lang="en-US" i="1" dirty="0"/>
              <a:t>NCBI</a:t>
            </a:r>
            <a:r>
              <a:rPr lang="en-US" dirty="0"/>
              <a:t>. </a:t>
            </a:r>
          </a:p>
          <a:p>
            <a:endParaRPr lang="en-US" dirty="0"/>
          </a:p>
          <a:p>
            <a:pPr lvl="0"/>
            <a:r>
              <a:rPr lang="en-US" dirty="0"/>
              <a:t>“Signal Transduction”. Faculty of Biology. </a:t>
            </a:r>
            <a:r>
              <a:rPr lang="en-US" dirty="0" err="1"/>
              <a:t>Ludwing-Maximilians</a:t>
            </a:r>
            <a:r>
              <a:rPr lang="en-US" dirty="0"/>
              <a:t> University, Munich.</a:t>
            </a:r>
          </a:p>
          <a:p>
            <a:endParaRPr lang="en-US" dirty="0"/>
          </a:p>
          <a:p>
            <a:pPr lvl="0"/>
            <a:r>
              <a:rPr lang="en-US" dirty="0"/>
              <a:t>Adam </a:t>
            </a:r>
            <a:r>
              <a:rPr lang="en-US" dirty="0" err="1"/>
              <a:t>Deutschabauer</a:t>
            </a:r>
            <a:r>
              <a:rPr lang="en-US" dirty="0"/>
              <a:t> et al. “Towards an Informative Mutant Phenotype for Every Bacterial Gene.” </a:t>
            </a:r>
            <a:r>
              <a:rPr lang="en-US" i="1" dirty="0"/>
              <a:t>Journal of Bacteriology</a:t>
            </a:r>
            <a:r>
              <a:rPr lang="en-US" dirty="0"/>
              <a:t> 196.20 (2014): 3642-3655. Web.</a:t>
            </a:r>
          </a:p>
          <a:p>
            <a:endParaRPr lang="en-US" dirty="0" smtClean="0"/>
          </a:p>
          <a:p>
            <a:r>
              <a:rPr lang="en-US" dirty="0" smtClean="0"/>
              <a:t>“An Introduction to ELISA.” Ab D </a:t>
            </a:r>
            <a:r>
              <a:rPr lang="en-US" dirty="0" err="1" smtClean="0"/>
              <a:t>serotec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Streptococcus </a:t>
            </a:r>
            <a:r>
              <a:rPr lang="en-US" dirty="0" err="1" smtClean="0"/>
              <a:t>Sanguinis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Positive Bacteria (</a:t>
            </a:r>
            <a:r>
              <a:rPr lang="en-US" dirty="0" err="1" smtClean="0"/>
              <a:t>Caufield</a:t>
            </a:r>
            <a:r>
              <a:rPr lang="en-US" dirty="0" smtClean="0"/>
              <a:t> et al.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 2000)</a:t>
            </a:r>
          </a:p>
          <a:p>
            <a:r>
              <a:rPr lang="en-US" dirty="0" smtClean="0"/>
              <a:t>Normally Harmless in Human Mouth</a:t>
            </a:r>
          </a:p>
          <a:p>
            <a:r>
              <a:rPr lang="en-US" dirty="0" smtClean="0"/>
              <a:t>Forms Plaques</a:t>
            </a:r>
          </a:p>
          <a:p>
            <a:r>
              <a:rPr lang="en-US" dirty="0" smtClean="0"/>
              <a:t>Gains a Pathway to the Heart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through bloodstream</a:t>
            </a:r>
          </a:p>
          <a:p>
            <a:r>
              <a:rPr lang="en-US" dirty="0" smtClean="0"/>
              <a:t>Causes Cardiac Diseases (Endocarditis)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30" name="Picture 6" descr="0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4" y="1493950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62668" y="5303950"/>
            <a:ext cx="287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ComputationalBioenergy.org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Level of S. </a:t>
            </a:r>
            <a:r>
              <a:rPr lang="en-US" dirty="0" err="1" smtClean="0"/>
              <a:t>sanguinis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is resistant to antibiotics</a:t>
            </a:r>
          </a:p>
          <a:p>
            <a:r>
              <a:rPr lang="en-US" dirty="0" smtClean="0"/>
              <a:t>Why so resistant?</a:t>
            </a:r>
          </a:p>
          <a:p>
            <a:r>
              <a:rPr lang="en-US" dirty="0" smtClean="0"/>
              <a:t>Full Genome Determined in 2007</a:t>
            </a:r>
          </a:p>
          <a:p>
            <a:r>
              <a:rPr lang="en-US" dirty="0" smtClean="0"/>
              <a:t>Determined to have over 100 transcriptional regulators (Ping et al. 2007)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Component Response Regulatory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that aids in adaptation to </a:t>
            </a:r>
          </a:p>
          <a:p>
            <a:pPr marL="0" indent="0">
              <a:buNone/>
            </a:pPr>
            <a:r>
              <a:rPr lang="en-US" dirty="0" smtClean="0"/>
              <a:t>   environment</a:t>
            </a:r>
          </a:p>
          <a:p>
            <a:r>
              <a:rPr lang="en-US" dirty="0" smtClean="0"/>
              <a:t>Occurs through signal transduction</a:t>
            </a:r>
          </a:p>
          <a:p>
            <a:r>
              <a:rPr lang="en-US" dirty="0" smtClean="0"/>
              <a:t>Allows bacteria to become tolerant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environment (</a:t>
            </a:r>
            <a:r>
              <a:rPr lang="en-US" dirty="0"/>
              <a:t>Marx, Patrick et al. </a:t>
            </a:r>
            <a:r>
              <a:rPr lang="en-US" dirty="0" smtClean="0"/>
              <a:t>2010)</a:t>
            </a:r>
          </a:p>
          <a:p>
            <a:r>
              <a:rPr lang="en-US" dirty="0" smtClean="0"/>
              <a:t>There are 14 regulatory systems in 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sanguinis</a:t>
            </a:r>
            <a:r>
              <a:rPr lang="en-US" dirty="0" smtClean="0"/>
              <a:t> (Ping et al. 2007)</a:t>
            </a:r>
            <a:endParaRPr lang="en-US" dirty="0"/>
          </a:p>
        </p:txBody>
      </p:sp>
      <p:pic>
        <p:nvPicPr>
          <p:cNvPr id="4" name="Picture 3" descr="ressignaltr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197" y="1394474"/>
            <a:ext cx="4739426" cy="5186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350536" y="6396438"/>
            <a:ext cx="700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“Signal Transduction”, </a:t>
            </a:r>
            <a:r>
              <a:rPr lang="en-US" dirty="0"/>
              <a:t>Faculty of Biology. </a:t>
            </a:r>
            <a:r>
              <a:rPr lang="en-US" dirty="0" err="1"/>
              <a:t>Ludwing-Maximilians</a:t>
            </a:r>
            <a:r>
              <a:rPr lang="en-US" dirty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genes are actually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14 regulatory genes – which one is expressed under certain conditions?</a:t>
            </a:r>
          </a:p>
          <a:p>
            <a:r>
              <a:rPr lang="en-US" dirty="0" smtClean="0"/>
              <a:t>Observe multiple genes of the bacteria under penicillin </a:t>
            </a:r>
          </a:p>
          <a:p>
            <a:r>
              <a:rPr lang="en-US" dirty="0" smtClean="0"/>
              <a:t>Is the gene essential to the bacteria in the condition?</a:t>
            </a:r>
          </a:p>
          <a:p>
            <a:r>
              <a:rPr lang="en-US" dirty="0" smtClean="0"/>
              <a:t>Use statistical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combined with Transposable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Strains: </a:t>
            </a:r>
            <a:r>
              <a:rPr lang="en-US" dirty="0" err="1" smtClean="0"/>
              <a:t>sanguinis</a:t>
            </a:r>
            <a:r>
              <a:rPr lang="en-US" dirty="0" smtClean="0"/>
              <a:t> and </a:t>
            </a:r>
            <a:r>
              <a:rPr lang="en-US" dirty="0" err="1" smtClean="0"/>
              <a:t>mutans</a:t>
            </a:r>
            <a:r>
              <a:rPr lang="en-US" dirty="0" smtClean="0"/>
              <a:t> (TE)</a:t>
            </a:r>
          </a:p>
          <a:p>
            <a:r>
              <a:rPr lang="en-US" dirty="0" smtClean="0"/>
              <a:t>Affect strains with penicillin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microplate</a:t>
            </a:r>
            <a:r>
              <a:rPr lang="en-US" dirty="0" smtClean="0"/>
              <a:t> reader to observe target gene</a:t>
            </a:r>
          </a:p>
          <a:p>
            <a:r>
              <a:rPr lang="en-US" dirty="0" smtClean="0"/>
              <a:t>Amount of light transmitted =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concentration of gene (Adam et al 2014)</a:t>
            </a:r>
          </a:p>
          <a:p>
            <a:r>
              <a:rPr lang="en-US" dirty="0" smtClean="0"/>
              <a:t>Do multiple experiments for the bacteria</a:t>
            </a:r>
          </a:p>
          <a:p>
            <a:endParaRPr lang="en-US" dirty="0"/>
          </a:p>
        </p:txBody>
      </p:sp>
      <p:pic>
        <p:nvPicPr>
          <p:cNvPr id="2050" name="Picture 2" descr="http://static.abdserotec.com/uploads/Fig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32" y="3425780"/>
            <a:ext cx="4821350" cy="343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6332815"/>
            <a:ext cx="632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Graph of plate reader on Human interferon (Ab D </a:t>
            </a:r>
            <a:r>
              <a:rPr lang="en-US" dirty="0" err="1" smtClean="0"/>
              <a:t>serotec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determining if a gene is clearly expressed through multiple times, use formula from Adam et al. 2014 to determine significance.</a:t>
            </a:r>
          </a:p>
          <a:p>
            <a:r>
              <a:rPr lang="en-US" dirty="0" smtClean="0"/>
              <a:t>Number determines fitness of gene under certain conditions.</a:t>
            </a:r>
          </a:p>
          <a:p>
            <a:r>
              <a:rPr lang="en-US" dirty="0" smtClean="0"/>
              <a:t>Use of T value and P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4546" y="0"/>
            <a:ext cx="10515600" cy="1325563"/>
          </a:xfrm>
        </p:spPr>
        <p:txBody>
          <a:bodyPr/>
          <a:lstStyle/>
          <a:p>
            <a:r>
              <a:rPr lang="en-US" dirty="0" smtClean="0"/>
              <a:t>T Value and P Value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05" y="1911373"/>
            <a:ext cx="3655588" cy="1243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311105" y="3333281"/>
                <a:ext cx="5517390" cy="15220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</a:t>
                </a:r>
                <a:r>
                  <a:rPr lang="en-US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calculation to determine the test statistic for a </a:t>
                </a: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gene</a:t>
                </a:r>
                <a:r>
                  <a:rPr lang="en-US" sz="12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average number of </a:t>
                </a:r>
                <a:r>
                  <a:rPr lang="en-US" sz="1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“expressed” genes </a:t>
                </a: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each experiment, n is the number of experiments, V is the difference in strain fitness,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Ψ</m:t>
                    </m:r>
                  </m:oMath>
                </a14:m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standard deviation of the amount of genes for each experiment</a:t>
                </a:r>
                <a:r>
                  <a:rPr lang="en-US" sz="12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(Adam et al.)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05" y="3333281"/>
                <a:ext cx="5517390" cy="1522054"/>
              </a:xfrm>
              <a:prstGeom prst="rect">
                <a:avLst/>
              </a:prstGeom>
              <a:blipFill rotWithShape="0">
                <a:blip r:embed="rId3"/>
                <a:stretch>
                  <a:fillRect b="-1594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836" y="435936"/>
            <a:ext cx="5334000" cy="5438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0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Score of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Value range from 0 to 1</a:t>
            </a:r>
          </a:p>
          <a:p>
            <a:r>
              <a:rPr lang="en-US" dirty="0" smtClean="0"/>
              <a:t>Closer to 1, more significant (essential) gene is to bacteria</a:t>
            </a:r>
          </a:p>
          <a:p>
            <a:r>
              <a:rPr lang="en-US" dirty="0" smtClean="0"/>
              <a:t>Determining if the gene is essential allows future experiments in having a shorter task.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5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631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Determining the significance of a two-component regulatory response gene in bacteria Streptococcus sanguinis </vt:lpstr>
      <vt:lpstr>Streptococcus Sanguinis</vt:lpstr>
      <vt:lpstr>Tolerance Level of S. sanguinis</vt:lpstr>
      <vt:lpstr>Two Component Response Regulatory System</vt:lpstr>
      <vt:lpstr>Which genes are actually significant</vt:lpstr>
      <vt:lpstr>Bacteria combined with Transposable Elements</vt:lpstr>
      <vt:lpstr>Statistical Approach</vt:lpstr>
      <vt:lpstr>T Value and P Value</vt:lpstr>
      <vt:lpstr>Significant Score of Gene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significance of a two-component regulatory response gene in bacteria Streptococcus sanguinis </dc:title>
  <dc:creator>Navpreet Saini</dc:creator>
  <cp:lastModifiedBy>Navpreet Saini</cp:lastModifiedBy>
  <cp:revision>21</cp:revision>
  <dcterms:created xsi:type="dcterms:W3CDTF">2014-12-01T15:53:06Z</dcterms:created>
  <dcterms:modified xsi:type="dcterms:W3CDTF">2014-12-02T07:52:16Z</dcterms:modified>
</cp:coreProperties>
</file>