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61" r:id="rId4"/>
    <p:sldId id="264" r:id="rId5"/>
    <p:sldId id="260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9908"/>
    <a:srgbClr val="FF86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FE03-69F1-4D58-B85E-0D4FC256F4E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06C2-5221-4C42-A7EC-51B568EAA6C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11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FE03-69F1-4D58-B85E-0D4FC256F4E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06C2-5221-4C42-A7EC-51B568EAA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1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FE03-69F1-4D58-B85E-0D4FC256F4E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06C2-5221-4C42-A7EC-51B568EAA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58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FE03-69F1-4D58-B85E-0D4FC256F4E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06C2-5221-4C42-A7EC-51B568EAA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3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FE03-69F1-4D58-B85E-0D4FC256F4E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06C2-5221-4C42-A7EC-51B568EAA6C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6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FE03-69F1-4D58-B85E-0D4FC256F4E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06C2-5221-4C42-A7EC-51B568EAA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9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FE03-69F1-4D58-B85E-0D4FC256F4E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06C2-5221-4C42-A7EC-51B568EAA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9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FE03-69F1-4D58-B85E-0D4FC256F4E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06C2-5221-4C42-A7EC-51B568EAA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6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FE03-69F1-4D58-B85E-0D4FC256F4E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06C2-5221-4C42-A7EC-51B568EAA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243FE03-69F1-4D58-B85E-0D4FC256F4E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6706C2-5221-4C42-A7EC-51B568EAA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5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3FE03-69F1-4D58-B85E-0D4FC256F4E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06C2-5221-4C42-A7EC-51B568EAA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8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243FE03-69F1-4D58-B85E-0D4FC256F4E7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6706C2-5221-4C42-A7EC-51B568EAA6C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66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ercenet.com/method/overview-elis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Differentiation of LCH-Like Cells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Megan </a:t>
            </a:r>
            <a:r>
              <a:rPr lang="en-US" dirty="0" err="1" smtClean="0"/>
              <a:t>Mair</a:t>
            </a:r>
            <a:endParaRPr lang="en-US" dirty="0"/>
          </a:p>
        </p:txBody>
      </p:sp>
      <p:sp>
        <p:nvSpPr>
          <p:cNvPr id="4" name="AutoShape 2" descr="http://2.bp.blogspot.com/_S1HJCbFelGo/TGRZn08YJJI/AAAAAAAAD7E/XWO_o9vB4fc/s1600/chemoport+03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3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7200" dirty="0" err="1"/>
              <a:t>Badalian</a:t>
            </a:r>
            <a:r>
              <a:rPr lang="en-US" sz="7200" dirty="0"/>
              <a:t>-very G, </a:t>
            </a:r>
            <a:r>
              <a:rPr lang="en-US" sz="7200" dirty="0" err="1"/>
              <a:t>Vergilio</a:t>
            </a:r>
            <a:r>
              <a:rPr lang="en-US" sz="7200" dirty="0"/>
              <a:t> JA, </a:t>
            </a:r>
            <a:r>
              <a:rPr lang="en-US" sz="7200" dirty="0" err="1"/>
              <a:t>Degar</a:t>
            </a:r>
            <a:r>
              <a:rPr lang="en-US" sz="7200" dirty="0"/>
              <a:t> BA, Rodriguez-</a:t>
            </a:r>
            <a:r>
              <a:rPr lang="en-US" sz="7200" dirty="0" err="1"/>
              <a:t>galindo</a:t>
            </a:r>
            <a:r>
              <a:rPr lang="en-US" sz="7200" dirty="0"/>
              <a:t> C, Rollins BJ. Recent advances in the understanding of Langerhans cell </a:t>
            </a:r>
            <a:r>
              <a:rPr lang="en-US" sz="7200" dirty="0" err="1"/>
              <a:t>histiocytosis</a:t>
            </a:r>
            <a:r>
              <a:rPr lang="en-US" sz="7200" dirty="0"/>
              <a:t>. Br J </a:t>
            </a:r>
            <a:r>
              <a:rPr lang="en-US" sz="7200" dirty="0" err="1"/>
              <a:t>Haematol</a:t>
            </a:r>
            <a:r>
              <a:rPr lang="en-US" sz="7200" dirty="0"/>
              <a:t>. 2012;156(2):163-72.</a:t>
            </a:r>
          </a:p>
          <a:p>
            <a:r>
              <a:rPr lang="en-US" sz="7200" dirty="0" err="1"/>
              <a:t>Badalian</a:t>
            </a:r>
            <a:r>
              <a:rPr lang="en-US" sz="7200" dirty="0"/>
              <a:t>-Very, </a:t>
            </a:r>
            <a:r>
              <a:rPr lang="en-US" sz="7200" dirty="0" err="1"/>
              <a:t>Gayane</a:t>
            </a:r>
            <a:r>
              <a:rPr lang="en-US" sz="7200" dirty="0"/>
              <a:t> et al. “Recurrent </a:t>
            </a:r>
            <a:r>
              <a:rPr lang="en-US" sz="7200" i="1" dirty="0"/>
              <a:t>BRAF</a:t>
            </a:r>
            <a:r>
              <a:rPr lang="en-US" sz="7200" dirty="0"/>
              <a:t> Mutations in Langerhans Cell </a:t>
            </a:r>
            <a:r>
              <a:rPr lang="en-US" sz="7200" dirty="0" err="1"/>
              <a:t>Histiocytosis</a:t>
            </a:r>
            <a:r>
              <a:rPr lang="en-US" sz="7200" dirty="0"/>
              <a:t>.” </a:t>
            </a:r>
            <a:r>
              <a:rPr lang="en-US" sz="7200" i="1" dirty="0"/>
              <a:t>Blood</a:t>
            </a:r>
            <a:r>
              <a:rPr lang="en-US" sz="7200" dirty="0"/>
              <a:t> 116.11 </a:t>
            </a:r>
            <a:endParaRPr lang="en-US" sz="7200" dirty="0" smtClean="0"/>
          </a:p>
          <a:p>
            <a:r>
              <a:rPr lang="en-US" sz="7200" dirty="0" err="1" smtClean="0"/>
              <a:t>Enk</a:t>
            </a:r>
            <a:r>
              <a:rPr lang="en-US" sz="7200" dirty="0"/>
              <a:t>, A.H., Katz, S.I.(1992).Early molecular events in the induction phase of contact sensitivity. Proc. Natl. Acad. Sci. USA,89, 1398-1402.</a:t>
            </a:r>
          </a:p>
          <a:p>
            <a:r>
              <a:rPr lang="en-US" sz="7200" dirty="0"/>
              <a:t> </a:t>
            </a:r>
            <a:r>
              <a:rPr lang="en-US" sz="7200" dirty="0" err="1" smtClean="0"/>
              <a:t>Fearon</a:t>
            </a:r>
            <a:r>
              <a:rPr lang="en-US" sz="7200" dirty="0" smtClean="0"/>
              <a:t> </a:t>
            </a:r>
            <a:r>
              <a:rPr lang="en-US" sz="7200" dirty="0"/>
              <a:t>ER, Vogelstein B. A genetic model for colorectal </a:t>
            </a:r>
            <a:r>
              <a:rPr lang="en-US" sz="7200" dirty="0" err="1"/>
              <a:t>tumorigenesis</a:t>
            </a:r>
            <a:r>
              <a:rPr lang="en-US" sz="7200" dirty="0"/>
              <a:t>. Cell. 1990;61(5):759-67.</a:t>
            </a:r>
          </a:p>
          <a:p>
            <a:r>
              <a:rPr lang="en-US" sz="7200" dirty="0"/>
              <a:t> </a:t>
            </a:r>
            <a:r>
              <a:rPr lang="en-US" sz="7200" dirty="0" smtClean="0"/>
              <a:t>Hayworth</a:t>
            </a:r>
            <a:r>
              <a:rPr lang="en-US" sz="7200" dirty="0"/>
              <a:t>, Douglas. Overview of ELISA. 2014. Web. </a:t>
            </a:r>
            <a:r>
              <a:rPr lang="en-US" sz="7200" u="sng" dirty="0">
                <a:hlinkClick r:id="rId2"/>
              </a:rPr>
              <a:t>http://www.piercenet.com/method/overview-elisa</a:t>
            </a:r>
            <a:r>
              <a:rPr lang="en-US" sz="7200" dirty="0"/>
              <a:t> </a:t>
            </a:r>
          </a:p>
          <a:p>
            <a:r>
              <a:rPr lang="en-US" sz="7200" dirty="0"/>
              <a:t> </a:t>
            </a:r>
            <a:r>
              <a:rPr lang="en-US" sz="7200" dirty="0" err="1" smtClean="0"/>
              <a:t>Hoesel</a:t>
            </a:r>
            <a:r>
              <a:rPr lang="en-US" sz="7200" dirty="0" smtClean="0"/>
              <a:t> </a:t>
            </a:r>
            <a:r>
              <a:rPr lang="en-US" sz="7200" dirty="0"/>
              <a:t>B, </a:t>
            </a:r>
            <a:r>
              <a:rPr lang="en-US" sz="7200" dirty="0" err="1"/>
              <a:t>Schmid</a:t>
            </a:r>
            <a:r>
              <a:rPr lang="en-US" sz="7200" dirty="0"/>
              <a:t> JA. The complexity of NF-</a:t>
            </a:r>
            <a:r>
              <a:rPr lang="en-US" sz="7200" dirty="0" err="1"/>
              <a:t>κB</a:t>
            </a:r>
            <a:r>
              <a:rPr lang="en-US" sz="7200" dirty="0"/>
              <a:t> signaling in inflammation and cancer. </a:t>
            </a:r>
            <a:r>
              <a:rPr lang="en-US" sz="7200" dirty="0" err="1"/>
              <a:t>Mol</a:t>
            </a:r>
            <a:r>
              <a:rPr lang="en-US" sz="7200" dirty="0"/>
              <a:t> Cancer. 2013;12:86.</a:t>
            </a:r>
          </a:p>
          <a:p>
            <a:r>
              <a:rPr lang="en-US" sz="7200" dirty="0"/>
              <a:t> </a:t>
            </a:r>
            <a:r>
              <a:rPr lang="en-US" sz="7200" dirty="0" smtClean="0"/>
              <a:t>Madonna </a:t>
            </a:r>
            <a:r>
              <a:rPr lang="en-US" sz="7200" dirty="0"/>
              <a:t>G, Ullman CD, </a:t>
            </a:r>
            <a:r>
              <a:rPr lang="en-US" sz="7200" dirty="0" err="1"/>
              <a:t>Gentilcore</a:t>
            </a:r>
            <a:r>
              <a:rPr lang="en-US" sz="7200" dirty="0"/>
              <a:t> G, </a:t>
            </a:r>
            <a:r>
              <a:rPr lang="en-US" sz="7200" dirty="0" err="1"/>
              <a:t>Palmieri</a:t>
            </a:r>
            <a:r>
              <a:rPr lang="en-US" sz="7200" dirty="0"/>
              <a:t> G, </a:t>
            </a:r>
            <a:r>
              <a:rPr lang="en-US" sz="7200" dirty="0" err="1"/>
              <a:t>Ascierto</a:t>
            </a:r>
            <a:r>
              <a:rPr lang="en-US" sz="7200" dirty="0"/>
              <a:t> PA. NF-</a:t>
            </a:r>
            <a:r>
              <a:rPr lang="en-US" sz="7200" dirty="0" err="1"/>
              <a:t>κB</a:t>
            </a:r>
            <a:r>
              <a:rPr lang="en-US" sz="7200" dirty="0"/>
              <a:t> as potential target in the treatment of melanoma. J </a:t>
            </a:r>
            <a:r>
              <a:rPr lang="en-US" sz="7200" dirty="0" err="1"/>
              <a:t>Transl</a:t>
            </a:r>
            <a:r>
              <a:rPr lang="en-US" sz="7200" dirty="0"/>
              <a:t> Med. 2012;10:53.</a:t>
            </a:r>
          </a:p>
          <a:p>
            <a:r>
              <a:rPr lang="en-US" sz="7200" dirty="0"/>
              <a:t> </a:t>
            </a:r>
            <a:r>
              <a:rPr lang="en-US" sz="7200" dirty="0" err="1" smtClean="0"/>
              <a:t>Valladeau</a:t>
            </a:r>
            <a:r>
              <a:rPr lang="en-US" sz="7200" dirty="0"/>
              <a:t>, Jenny; </a:t>
            </a:r>
            <a:r>
              <a:rPr lang="en-US" sz="7200" dirty="0" err="1"/>
              <a:t>Dezutter-Dambuyant</a:t>
            </a:r>
            <a:r>
              <a:rPr lang="en-US" sz="7200" dirty="0"/>
              <a:t>, Colette; </a:t>
            </a:r>
            <a:r>
              <a:rPr lang="en-US" sz="7200" dirty="0" err="1"/>
              <a:t>Saeland</a:t>
            </a:r>
            <a:r>
              <a:rPr lang="en-US" sz="7200" dirty="0"/>
              <a:t>, </a:t>
            </a:r>
            <a:r>
              <a:rPr lang="en-US" sz="7200" dirty="0" err="1"/>
              <a:t>Sem</a:t>
            </a:r>
            <a:r>
              <a:rPr lang="en-US" sz="7200" dirty="0"/>
              <a:t> (2003). "</a:t>
            </a:r>
            <a:r>
              <a:rPr lang="en-US" sz="7200" dirty="0" err="1"/>
              <a:t>Langerin</a:t>
            </a:r>
            <a:r>
              <a:rPr lang="en-US" sz="7200" dirty="0"/>
              <a:t>/CD207 Sheds Light on Formation of </a:t>
            </a:r>
            <a:r>
              <a:rPr lang="en-US" sz="7200" dirty="0" err="1"/>
              <a:t>Birbeck</a:t>
            </a:r>
            <a:r>
              <a:rPr lang="en-US" sz="7200" dirty="0"/>
              <a:t> Granules and Their Possible Function in Langerhans Cells". </a:t>
            </a:r>
            <a:r>
              <a:rPr lang="en-US" sz="7200" i="1" dirty="0"/>
              <a:t>Immunologic Research</a:t>
            </a:r>
            <a:r>
              <a:rPr lang="en-US" sz="7200" dirty="0"/>
              <a:t> 28 (2): 93–107.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60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45" y="286603"/>
            <a:ext cx="10596737" cy="1450757"/>
          </a:xfrm>
        </p:spPr>
        <p:txBody>
          <a:bodyPr/>
          <a:lstStyle/>
          <a:p>
            <a:r>
              <a:rPr lang="en-US" dirty="0" smtClean="0"/>
              <a:t>Langerhans Cell </a:t>
            </a:r>
            <a:r>
              <a:rPr lang="en-US" dirty="0" err="1" smtClean="0"/>
              <a:t>Histiocytosis</a:t>
            </a:r>
            <a:r>
              <a:rPr lang="en-US" dirty="0" smtClean="0"/>
              <a:t>: An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0642" y="1845734"/>
            <a:ext cx="5695038" cy="4023360"/>
          </a:xfrm>
        </p:spPr>
        <p:txBody>
          <a:bodyPr/>
          <a:lstStyle/>
          <a:p>
            <a:r>
              <a:rPr lang="en-US" dirty="0" smtClean="0"/>
              <a:t>- Sawyer: diagnosed with </a:t>
            </a:r>
            <a:r>
              <a:rPr lang="en-US" dirty="0" err="1" smtClean="0"/>
              <a:t>histiocytosis</a:t>
            </a:r>
            <a:r>
              <a:rPr lang="en-US" dirty="0" smtClean="0"/>
              <a:t> of the mastoid and skull at age 2 </a:t>
            </a:r>
          </a:p>
          <a:p>
            <a:r>
              <a:rPr lang="en-US" dirty="0" smtClean="0"/>
              <a:t>- Langerhans Cell </a:t>
            </a:r>
            <a:r>
              <a:rPr lang="en-US" dirty="0" err="1" smtClean="0"/>
              <a:t>Histiocytosis</a:t>
            </a:r>
            <a:r>
              <a:rPr lang="en-US" dirty="0" smtClean="0"/>
              <a:t> (LCH): a rare blood disorder characterized by the abnormal development and proliferation of Langerhans Cells within the body, resulting in </a:t>
            </a:r>
            <a:r>
              <a:rPr lang="en-US" dirty="0" err="1" smtClean="0"/>
              <a:t>cellularly</a:t>
            </a:r>
            <a:r>
              <a:rPr lang="en-US" dirty="0" smtClean="0"/>
              <a:t> diverse tumors</a:t>
            </a:r>
          </a:p>
          <a:p>
            <a:pPr lvl="1"/>
            <a:r>
              <a:rPr lang="en-US" dirty="0" smtClean="0"/>
              <a:t>colloquially known as a “relative of cancer”</a:t>
            </a:r>
          </a:p>
          <a:p>
            <a:r>
              <a:rPr lang="en-US" dirty="0" smtClean="0"/>
              <a:t>- Langerhans Cells: self-dividing dendritic cells primarily found on the skin. Origin of the abnormal LCs found in the abnormal locations typical of LCH is unknown. </a:t>
            </a:r>
            <a:endParaRPr lang="en-US" dirty="0"/>
          </a:p>
        </p:txBody>
      </p:sp>
      <p:pic>
        <p:nvPicPr>
          <p:cNvPr id="1026" name="Picture 2" descr="http://2.bp.blogspot.com/_S1HJCbFelGo/TGRZn08YJJI/AAAAAAAAD7E/XWO_o9vB4fc/s1600/chemoport+0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41" y="1845734"/>
            <a:ext cx="5151549" cy="386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4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979373" y="261879"/>
            <a:ext cx="7473719" cy="5923970"/>
            <a:chOff x="-1718151" y="139679"/>
            <a:chExt cx="7473719" cy="5923970"/>
          </a:xfrm>
        </p:grpSpPr>
        <p:grpSp>
          <p:nvGrpSpPr>
            <p:cNvPr id="18" name="Group 17"/>
            <p:cNvGrpSpPr/>
            <p:nvPr/>
          </p:nvGrpSpPr>
          <p:grpSpPr>
            <a:xfrm>
              <a:off x="0" y="708337"/>
              <a:ext cx="4049982" cy="5355312"/>
              <a:chOff x="0" y="708337"/>
              <a:chExt cx="4049982" cy="5355312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0" y="708337"/>
                <a:ext cx="3580327" cy="5355312"/>
                <a:chOff x="0" y="708337"/>
                <a:chExt cx="3580327" cy="5355312"/>
              </a:xfrm>
            </p:grpSpPr>
            <p:sp>
              <p:nvSpPr>
                <p:cNvPr id="4" name="TextBox 3"/>
                <p:cNvSpPr txBox="1"/>
                <p:nvPr/>
              </p:nvSpPr>
              <p:spPr>
                <a:xfrm>
                  <a:off x="0" y="708337"/>
                  <a:ext cx="3580327" cy="53553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 smtClean="0"/>
                    <a:t>Disease</a:t>
                  </a:r>
                </a:p>
                <a:p>
                  <a:pPr algn="ctr"/>
                  <a:endParaRPr lang="en-US" sz="3600" dirty="0" smtClean="0"/>
                </a:p>
                <a:p>
                  <a:pPr algn="ctr"/>
                  <a:r>
                    <a:rPr lang="en-US" sz="3600" dirty="0" smtClean="0"/>
                    <a:t>LCH Lesions</a:t>
                  </a:r>
                </a:p>
                <a:p>
                  <a:pPr algn="ctr"/>
                  <a:endParaRPr lang="en-US" sz="3600" dirty="0" smtClean="0"/>
                </a:p>
                <a:p>
                  <a:pPr algn="ctr"/>
                  <a:r>
                    <a:rPr lang="en-US" sz="3600" dirty="0" smtClean="0"/>
                    <a:t>Cell </a:t>
                  </a:r>
                  <a:r>
                    <a:rPr lang="en-US" sz="3600" dirty="0" smtClean="0"/>
                    <a:t>Behavior </a:t>
                  </a:r>
                </a:p>
                <a:p>
                  <a:pPr algn="ctr"/>
                  <a:endParaRPr lang="en-US" sz="3600" dirty="0" smtClean="0"/>
                </a:p>
                <a:p>
                  <a:pPr algn="ctr"/>
                  <a:r>
                    <a:rPr lang="en-US" sz="3600" dirty="0" smtClean="0"/>
                    <a:t>LCH Cells</a:t>
                  </a:r>
                </a:p>
                <a:p>
                  <a:pPr algn="ctr"/>
                  <a:endParaRPr lang="en-US" sz="3600" dirty="0" smtClean="0"/>
                </a:p>
                <a:p>
                  <a:pPr algn="ctr"/>
                  <a:r>
                    <a:rPr lang="en-US" sz="3600" dirty="0" smtClean="0"/>
                    <a:t>Cell </a:t>
                  </a:r>
                  <a:r>
                    <a:rPr lang="en-US" sz="3600" dirty="0"/>
                    <a:t>O</a:t>
                  </a:r>
                  <a:r>
                    <a:rPr lang="en-US" sz="3600" dirty="0" smtClean="0"/>
                    <a:t>rigin</a:t>
                  </a:r>
                </a:p>
                <a:p>
                  <a:endParaRPr lang="en-US" dirty="0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96590" y="2550017"/>
                  <a:ext cx="3483736" cy="3513632"/>
                </a:xfrm>
                <a:prstGeom prst="rect">
                  <a:avLst/>
                </a:prstGeom>
                <a:noFill/>
                <a:ln w="76200">
                  <a:solidFill>
                    <a:srgbClr val="002060"/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286554" y="2846231"/>
                  <a:ext cx="3032975" cy="862884"/>
                </a:xfrm>
                <a:prstGeom prst="ellipse">
                  <a:avLst/>
                </a:prstGeom>
                <a:noFill/>
                <a:ln w="57150">
                  <a:solidFill>
                    <a:srgbClr val="FC990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C9908"/>
                    </a:solidFill>
                  </a:endParaRPr>
                </a:p>
              </p:txBody>
            </p:sp>
          </p:grpSp>
          <p:sp>
            <p:nvSpPr>
              <p:cNvPr id="13" name="Curved Up Arrow 12"/>
              <p:cNvSpPr/>
              <p:nvPr/>
            </p:nvSpPr>
            <p:spPr>
              <a:xfrm rot="16958708">
                <a:off x="2265487" y="3939890"/>
                <a:ext cx="2626548" cy="942442"/>
              </a:xfrm>
              <a:prstGeom prst="curvedUpArrow">
                <a:avLst/>
              </a:prstGeom>
              <a:solidFill>
                <a:srgbClr val="FC9908"/>
              </a:solidFill>
              <a:ln>
                <a:solidFill>
                  <a:srgbClr val="FF860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-1718151" y="139679"/>
              <a:ext cx="747371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/>
                <a:t>Disease origin? Breakdown </a:t>
              </a:r>
              <a:r>
                <a:rPr lang="en-US" sz="3600" b="1" dirty="0" smtClean="0"/>
                <a:t>the parts</a:t>
              </a:r>
              <a:endParaRPr lang="en-US" sz="3600" b="1" dirty="0" smtClean="0"/>
            </a:p>
            <a:p>
              <a:endParaRPr lang="en-US" dirty="0"/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 flipV="1">
            <a:off x="5537916" y="4675031"/>
            <a:ext cx="0" cy="60530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522890" y="3528661"/>
            <a:ext cx="0" cy="60530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510011" y="2438101"/>
            <a:ext cx="0" cy="60530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494985" y="1379888"/>
            <a:ext cx="0" cy="60530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91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7886" y="547245"/>
            <a:ext cx="4138412" cy="5909310"/>
            <a:chOff x="3592217" y="708337"/>
            <a:chExt cx="4138412" cy="5909310"/>
          </a:xfrm>
        </p:grpSpPr>
        <p:sp>
          <p:nvSpPr>
            <p:cNvPr id="5" name="TextBox 4"/>
            <p:cNvSpPr txBox="1"/>
            <p:nvPr/>
          </p:nvSpPr>
          <p:spPr>
            <a:xfrm>
              <a:off x="3900151" y="708337"/>
              <a:ext cx="3580327" cy="590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dirty="0" smtClean="0"/>
            </a:p>
            <a:p>
              <a:pPr algn="ctr"/>
              <a:endParaRPr lang="en-US" sz="3600" dirty="0"/>
            </a:p>
            <a:p>
              <a:pPr algn="ctr"/>
              <a:endParaRPr lang="en-US" sz="3600" dirty="0" smtClean="0"/>
            </a:p>
            <a:p>
              <a:pPr algn="ctr"/>
              <a:endParaRPr lang="en-US" sz="3600" dirty="0" smtClean="0"/>
            </a:p>
            <a:p>
              <a:pPr algn="ctr"/>
              <a:r>
                <a:rPr lang="en-US" sz="3600" dirty="0" smtClean="0"/>
                <a:t>LC-like behavior</a:t>
              </a:r>
            </a:p>
            <a:p>
              <a:pPr algn="ctr"/>
              <a:endParaRPr lang="en-US" sz="3600" dirty="0" smtClean="0"/>
            </a:p>
            <a:p>
              <a:pPr algn="ctr"/>
              <a:r>
                <a:rPr lang="en-US" sz="3600" dirty="0" smtClean="0"/>
                <a:t>LC-like cells</a:t>
              </a:r>
            </a:p>
            <a:p>
              <a:pPr algn="ctr"/>
              <a:endParaRPr lang="en-US" sz="3600" dirty="0" smtClean="0"/>
            </a:p>
            <a:p>
              <a:pPr algn="ctr"/>
              <a:r>
                <a:rPr lang="en-US" sz="3600" dirty="0" smtClean="0"/>
                <a:t>Monocyte CD14+ from blood</a:t>
              </a:r>
            </a:p>
            <a:p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92217" y="1841372"/>
              <a:ext cx="413841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rgbClr val="002060"/>
                  </a:solidFill>
                </a:rPr>
                <a:t>Geissmann</a:t>
              </a:r>
              <a:r>
                <a:rPr lang="en-US" sz="2400" b="1" dirty="0">
                  <a:solidFill>
                    <a:srgbClr val="002060"/>
                  </a:solidFill>
                </a:rPr>
                <a:t> </a:t>
              </a:r>
              <a:r>
                <a:rPr lang="en-US" sz="2400" b="1" i="1" dirty="0">
                  <a:solidFill>
                    <a:srgbClr val="002060"/>
                  </a:solidFill>
                </a:rPr>
                <a:t>et al</a:t>
              </a:r>
              <a:r>
                <a:rPr lang="en-US" sz="2400" i="1" dirty="0">
                  <a:solidFill>
                    <a:srgbClr val="002060"/>
                  </a:solidFill>
                </a:rPr>
                <a:t>.</a:t>
              </a:r>
              <a:r>
                <a:rPr lang="en-US" sz="2400" b="1" dirty="0" smtClean="0">
                  <a:solidFill>
                    <a:srgbClr val="002060"/>
                  </a:solidFill>
                </a:rPr>
                <a:t>: proposed origin of LC-like cells </a:t>
              </a:r>
              <a:r>
                <a:rPr lang="en-US" sz="2400" b="1" i="1" dirty="0" smtClean="0">
                  <a:solidFill>
                    <a:srgbClr val="002060"/>
                  </a:solidFill>
                </a:rPr>
                <a:t>in vitro</a:t>
              </a:r>
            </a:p>
            <a:p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112622" y="547245"/>
            <a:ext cx="4138412" cy="5909310"/>
            <a:chOff x="7205440" y="708337"/>
            <a:chExt cx="4138412" cy="5909310"/>
          </a:xfrm>
        </p:grpSpPr>
        <p:sp>
          <p:nvSpPr>
            <p:cNvPr id="8" name="TextBox 7"/>
            <p:cNvSpPr txBox="1"/>
            <p:nvPr/>
          </p:nvSpPr>
          <p:spPr>
            <a:xfrm>
              <a:off x="7609267" y="708337"/>
              <a:ext cx="3580327" cy="590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3600" dirty="0" smtClean="0"/>
            </a:p>
            <a:p>
              <a:pPr algn="ctr"/>
              <a:endParaRPr lang="en-US" sz="3600" dirty="0"/>
            </a:p>
            <a:p>
              <a:pPr algn="ctr"/>
              <a:endParaRPr lang="en-US" sz="3600" dirty="0" smtClean="0"/>
            </a:p>
            <a:p>
              <a:pPr algn="ctr"/>
              <a:endParaRPr lang="en-US" sz="3600" dirty="0" smtClean="0"/>
            </a:p>
            <a:p>
              <a:pPr algn="ctr"/>
              <a:r>
                <a:rPr lang="en-US" sz="3600" dirty="0" smtClean="0"/>
                <a:t>LCH-like behavior </a:t>
              </a:r>
            </a:p>
            <a:p>
              <a:pPr algn="ctr"/>
              <a:endParaRPr lang="en-US" sz="3600" dirty="0" smtClean="0"/>
            </a:p>
            <a:p>
              <a:pPr algn="ctr"/>
              <a:r>
                <a:rPr lang="en-US" sz="3600" dirty="0" smtClean="0"/>
                <a:t>LCH-like cells</a:t>
              </a:r>
            </a:p>
            <a:p>
              <a:pPr algn="ctr"/>
              <a:endParaRPr lang="en-US" sz="3600" dirty="0" smtClean="0"/>
            </a:p>
            <a:p>
              <a:pPr algn="ctr"/>
              <a:r>
                <a:rPr lang="en-US" sz="3600" dirty="0" smtClean="0"/>
                <a:t>Monocyte CD14+ from LCH lesion</a:t>
              </a:r>
            </a:p>
            <a:p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05440" y="1816453"/>
              <a:ext cx="413841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2060"/>
                  </a:solidFill>
                </a:rPr>
                <a:t>Hypothesis: same conditions result in development of LCH-like cells </a:t>
              </a:r>
              <a:r>
                <a:rPr lang="en-US" sz="2400" b="1" i="1" dirty="0" smtClean="0">
                  <a:solidFill>
                    <a:srgbClr val="002060"/>
                  </a:solidFill>
                </a:rPr>
                <a:t>in vitro</a:t>
              </a:r>
            </a:p>
            <a:p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8251034" y="1004551"/>
            <a:ext cx="384193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1168" lvl="1" indent="0">
              <a:buNone/>
            </a:pPr>
            <a:r>
              <a:rPr lang="en-US" sz="2400" b="1" dirty="0" smtClean="0"/>
              <a:t>Measures of LCH-like molecular behavior</a:t>
            </a:r>
            <a:r>
              <a:rPr lang="en-US" sz="2400" b="1" dirty="0" smtClean="0"/>
              <a:t>:</a:t>
            </a:r>
            <a:endParaRPr lang="en-US" sz="2400" b="1" dirty="0" smtClean="0"/>
          </a:p>
          <a:p>
            <a:pPr marL="544068" lvl="1" indent="-342900">
              <a:buAutoNum type="arabicParenR"/>
            </a:pPr>
            <a:r>
              <a:rPr lang="en-US" dirty="0" smtClean="0"/>
              <a:t>“Cytokine storm”: levels </a:t>
            </a:r>
            <a:r>
              <a:rPr lang="en-US" dirty="0" smtClean="0"/>
              <a:t>of pro-inflammatory cytokines </a:t>
            </a:r>
            <a:r>
              <a:rPr lang="en-US" b="1" dirty="0" smtClean="0">
                <a:solidFill>
                  <a:srgbClr val="FC9908"/>
                </a:solidFill>
              </a:rPr>
              <a:t>interleukin-1α</a:t>
            </a:r>
            <a:r>
              <a:rPr lang="en-US" dirty="0" smtClean="0"/>
              <a:t> (IL-1α) and </a:t>
            </a:r>
            <a:r>
              <a:rPr lang="en-US" b="1" dirty="0" smtClean="0">
                <a:solidFill>
                  <a:srgbClr val="FC9908"/>
                </a:solidFill>
              </a:rPr>
              <a:t>interferon-γ</a:t>
            </a:r>
            <a:r>
              <a:rPr lang="en-US" dirty="0" smtClean="0"/>
              <a:t> (IFN-γ), as well as anti-inflammatory </a:t>
            </a:r>
            <a:r>
              <a:rPr lang="en-US" b="1" dirty="0" smtClean="0">
                <a:solidFill>
                  <a:srgbClr val="FC9908"/>
                </a:solidFill>
              </a:rPr>
              <a:t>interleukin-10</a:t>
            </a:r>
            <a:r>
              <a:rPr lang="en-US" dirty="0" smtClean="0"/>
              <a:t> (IL-10) and growth factor </a:t>
            </a:r>
            <a:r>
              <a:rPr lang="en-US" b="1" dirty="0" smtClean="0">
                <a:solidFill>
                  <a:srgbClr val="FC9908"/>
                </a:solidFill>
              </a:rPr>
              <a:t>GM-CSF </a:t>
            </a:r>
          </a:p>
          <a:p>
            <a:pPr marL="544068" lvl="1" indent="-342900">
              <a:buAutoNum type="arabicParenR"/>
            </a:pPr>
            <a:r>
              <a:rPr lang="en-US" dirty="0" smtClean="0"/>
              <a:t>Lesion formation: </a:t>
            </a:r>
            <a:r>
              <a:rPr lang="en-US" dirty="0" smtClean="0"/>
              <a:t>irregularities in cell-regulating NF-</a:t>
            </a:r>
            <a:r>
              <a:rPr lang="en-US" dirty="0" err="1" smtClean="0"/>
              <a:t>κB</a:t>
            </a:r>
            <a:r>
              <a:rPr lang="en-US" dirty="0" smtClean="0"/>
              <a:t> pathway, measured through p</a:t>
            </a:r>
            <a:r>
              <a:rPr lang="en-US" dirty="0" smtClean="0"/>
              <a:t>resence </a:t>
            </a:r>
            <a:r>
              <a:rPr lang="en-US" dirty="0" smtClean="0"/>
              <a:t>of </a:t>
            </a:r>
            <a:r>
              <a:rPr lang="en-US" b="1" dirty="0" smtClean="0">
                <a:solidFill>
                  <a:srgbClr val="FC9908"/>
                </a:solidFill>
              </a:rPr>
              <a:t>P16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C9908"/>
                </a:solidFill>
              </a:rPr>
              <a:t>P21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36384" y="4376279"/>
            <a:ext cx="266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C9908"/>
                </a:solidFill>
              </a:rPr>
              <a:t>Grown in media with TGFβ1, GM-CSF, </a:t>
            </a:r>
            <a:r>
              <a:rPr lang="en-US" b="1" dirty="0">
                <a:solidFill>
                  <a:srgbClr val="FC9908"/>
                </a:solidFill>
              </a:rPr>
              <a:t>and IL-4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46523" y="1017428"/>
            <a:ext cx="3667930" cy="410836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997780" y="2524261"/>
            <a:ext cx="798490" cy="5818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122868" y="4430182"/>
            <a:ext cx="0" cy="60530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092818" y="3307574"/>
            <a:ext cx="0" cy="60530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340699" y="3307574"/>
            <a:ext cx="0" cy="60530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342846" y="4375612"/>
            <a:ext cx="0" cy="60530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569245" y="286603"/>
            <a:ext cx="10596737" cy="1450757"/>
          </a:xfrm>
        </p:spPr>
        <p:txBody>
          <a:bodyPr/>
          <a:lstStyle/>
          <a:p>
            <a:r>
              <a:rPr lang="en-US" dirty="0" smtClean="0"/>
              <a:t>Cell origin from monocytes?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437079" y="5166757"/>
            <a:ext cx="38619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Collect samples from blood and lesion </a:t>
            </a:r>
          </a:p>
          <a:p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ite of LCH patient and sample from </a:t>
            </a:r>
          </a:p>
          <a:p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blood of healthy non-LCH patient; expose to same growth conditions</a:t>
            </a:r>
            <a:endParaRPr lang="en-US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3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Levels of IL-1α, IFN-γ, IL-10, GM-CSF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28" y="1737360"/>
            <a:ext cx="10058400" cy="402336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 smtClean="0"/>
              <a:t>Polymerase </a:t>
            </a:r>
            <a:r>
              <a:rPr lang="en-US" dirty="0"/>
              <a:t>c</a:t>
            </a:r>
            <a:r>
              <a:rPr lang="en-US" dirty="0" smtClean="0"/>
              <a:t>hain reaction to amplify level of producing RNAs</a:t>
            </a:r>
          </a:p>
        </p:txBody>
      </p:sp>
      <p:pic>
        <p:nvPicPr>
          <p:cNvPr id="2050" name="Picture 2" descr="http://www.genecopoeia.com/wp-content/uploads/2012/10/miRNA-RT-PCR-mechani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575" y="2027236"/>
            <a:ext cx="7118148" cy="419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70588" y="5530775"/>
            <a:ext cx="44861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en-US" sz="1600" b="1" dirty="0" smtClean="0">
                <a:solidFill>
                  <a:srgbClr val="FC990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Heating/cooling cycles break apart strands and continue to synthesize cDNA between heat cycles, amplifying initial RNA products</a:t>
            </a:r>
            <a:endParaRPr lang="en-US" sz="1600" b="1" dirty="0">
              <a:solidFill>
                <a:srgbClr val="FC990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0588" y="2492219"/>
            <a:ext cx="44861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en-US" sz="1600" b="1" dirty="0" smtClean="0">
                <a:solidFill>
                  <a:srgbClr val="FC990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Purification from other cell products via </a:t>
            </a:r>
            <a:r>
              <a:rPr lang="en-US" sz="1600" b="1" dirty="0" err="1" smtClean="0">
                <a:solidFill>
                  <a:srgbClr val="FC990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CsCl</a:t>
            </a:r>
            <a:r>
              <a:rPr lang="en-US" sz="1600" b="1" dirty="0" smtClean="0">
                <a:solidFill>
                  <a:srgbClr val="FC990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gradient. RNA stabilized through </a:t>
            </a:r>
            <a:r>
              <a:rPr lang="en-US" sz="1600" b="1" dirty="0" err="1" smtClean="0">
                <a:solidFill>
                  <a:srgbClr val="FC990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polyadenylation</a:t>
            </a:r>
            <a:endParaRPr lang="en-US" sz="1600" b="1" dirty="0">
              <a:solidFill>
                <a:srgbClr val="FC9908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0588" y="3727504"/>
            <a:ext cx="44861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en-US" sz="1600" b="1" dirty="0" smtClean="0">
                <a:solidFill>
                  <a:srgbClr val="FC990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RNA reverse transcribed using enzyme </a:t>
            </a:r>
            <a:r>
              <a:rPr lang="en-US" sz="1600" b="1" dirty="0" err="1" smtClean="0">
                <a:solidFill>
                  <a:srgbClr val="FC990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Moloney</a:t>
            </a:r>
            <a:r>
              <a:rPr lang="en-US" sz="1600" b="1" dirty="0" smtClean="0">
                <a:solidFill>
                  <a:srgbClr val="FC990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murine leukemia reverse transcriptase (BRL)</a:t>
            </a:r>
            <a:endParaRPr lang="en-US" sz="1600" b="1" dirty="0">
              <a:solidFill>
                <a:srgbClr val="FC9908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0588" y="4513815"/>
            <a:ext cx="44861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600" b="1" dirty="0" smtClean="0">
                <a:solidFill>
                  <a:srgbClr val="FC990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 cDNA found in PCR cycles via primer sequences. Primer </a:t>
            </a:r>
            <a:r>
              <a:rPr lang="en-US" sz="1600" b="1" dirty="0">
                <a:solidFill>
                  <a:srgbClr val="FC990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sequences for cytokines IL-1α, IFN-γ, IL-10, </a:t>
            </a:r>
            <a:r>
              <a:rPr lang="en-US" sz="1600" b="1" dirty="0" smtClean="0">
                <a:solidFill>
                  <a:srgbClr val="FC990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well as GM-CSF are available on </a:t>
            </a:r>
            <a:r>
              <a:rPr lang="en-US" sz="1600" b="1" dirty="0" err="1" smtClean="0">
                <a:solidFill>
                  <a:srgbClr val="FC990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GenBank</a:t>
            </a:r>
            <a:endParaRPr lang="en-US" sz="1600" b="1" dirty="0">
              <a:solidFill>
                <a:srgbClr val="FC9908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8224" y="2122887"/>
            <a:ext cx="3493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Procedures described by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Enk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&amp; Katz</a:t>
            </a:r>
            <a:endParaRPr lang="en-US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29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4548" y="2187225"/>
            <a:ext cx="51232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600" b="1" dirty="0" smtClean="0">
                <a:solidFill>
                  <a:srgbClr val="FC990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Amplified RNA products bind to complementary probes labeled by radioactive isotope Phosphorous-32</a:t>
            </a:r>
            <a:endParaRPr lang="en-US" sz="1600" b="1" dirty="0">
              <a:solidFill>
                <a:srgbClr val="FC9908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Levels of IL-1α, IFN-γ, IL-10, GM-CSF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2728" y="1737360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2)</a:t>
            </a:r>
            <a:r>
              <a:rPr lang="en-US" dirty="0" smtClean="0"/>
              <a:t>	Liquid hybridization techniques </a:t>
            </a:r>
            <a:endParaRPr lang="en-US" dirty="0" smtClean="0"/>
          </a:p>
        </p:txBody>
      </p:sp>
      <p:pic>
        <p:nvPicPr>
          <p:cNvPr id="10" name="Picture 9" descr="http://bio1151.nicerweb.com/Locked/media/ch20/20_08GelElectrophoresi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2060042"/>
            <a:ext cx="4436341" cy="399302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324547" y="2772000"/>
            <a:ext cx="51232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en-US" sz="1600" b="1" dirty="0" smtClean="0">
                <a:solidFill>
                  <a:srgbClr val="FC990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sample loaded onto PAGE gel and electrophoresed</a:t>
            </a:r>
            <a:endParaRPr lang="en-US" sz="1600" b="1" dirty="0">
              <a:solidFill>
                <a:srgbClr val="FC9908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4547" y="3118853"/>
            <a:ext cx="51232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600" b="1" dirty="0" smtClean="0">
                <a:solidFill>
                  <a:srgbClr val="FC990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Samples dried and analyzed for </a:t>
            </a:r>
            <a:r>
              <a:rPr lang="en-US" sz="1600" b="1" dirty="0" err="1" smtClean="0">
                <a:solidFill>
                  <a:srgbClr val="FC990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bp</a:t>
            </a:r>
            <a:r>
              <a:rPr lang="en-US" sz="1600" b="1" dirty="0" smtClean="0">
                <a:solidFill>
                  <a:srgbClr val="FC990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signals, and radiation levels analyzed via </a:t>
            </a:r>
            <a:r>
              <a:rPr lang="en-US" sz="1600" b="1" dirty="0" err="1" smtClean="0">
                <a:solidFill>
                  <a:srgbClr val="FC990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densitometric</a:t>
            </a:r>
            <a:r>
              <a:rPr lang="en-US" sz="1600" b="1" dirty="0" smtClean="0">
                <a:solidFill>
                  <a:srgbClr val="FC9908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scanner</a:t>
            </a:r>
            <a:endParaRPr lang="en-US" sz="1600" b="1" dirty="0">
              <a:solidFill>
                <a:srgbClr val="FC9908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00" y="3761013"/>
            <a:ext cx="3861086" cy="237671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46365" y="3829402"/>
            <a:ext cx="22190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Radiation levels versus hours after </a:t>
            </a:r>
            <a:r>
              <a:rPr lang="en-US" sz="1600" b="1" dirty="0" err="1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hapten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application. Computer-generated graphs measuring radiation levels within each sample. For our proposes, sample type replaces time.</a:t>
            </a:r>
            <a:endParaRPr lang="en-US" sz="1600" b="1" dirty="0">
              <a:solidFill>
                <a:srgbClr val="FC99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0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Irregular presence of P16 and P21</a:t>
            </a:r>
            <a:endParaRPr lang="en-US" dirty="0"/>
          </a:p>
        </p:txBody>
      </p:sp>
      <p:pic>
        <p:nvPicPr>
          <p:cNvPr id="3078" name="Picture 6" descr="http://www.intechopen.com/source/html/42241/media/image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78" y="2078083"/>
            <a:ext cx="5282091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3318569" y="3122977"/>
            <a:ext cx="1588282" cy="663411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C9908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906851" y="3503054"/>
            <a:ext cx="1455312" cy="58639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424107" y="3786388"/>
            <a:ext cx="38619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Mutation in BRAF V600E gene found in many cases of both melanoma and LCH (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Badalian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-Very)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741552" y="1969179"/>
            <a:ext cx="6210044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NF-</a:t>
            </a:r>
            <a:r>
              <a:rPr lang="en-US" dirty="0" err="1" smtClean="0">
                <a:ea typeface="Calibri" panose="020F0502020204030204" pitchFamily="34" charset="0"/>
              </a:rPr>
              <a:t>κB</a:t>
            </a:r>
            <a:r>
              <a:rPr lang="en-US" dirty="0" smtClean="0">
                <a:ea typeface="Calibri" panose="020F0502020204030204" pitchFamily="34" charset="0"/>
              </a:rPr>
              <a:t>: protein complex responsible regulating DNA transcription within animal cells</a:t>
            </a:r>
          </a:p>
          <a:p>
            <a:pPr marL="0" indent="0">
              <a:buNone/>
            </a:pPr>
            <a:r>
              <a:rPr lang="en-US" dirty="0" smtClean="0">
                <a:ea typeface="Calibri" panose="020F0502020204030204" pitchFamily="34" charset="0"/>
              </a:rPr>
              <a:t>Irregularities in signaling pathway result in abnormal cell behavior that can lead to tumor formation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011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2) Irregular presence of P16 and P21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5500" y="3094705"/>
            <a:ext cx="4510180" cy="1578758"/>
          </a:xfrm>
        </p:spPr>
        <p:txBody>
          <a:bodyPr/>
          <a:lstStyle/>
          <a:p>
            <a:r>
              <a:rPr lang="en-US" dirty="0" smtClean="0"/>
              <a:t>ELISA kits available for target antigens</a:t>
            </a:r>
          </a:p>
          <a:p>
            <a:r>
              <a:rPr lang="en-US" dirty="0" smtClean="0"/>
              <a:t>Labeling antibody emits dye, indicating presence of target antigen</a:t>
            </a:r>
            <a:endParaRPr lang="en-US" dirty="0"/>
          </a:p>
        </p:txBody>
      </p:sp>
      <p:pic>
        <p:nvPicPr>
          <p:cNvPr id="6146" name="Picture 2" descr="http://staging.socmucimm.org.php53-7.dfw1-2.websitetestlink.com/wp-content/uploads/2014/06/The-ELISA-Meth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47" y="1845734"/>
            <a:ext cx="5934075" cy="40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7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Outcomes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132" y="1845734"/>
            <a:ext cx="384193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1168" lvl="1" indent="0">
              <a:buNone/>
            </a:pPr>
            <a:r>
              <a:rPr lang="en-US" sz="2400" b="1" dirty="0" smtClean="0"/>
              <a:t>LCH-like cells can be differentiated from CD14+ monocytes</a:t>
            </a:r>
            <a:endParaRPr lang="en-US" sz="2400" b="1" dirty="0" smtClean="0"/>
          </a:p>
          <a:p>
            <a:pPr marL="544068" lvl="1" indent="-342900">
              <a:buAutoNum type="arabicParenR"/>
            </a:pPr>
            <a:endParaRPr lang="en-US" dirty="0" smtClean="0"/>
          </a:p>
          <a:p>
            <a:pPr marL="544068" lvl="1" indent="-342900">
              <a:buAutoNum type="arabicParenR"/>
            </a:pPr>
            <a:r>
              <a:rPr lang="en-US" dirty="0"/>
              <a:t>G</a:t>
            </a:r>
            <a:r>
              <a:rPr lang="en-US" dirty="0" smtClean="0"/>
              <a:t>enomic </a:t>
            </a:r>
            <a:r>
              <a:rPr lang="en-US" dirty="0"/>
              <a:t>differences in monocytes </a:t>
            </a:r>
            <a:r>
              <a:rPr lang="en-US" dirty="0" smtClean="0"/>
              <a:t>found in </a:t>
            </a:r>
            <a:r>
              <a:rPr lang="en-US" dirty="0"/>
              <a:t>lesion site are likely accountable for this altered differentiation </a:t>
            </a:r>
            <a:r>
              <a:rPr lang="en-US" dirty="0" smtClean="0"/>
              <a:t>pattern from regular LCs</a:t>
            </a:r>
          </a:p>
          <a:p>
            <a:pPr marL="544068" lvl="1" indent="-342900">
              <a:buAutoNum type="arabicParenR"/>
            </a:pPr>
            <a:r>
              <a:rPr lang="en-US" dirty="0" smtClean="0"/>
              <a:t>Further suggests </a:t>
            </a:r>
            <a:r>
              <a:rPr lang="en-US" dirty="0"/>
              <a:t>monocyte CD14+ is involved in initial production of </a:t>
            </a:r>
            <a:r>
              <a:rPr lang="en-US" dirty="0" smtClean="0"/>
              <a:t>LCs</a:t>
            </a:r>
            <a:endParaRPr lang="en-US" b="1" dirty="0" smtClean="0">
              <a:solidFill>
                <a:srgbClr val="FC9908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747462" y="3928056"/>
            <a:ext cx="644234" cy="1519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08071" y="3063885"/>
            <a:ext cx="384193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1168" lvl="1"/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DNA sequencing of blood and lesion site monocytes can identify differences and potential oncogenes; a similar study by </a:t>
            </a:r>
            <a:r>
              <a:rPr lang="en-US" sz="1600" b="1" dirty="0" err="1">
                <a:solidFill>
                  <a:schemeClr val="accent2">
                    <a:lumMod val="75000"/>
                  </a:schemeClr>
                </a:solidFill>
              </a:rPr>
              <a:t>Fearon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 &amp; Vogelstein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found genetic differences in cancer and noncancerous colon cells</a:t>
            </a:r>
          </a:p>
          <a:p>
            <a:pPr marL="201168" lvl="1"/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Regular LCs are the body’s first defense </a:t>
            </a:r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against diseases such as HIV; this knowledge may help in developing preventatives and treatments to other autoimmune disorders</a:t>
            </a:r>
            <a:endParaRPr lang="en-US" sz="16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534454" y="4892527"/>
            <a:ext cx="689816" cy="228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15159" y="1845734"/>
            <a:ext cx="384193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1168" lvl="1" indent="0">
              <a:buNone/>
            </a:pPr>
            <a:r>
              <a:rPr lang="en-US" sz="2400" b="1" dirty="0" smtClean="0"/>
              <a:t>LCH-like cells cannot be differentiated from CD14+ monocytes</a:t>
            </a:r>
            <a:endParaRPr lang="en-US" sz="2400" b="1" dirty="0" smtClean="0"/>
          </a:p>
          <a:p>
            <a:pPr marL="544068" lvl="1" indent="-342900">
              <a:buAutoNum type="arabicParenR"/>
            </a:pPr>
            <a:endParaRPr lang="en-US" dirty="0" smtClean="0"/>
          </a:p>
          <a:p>
            <a:pPr marL="201168" lvl="1"/>
            <a:r>
              <a:rPr lang="en-US" dirty="0" smtClean="0"/>
              <a:t>Further </a:t>
            </a:r>
            <a:r>
              <a:rPr lang="en-US" dirty="0"/>
              <a:t>experimentation </a:t>
            </a:r>
            <a:r>
              <a:rPr lang="en-US" dirty="0" smtClean="0"/>
              <a:t>of other </a:t>
            </a:r>
            <a:r>
              <a:rPr lang="en-US" dirty="0"/>
              <a:t>proposed LC differentiation origins via different monocytes can be tested using the same </a:t>
            </a:r>
            <a:r>
              <a:rPr lang="en-US" dirty="0" smtClean="0"/>
              <a:t>procedures; if no results, </a:t>
            </a:r>
            <a:r>
              <a:rPr lang="en-US" dirty="0"/>
              <a:t>it can be assumed there are no differences within the monocyte precursors in LCH cells, indicating non-myeloid environmental causes for the development of the </a:t>
            </a:r>
            <a:r>
              <a:rPr lang="en-US" dirty="0" smtClean="0"/>
              <a:t>disease </a:t>
            </a:r>
            <a:endParaRPr lang="en-US" b="1" dirty="0" smtClean="0">
              <a:solidFill>
                <a:srgbClr val="FC99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71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2999</TotalTime>
  <Words>702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Retrospect</vt:lpstr>
      <vt:lpstr>Differentiation of LCH-Like Cells</vt:lpstr>
      <vt:lpstr>Langerhans Cell Histiocytosis: An Overview</vt:lpstr>
      <vt:lpstr>PowerPoint Presentation</vt:lpstr>
      <vt:lpstr>Cell origin from monocytes?</vt:lpstr>
      <vt:lpstr>1) Levels of IL-1α, IFN-γ, IL-10, GM-CSF</vt:lpstr>
      <vt:lpstr>1) Levels of IL-1α, IFN-γ, IL-10, GM-CSF</vt:lpstr>
      <vt:lpstr>2) Irregular presence of P16 and P21</vt:lpstr>
      <vt:lpstr>2) Irregular presence of P16 and P21</vt:lpstr>
      <vt:lpstr>Potential Outcomes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Sarah</cp:lastModifiedBy>
  <cp:revision>48</cp:revision>
  <dcterms:created xsi:type="dcterms:W3CDTF">2014-12-01T17:42:35Z</dcterms:created>
  <dcterms:modified xsi:type="dcterms:W3CDTF">2014-12-04T03:21:20Z</dcterms:modified>
</cp:coreProperties>
</file>