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4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64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7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9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5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3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ADB22F-3564-49DA-AEED-E9A4A5775EA1}" type="datetimeFigureOut">
              <a:rPr lang="en-US" smtClean="0"/>
              <a:t>01-Dec-14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1CBD-1113-417C-845D-7896CE11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08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m/journal/v10/n3/full/nrm2639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Blood vessel leakiness – how is it controlled?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Akhil Garg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binding = more change in SPR absorption angle</a:t>
            </a:r>
          </a:p>
          <a:p>
            <a:r>
              <a:rPr lang="en-US" dirty="0" smtClean="0"/>
              <a:t>Continuous stream of each angiopoietin </a:t>
            </a:r>
            <a:endParaRPr lang="en-US" dirty="0"/>
          </a:p>
        </p:txBody>
      </p:sp>
      <p:pic>
        <p:nvPicPr>
          <p:cNvPr id="4" name="Picture 2" descr="https://upload.wikimedia.org/wikipedia/commons/thumb/d/d5/Surface_Plasmon_Resonance_%28SPR%29.jpg/1024px-Surface_Plasmon_Resonance_%28SPR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55" y="3239885"/>
            <a:ext cx="4809108" cy="34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Curves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3292"/>
          <a:stretch/>
        </p:blipFill>
        <p:spPr>
          <a:xfrm>
            <a:off x="76689" y="1543051"/>
            <a:ext cx="9122445" cy="5216648"/>
          </a:xfrm>
          <a:prstGeom prst="rect">
            <a:avLst/>
          </a:prstGeom>
        </p:spPr>
      </p:pic>
      <p:pic>
        <p:nvPicPr>
          <p:cNvPr id="7" name="Picture 2" descr="https://upload.wikimedia.org/wikipedia/commons/thumb/d/d5/Surface_Plasmon_Resonance_%28SPR%29.jpg/1024px-Surface_Plasmon_Resonance_%28SPR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553" y="1543051"/>
            <a:ext cx="2621776" cy="18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99134" y="6113368"/>
            <a:ext cx="304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Himanen (2004), </a:t>
            </a:r>
            <a:r>
              <a:rPr lang="en-US" i="1" dirty="0" smtClean="0"/>
              <a:t>Nature Neuroscience </a:t>
            </a:r>
            <a:r>
              <a:rPr lang="en-US" dirty="0" smtClean="0"/>
              <a:t>7: 501-509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510" y="3482903"/>
            <a:ext cx="1181100" cy="31432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8566" y="470609"/>
            <a:ext cx="5805645" cy="1010937"/>
            <a:chOff x="2399710" y="2247454"/>
            <a:chExt cx="5805645" cy="10109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9710" y="2274575"/>
              <a:ext cx="924355" cy="983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9600" y="2254827"/>
              <a:ext cx="984741" cy="10035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627110" y="2254827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Ang-3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28610" y="2247454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Ang-4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186627" y="1692515"/>
            <a:ext cx="1512685" cy="1579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41865" y="1705924"/>
            <a:ext cx="519545" cy="1566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22060" y="1685811"/>
            <a:ext cx="871106" cy="15861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57613" y="1609611"/>
            <a:ext cx="2015406" cy="17466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27965" y="3551644"/>
            <a:ext cx="5388554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What is the relative binding of each angiopoietin to Tie-2?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17" y="311726"/>
            <a:ext cx="2705248" cy="29059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10793" y="974699"/>
            <a:ext cx="5388554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What is the relative binding of each angiopoietin to Tie-2?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51412" y="3422585"/>
            <a:ext cx="1475509" cy="665018"/>
          </a:xfrm>
          <a:prstGeom prst="straightConnector1">
            <a:avLst/>
          </a:prstGeom>
          <a:ln w="215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laughingmantis.com/wp-content/gallery/3ddigital/TheCe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7" t="16462" r="30819" b="18123"/>
          <a:stretch/>
        </p:blipFill>
        <p:spPr bwMode="auto">
          <a:xfrm>
            <a:off x="3566160" y="3631706"/>
            <a:ext cx="155448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43400" y="3022475"/>
            <a:ext cx="4746469" cy="4001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What is the cellular effect of Ang-4?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5860" y="4940443"/>
            <a:ext cx="30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laughingmantis.com</a:t>
            </a:r>
            <a:endParaRPr lang="en-US" dirty="0"/>
          </a:p>
        </p:txBody>
      </p:sp>
      <p:pic>
        <p:nvPicPr>
          <p:cNvPr id="2052" name="Picture 4" descr="http://upload.wikimedia.org/wikipedia/commons/thumb/9/9e/Lungs_diagram_simple.svg/2000px-Lungs_diagram_simpl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97" y="4103370"/>
            <a:ext cx="1936750" cy="233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5476007" y="4087603"/>
            <a:ext cx="3523390" cy="774614"/>
          </a:xfrm>
          <a:prstGeom prst="straightConnector1">
            <a:avLst/>
          </a:prstGeom>
          <a:ln w="215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1468" y="5805462"/>
            <a:ext cx="4746469" cy="4001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What is the </a:t>
            </a:r>
            <a:r>
              <a:rPr lang="en-US" sz="2000" i="1" dirty="0" smtClean="0">
                <a:solidFill>
                  <a:srgbClr val="FFFF00"/>
                </a:solidFill>
              </a:rPr>
              <a:t>in vivo </a:t>
            </a:r>
            <a:r>
              <a:rPr lang="en-US" sz="2000" dirty="0" smtClean="0">
                <a:solidFill>
                  <a:srgbClr val="FFFF00"/>
                </a:solidFill>
              </a:rPr>
              <a:t>effect of Ang-4?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87890" y="6372337"/>
            <a:ext cx="30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and diffusion</a:t>
            </a:r>
            <a:endParaRPr lang="en-US" dirty="0"/>
          </a:p>
        </p:txBody>
      </p:sp>
      <p:pic>
        <p:nvPicPr>
          <p:cNvPr id="1026" name="Picture 2" descr="Gas exchange between the alveolar air space and its surrounding blood capillaries. Air moves in and out of the alveolar space - oxygen moves from the alveolar space to the surrounding capillaries, and carbon dioxide moves from the capillaries to the alveolar spac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26" y="1236518"/>
            <a:ext cx="5435292" cy="53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6473" y="6263532"/>
            <a:ext cx="286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bbc.co.uk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</a:t>
            </a:r>
            <a:endParaRPr lang="en-US" dirty="0"/>
          </a:p>
        </p:txBody>
      </p:sp>
      <p:pic>
        <p:nvPicPr>
          <p:cNvPr id="2050" name="Picture 2" descr="http://www.uic.edu/classes/bios/bios100/lecturesf04am/inflammation01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4"/>
          <a:stretch/>
        </p:blipFill>
        <p:spPr bwMode="auto">
          <a:xfrm>
            <a:off x="3518842" y="0"/>
            <a:ext cx="8673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36382" y="6273923"/>
            <a:ext cx="286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uic.edu</a:t>
            </a:r>
            <a:endParaRPr lang="en-US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81" y="1853248"/>
            <a:ext cx="286789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Inflammation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Sepsis (widespread inflammation)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Metastasis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Viral hemorrhagic infections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99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vessels leaky?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drugs could target the factors that make vessels leaky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989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Angiopoietins and Tie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958" y="1424463"/>
            <a:ext cx="1894522" cy="5041873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60" y="1424463"/>
            <a:ext cx="6995160" cy="5054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0834" y="4989008"/>
            <a:ext cx="1921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Helmutt</a:t>
            </a:r>
            <a:r>
              <a:rPr lang="en-US" dirty="0" smtClean="0">
                <a:hlinkClick r:id="rId3"/>
              </a:rPr>
              <a:t>, </a:t>
            </a:r>
            <a:r>
              <a:rPr lang="en-US" i="1" dirty="0" smtClean="0">
                <a:hlinkClick r:id="rId3"/>
              </a:rPr>
              <a:t>Nature Reviews Molecular Cell Biology </a:t>
            </a:r>
            <a:r>
              <a:rPr lang="en-US" dirty="0" smtClean="0">
                <a:hlinkClick r:id="rId3"/>
              </a:rPr>
              <a:t>10, 165-177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angiopoietins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2152753"/>
            <a:ext cx="2667118" cy="2838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502" y="2152753"/>
            <a:ext cx="2560671" cy="2838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3983" y="1668582"/>
            <a:ext cx="286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Ang-1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1203" y="1629533"/>
            <a:ext cx="286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Ang-2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99083" y="1529698"/>
            <a:ext cx="347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Ang-3 and Ang-4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117773" y="2191802"/>
            <a:ext cx="2932080" cy="2799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?</a:t>
            </a:r>
            <a:endParaRPr lang="en-US" sz="239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2139" y="4989008"/>
            <a:ext cx="1086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http://www.people.vcu.edu/~wabarton/structures.html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107382" y="499802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Lungs only?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510" y="3482903"/>
            <a:ext cx="1181100" cy="31432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8566" y="470609"/>
            <a:ext cx="5805645" cy="1010937"/>
            <a:chOff x="2399710" y="2247454"/>
            <a:chExt cx="5805645" cy="10109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9710" y="2274575"/>
              <a:ext cx="924355" cy="983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9600" y="2254827"/>
              <a:ext cx="984741" cy="10035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627110" y="2254827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Ang-3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28610" y="2247454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Ang-4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186627" y="1692515"/>
            <a:ext cx="1512685" cy="1579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41865" y="1705924"/>
            <a:ext cx="519545" cy="1566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22060" y="1685811"/>
            <a:ext cx="871106" cy="15861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57613" y="1609611"/>
            <a:ext cx="2015406" cy="17466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0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510" y="3482903"/>
            <a:ext cx="1181100" cy="31432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8566" y="470609"/>
            <a:ext cx="5805645" cy="1010937"/>
            <a:chOff x="2399710" y="2247454"/>
            <a:chExt cx="5805645" cy="10109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9710" y="2274575"/>
              <a:ext cx="924355" cy="9838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9600" y="2254827"/>
              <a:ext cx="984741" cy="100356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627110" y="2254827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Ang-3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28610" y="2247454"/>
              <a:ext cx="976745" cy="976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Ang-4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186627" y="1692515"/>
            <a:ext cx="1512685" cy="1579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41865" y="1705924"/>
            <a:ext cx="519545" cy="1566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22060" y="1685811"/>
            <a:ext cx="871106" cy="15861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57613" y="1609611"/>
            <a:ext cx="2015406" cy="17466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27965" y="3551644"/>
            <a:ext cx="5388554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What is the relative binding of each angiopoietin to Tie-2?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Plasmon Resonance (SPR)</a:t>
            </a:r>
            <a:endParaRPr lang="en-US" dirty="0"/>
          </a:p>
        </p:txBody>
      </p:sp>
      <p:pic>
        <p:nvPicPr>
          <p:cNvPr id="1026" name="Picture 2" descr="https://upload.wikimedia.org/wikipedia/commons/thumb/d/d5/Surface_Plasmon_Resonance_%28SPR%29.jpg/1024px-Surface_Plasmon_Resonance_%28SPR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2" y="1351243"/>
            <a:ext cx="7488093" cy="53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5045" y="6363978"/>
            <a:ext cx="30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etheses.whiterose.ac.uk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4407" y="1351243"/>
            <a:ext cx="426631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SPR absorption angle</a:t>
            </a:r>
            <a:r>
              <a:rPr lang="en-US" sz="2400" dirty="0"/>
              <a:t> </a:t>
            </a:r>
            <a:r>
              <a:rPr lang="en-US" sz="2400" dirty="0" smtClean="0"/>
              <a:t>depends on metal surface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Metal surface constant: Tie-2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Metal surface variable:</a:t>
            </a:r>
            <a:r>
              <a:rPr lang="en-US" sz="2400" dirty="0"/>
              <a:t> </a:t>
            </a:r>
            <a:r>
              <a:rPr lang="en-US" sz="2400" dirty="0" smtClean="0"/>
              <a:t>Ang-1, Ang-2</a:t>
            </a:r>
            <a:r>
              <a:rPr lang="en-US" sz="2400" smtClean="0"/>
              <a:t>, Ang-3, </a:t>
            </a:r>
            <a:r>
              <a:rPr lang="en-US" sz="2400" dirty="0" smtClean="0"/>
              <a:t>Ang-4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47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381</TotalTime>
  <Words>186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Blood vessel leakiness – how is it controlled?</vt:lpstr>
      <vt:lpstr>Blood vessels and diffusion</vt:lpstr>
      <vt:lpstr>Diseases</vt:lpstr>
      <vt:lpstr>What makes vessels leaky?</vt:lpstr>
      <vt:lpstr>Angiopoietins and Tie</vt:lpstr>
      <vt:lpstr>4 angiopoietins</vt:lpstr>
      <vt:lpstr>PowerPoint Presentation</vt:lpstr>
      <vt:lpstr>PowerPoint Presentation</vt:lpstr>
      <vt:lpstr>Surface Plasmon Resonance (SPR)</vt:lpstr>
      <vt:lpstr>SPR Concepts</vt:lpstr>
      <vt:lpstr>SPR Curves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vessel leakiness – how is it controlled?</dc:title>
  <dc:creator>Akhil Garg</dc:creator>
  <cp:lastModifiedBy>Akhil Garg</cp:lastModifiedBy>
  <cp:revision>21</cp:revision>
  <dcterms:created xsi:type="dcterms:W3CDTF">2014-12-01T20:49:50Z</dcterms:created>
  <dcterms:modified xsi:type="dcterms:W3CDTF">2014-12-02T03:12:46Z</dcterms:modified>
</cp:coreProperties>
</file>