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60" r:id="rId5"/>
    <p:sldId id="263" r:id="rId6"/>
    <p:sldId id="262" r:id="rId7"/>
    <p:sldId id="259" r:id="rId8"/>
    <p:sldId id="258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4C6C-6AF4-4146-93B0-F58A644EAABF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E17AE-209D-4D53-9968-944674BC0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8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E17AE-209D-4D53-9968-944674BC0C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smtClean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smtClean="0"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Binding affinity between HP1-HOAP interacting protein (HipHop) and telomere maintenance proteins Modigliani &amp; Verrocchio in </a:t>
            </a:r>
            <a:r>
              <a:rPr lang="en-US" sz="2800" i="1" dirty="0"/>
              <a:t>Drosophila melanogaster</a:t>
            </a:r>
            <a:r>
              <a:rPr lang="en-US" sz="2800" dirty="0"/>
              <a:t> through co-</a:t>
            </a:r>
            <a:r>
              <a:rPr lang="en-US" sz="2800" dirty="0" err="1"/>
              <a:t>immunoprecipitation</a:t>
            </a:r>
            <a:r>
              <a:rPr lang="en-US" sz="2800" dirty="0"/>
              <a:t> and Western blot </a:t>
            </a:r>
            <a:r>
              <a:rPr lang="en-US" sz="2800" dirty="0" smtClean="0"/>
              <a:t>analysis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Jordan Davis</a:t>
            </a:r>
            <a:br>
              <a:rPr lang="en-US" dirty="0" smtClean="0"/>
            </a:br>
            <a:r>
              <a:rPr lang="en-US" dirty="0" err="1" smtClean="0"/>
              <a:t>bnfo</a:t>
            </a:r>
            <a:r>
              <a:rPr lang="en-US" dirty="0" smtClean="0"/>
              <a:t> 300 </a:t>
            </a:r>
          </a:p>
        </p:txBody>
      </p:sp>
    </p:spTree>
    <p:extLst>
      <p:ext uri="{BB962C8B-B14F-4D97-AF65-F5344CB8AC3E}">
        <p14:creationId xmlns:p14="http://schemas.microsoft.com/office/powerpoint/2010/main" val="407413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6391"/>
            <a:ext cx="10779543" cy="4185745"/>
          </a:xfrm>
        </p:spPr>
        <p:txBody>
          <a:bodyPr>
            <a:normAutofit lnSpcReduction="10000"/>
          </a:bodyPr>
          <a:lstStyle/>
          <a:p>
            <a:r>
              <a:rPr lang="en-US" sz="1100" b="1" dirty="0"/>
              <a:t>HP1-HOAP-interacting </a:t>
            </a:r>
            <a:r>
              <a:rPr lang="en-US" sz="1100" b="1" dirty="0" smtClean="0"/>
              <a:t>protein (HipHop)</a:t>
            </a:r>
            <a:endParaRPr lang="en-US" sz="1100" b="1" dirty="0"/>
          </a:p>
          <a:p>
            <a:pPr lvl="1"/>
            <a:r>
              <a:rPr lang="en-US" sz="900" dirty="0"/>
              <a:t>Telomere maintenance protein, critical for protection of telomeres and prevention of chromatid </a:t>
            </a:r>
            <a:r>
              <a:rPr lang="en-US" sz="900" dirty="0" smtClean="0"/>
              <a:t>fusion</a:t>
            </a:r>
            <a:endParaRPr lang="en-US" sz="1100" dirty="0" smtClean="0"/>
          </a:p>
          <a:p>
            <a:r>
              <a:rPr lang="en-US" sz="1100" b="1" dirty="0" smtClean="0"/>
              <a:t>Modigliani (moi)</a:t>
            </a:r>
          </a:p>
          <a:p>
            <a:pPr lvl="1"/>
            <a:r>
              <a:rPr lang="en-US" sz="900" dirty="0" smtClean="0"/>
              <a:t>Is a subunit protein of the terminin complex, but individual role is still unknown</a:t>
            </a:r>
          </a:p>
          <a:p>
            <a:pPr lvl="1"/>
            <a:r>
              <a:rPr lang="en-US" sz="900" dirty="0" smtClean="0"/>
              <a:t>Is exclusively located at the telomeres </a:t>
            </a:r>
          </a:p>
          <a:p>
            <a:r>
              <a:rPr lang="en-US" sz="1100" b="1" dirty="0" smtClean="0"/>
              <a:t>Verrocchio (ver)</a:t>
            </a:r>
          </a:p>
          <a:p>
            <a:pPr lvl="1"/>
            <a:r>
              <a:rPr lang="en-US" sz="900" dirty="0" smtClean="0"/>
              <a:t>Is a subunit protein of the terminin complex, but individual role is still unknown</a:t>
            </a:r>
          </a:p>
          <a:p>
            <a:pPr lvl="1"/>
            <a:r>
              <a:rPr lang="en-US" sz="900" dirty="0" smtClean="0"/>
              <a:t>Is exclusively located at the telomeres</a:t>
            </a:r>
            <a:endParaRPr lang="en-US" sz="700" dirty="0" smtClean="0"/>
          </a:p>
          <a:p>
            <a:r>
              <a:rPr lang="en-US" sz="1100" b="1" dirty="0" smtClean="0"/>
              <a:t>Terminin</a:t>
            </a:r>
          </a:p>
          <a:p>
            <a:pPr lvl="1"/>
            <a:r>
              <a:rPr lang="en-US" sz="900" dirty="0" smtClean="0"/>
              <a:t>Protein complex which includes Modigliani, Verrocchio, and HipHop</a:t>
            </a:r>
          </a:p>
          <a:p>
            <a:pPr lvl="1"/>
            <a:r>
              <a:rPr lang="en-US" sz="900" dirty="0" smtClean="0"/>
              <a:t>Potential unknown protein subunits?</a:t>
            </a:r>
          </a:p>
          <a:p>
            <a:r>
              <a:rPr lang="en-US" sz="1100" b="1" dirty="0" smtClean="0"/>
              <a:t>Shelterin</a:t>
            </a:r>
          </a:p>
          <a:p>
            <a:pPr lvl="1"/>
            <a:r>
              <a:rPr lang="en-US" sz="900" dirty="0" smtClean="0"/>
              <a:t>Human analog for terminin protein complex</a:t>
            </a:r>
          </a:p>
          <a:p>
            <a:r>
              <a:rPr lang="en-US" sz="1100" b="1" dirty="0" smtClean="0"/>
              <a:t>Telomere</a:t>
            </a:r>
          </a:p>
          <a:p>
            <a:pPr lvl="1"/>
            <a:r>
              <a:rPr lang="en-US" sz="900" dirty="0" smtClean="0"/>
              <a:t>DNA nucleotide sequence at each end of chromatid</a:t>
            </a:r>
          </a:p>
          <a:p>
            <a:pPr lvl="1"/>
            <a:r>
              <a:rPr lang="en-US" sz="900" dirty="0" smtClean="0"/>
              <a:t>Telomeres act as caps which protects end of each chromatid from deterioration </a:t>
            </a:r>
          </a:p>
          <a:p>
            <a:pPr marL="457200" lvl="1" indent="0">
              <a:buNone/>
            </a:pP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349691" y="6462136"/>
            <a:ext cx="79300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/>
              <a:t>Raffa</a:t>
            </a:r>
            <a:r>
              <a:rPr lang="en-US" sz="500" dirty="0"/>
              <a:t>, </a:t>
            </a:r>
            <a:r>
              <a:rPr lang="en-US" sz="500" dirty="0" err="1"/>
              <a:t>Grazia</a:t>
            </a:r>
            <a:r>
              <a:rPr lang="en-US" sz="500" dirty="0"/>
              <a:t> D., et al. "Organization and evolution of Drosophila terminin: similarities and differences between Drosophila and human </a:t>
            </a:r>
            <a:r>
              <a:rPr lang="en-US" sz="500" dirty="0" err="1"/>
              <a:t>telomeres."</a:t>
            </a:r>
            <a:r>
              <a:rPr lang="en-US" sz="500" i="1" dirty="0" err="1"/>
              <a:t>Frontiers</a:t>
            </a:r>
            <a:r>
              <a:rPr lang="en-US" sz="500" i="1" dirty="0"/>
              <a:t> in oncology</a:t>
            </a:r>
            <a:r>
              <a:rPr lang="en-US" sz="500" dirty="0"/>
              <a:t> 3 (2013).</a:t>
            </a:r>
          </a:p>
          <a:p>
            <a:r>
              <a:rPr lang="en-US" sz="500" dirty="0" err="1"/>
              <a:t>Raffa</a:t>
            </a:r>
            <a:r>
              <a:rPr lang="en-US" sz="500" dirty="0"/>
              <a:t>, </a:t>
            </a:r>
            <a:r>
              <a:rPr lang="en-US" sz="500" dirty="0" err="1"/>
              <a:t>Grazia</a:t>
            </a:r>
            <a:r>
              <a:rPr lang="en-US" sz="500" dirty="0"/>
              <a:t> D., et al. "ORGANIZATION AND MAINTENANCE OF DROSOPHILA TELOMERES: THE ROLES OF TERMININ AND NON-TERMININ PROTEINS." </a:t>
            </a:r>
            <a:r>
              <a:rPr lang="en-US" sz="500" i="1" dirty="0"/>
              <a:t>ЦИТОЛОГИЯ</a:t>
            </a:r>
            <a:r>
              <a:rPr lang="en-US" sz="500" dirty="0"/>
              <a:t> 55.3 (2013): 204-208.</a:t>
            </a:r>
          </a:p>
          <a:p>
            <a:r>
              <a:rPr lang="en-US" sz="500" dirty="0" err="1"/>
              <a:t>Raffa</a:t>
            </a:r>
            <a:r>
              <a:rPr lang="en-US" sz="500" dirty="0"/>
              <a:t>, </a:t>
            </a:r>
            <a:r>
              <a:rPr lang="en-US" sz="500" dirty="0" err="1"/>
              <a:t>Grazia</a:t>
            </a:r>
            <a:r>
              <a:rPr lang="en-US" sz="500" dirty="0"/>
              <a:t> D., et al. "Terminin: a protein complex that mediates epigenetic maintenance of Drosophila telomeres." </a:t>
            </a:r>
            <a:r>
              <a:rPr lang="en-US" sz="500" i="1" dirty="0"/>
              <a:t>Nucleus</a:t>
            </a:r>
            <a:r>
              <a:rPr lang="en-US" sz="500" dirty="0"/>
              <a:t> 2.5 (2011): 383-391.</a:t>
            </a:r>
          </a:p>
          <a:p>
            <a:r>
              <a:rPr lang="en-US" sz="500" dirty="0" err="1"/>
              <a:t>Raffa</a:t>
            </a:r>
            <a:r>
              <a:rPr lang="en-US" sz="500" dirty="0"/>
              <a:t>, </a:t>
            </a:r>
            <a:r>
              <a:rPr lang="en-US" sz="500" dirty="0" err="1"/>
              <a:t>Grazia</a:t>
            </a:r>
            <a:r>
              <a:rPr lang="en-US" sz="500" dirty="0"/>
              <a:t> D., et al. "Verrocchio, a Drosophila OB fold-containing protein, is a component of the terminin telomere-capping complex." </a:t>
            </a:r>
            <a:r>
              <a:rPr lang="en-US" sz="500" i="1" dirty="0"/>
              <a:t>Genes &amp; development</a:t>
            </a:r>
            <a:r>
              <a:rPr lang="en-US" sz="500" dirty="0"/>
              <a:t>24.15 (2010): 1596-1601.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4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Location: Telomeres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06" y="2880862"/>
            <a:ext cx="3071692" cy="2485247"/>
          </a:xfrm>
        </p:spPr>
      </p:pic>
      <p:sp>
        <p:nvSpPr>
          <p:cNvPr id="5" name="TextBox 4"/>
          <p:cNvSpPr txBox="1"/>
          <p:nvPr/>
        </p:nvSpPr>
        <p:spPr>
          <a:xfrm>
            <a:off x="2135606" y="5366109"/>
            <a:ext cx="295942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U.S. Department of Energy Human Genome Program. </a:t>
            </a:r>
            <a:r>
              <a:rPr lang="en-US" sz="500" dirty="0" err="1" smtClean="0"/>
              <a:t>SierraSciSPA</a:t>
            </a:r>
            <a:endParaRPr lang="en-US" sz="5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0534" y="6566338"/>
            <a:ext cx="9447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/>
              <a:t>Raffa</a:t>
            </a:r>
            <a:r>
              <a:rPr lang="en-US" sz="700" dirty="0"/>
              <a:t>, </a:t>
            </a:r>
            <a:r>
              <a:rPr lang="en-US" sz="700" dirty="0" err="1"/>
              <a:t>Grazia</a:t>
            </a:r>
            <a:r>
              <a:rPr lang="en-US" sz="700" dirty="0"/>
              <a:t> D., et al. "Organization and evolution of Drosophila terminin: similarities and differences between Drosophila and human </a:t>
            </a:r>
            <a:r>
              <a:rPr lang="en-US" sz="700" dirty="0" err="1"/>
              <a:t>telomeres."</a:t>
            </a:r>
            <a:r>
              <a:rPr lang="en-US" sz="700" i="1" dirty="0" err="1"/>
              <a:t>Frontiers</a:t>
            </a:r>
            <a:r>
              <a:rPr lang="en-US" sz="700" i="1" dirty="0"/>
              <a:t> in oncology</a:t>
            </a:r>
            <a:r>
              <a:rPr lang="en-US" sz="700" dirty="0"/>
              <a:t> 3 (2013).</a:t>
            </a:r>
          </a:p>
          <a:p>
            <a:r>
              <a:rPr lang="en-US" sz="700" dirty="0" err="1"/>
              <a:t>Raffa</a:t>
            </a:r>
            <a:r>
              <a:rPr lang="en-US" sz="700" dirty="0"/>
              <a:t>, </a:t>
            </a:r>
            <a:r>
              <a:rPr lang="en-US" sz="700" dirty="0" err="1"/>
              <a:t>Grazia</a:t>
            </a:r>
            <a:r>
              <a:rPr lang="en-US" sz="700" dirty="0"/>
              <a:t> D., et al. "ORGANIZATION AND MAINTENANCE OF DROSOPHILA TELOMERES: THE ROLES OF TERMININ AND NON-TERMININ PROTEINS." </a:t>
            </a:r>
            <a:r>
              <a:rPr lang="en-US" sz="700" i="1" dirty="0"/>
              <a:t>ЦИТОЛОГИЯ</a:t>
            </a:r>
            <a:r>
              <a:rPr lang="en-US" sz="700" dirty="0"/>
              <a:t> 55.3 (2013): 204-208.</a:t>
            </a:r>
          </a:p>
          <a:p>
            <a:endParaRPr lang="en-US" sz="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44169" y="2880862"/>
            <a:ext cx="4707913" cy="2835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Made of nucleoprotein complexes and are located eukaryotic chromosome </a:t>
            </a:r>
            <a:r>
              <a:rPr lang="en-US" sz="2100" b="1" dirty="0" smtClean="0"/>
              <a:t>ends</a:t>
            </a:r>
          </a:p>
          <a:p>
            <a:pPr marL="0" indent="0">
              <a:buNone/>
            </a:pPr>
            <a:endParaRPr lang="en-US" sz="2100" b="1" dirty="0"/>
          </a:p>
          <a:p>
            <a:r>
              <a:rPr lang="en-US" sz="2100" b="1" dirty="0"/>
              <a:t>Are capped at the end of each chromatid </a:t>
            </a:r>
            <a:endParaRPr lang="en-US" sz="2100" b="1" dirty="0" smtClean="0"/>
          </a:p>
          <a:p>
            <a:pPr marL="0" indent="0">
              <a:buNone/>
            </a:pPr>
            <a:endParaRPr lang="en-US" sz="2100" b="1" dirty="0"/>
          </a:p>
          <a:p>
            <a:r>
              <a:rPr lang="en-US" sz="2100" b="1" dirty="0"/>
              <a:t>Used as a buffer to protect DNA </a:t>
            </a:r>
            <a:r>
              <a:rPr lang="en-US" sz="2100" b="1" dirty="0" smtClean="0"/>
              <a:t>sequences</a:t>
            </a:r>
          </a:p>
          <a:p>
            <a:pPr marL="0" indent="0">
              <a:buNone/>
            </a:pPr>
            <a:endParaRPr lang="en-US" sz="2100" b="1" dirty="0" smtClean="0"/>
          </a:p>
          <a:p>
            <a:r>
              <a:rPr lang="en-US" sz="2100" b="1" dirty="0" smtClean="0"/>
              <a:t>Prevents </a:t>
            </a:r>
            <a:r>
              <a:rPr lang="en-US" sz="2100" b="1" dirty="0"/>
              <a:t>chromosome end-to-end </a:t>
            </a:r>
            <a:r>
              <a:rPr lang="en-US" sz="2100" b="1" dirty="0" smtClean="0"/>
              <a:t>fusion</a:t>
            </a:r>
          </a:p>
          <a:p>
            <a:pPr marL="0" indent="0">
              <a:buNone/>
            </a:pPr>
            <a:endParaRPr lang="en-US" sz="2100" b="1" dirty="0"/>
          </a:p>
          <a:p>
            <a:r>
              <a:rPr lang="en-US" sz="2100" b="1" dirty="0"/>
              <a:t>Fruit fly telomeres are capped by protein complex terminin</a:t>
            </a:r>
          </a:p>
          <a:p>
            <a:pPr marL="457200" lvl="1" indent="0">
              <a:buFont typeface="Wingdings 3" charset="2"/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6948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Methodology I: </a:t>
            </a:r>
            <a:r>
              <a:rPr lang="en-US" sz="2800" dirty="0" smtClean="0"/>
              <a:t>Co-Immunoprecipitation assay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49777" y="5700715"/>
            <a:ext cx="500351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www.piercenet.com/method/co-immnoprecipiatation-co-ip</a:t>
            </a:r>
            <a:endParaRPr lang="en-US" sz="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99" y="2442781"/>
            <a:ext cx="1243914" cy="35563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35904" y="5999122"/>
            <a:ext cx="160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Rubin M. Gerald 1988. Drosophila melanogaster as an Experimental Organism. Science, New Series, Vol. 240. No. 4858 (Jun. 10, 1988), pp. 1453-1459</a:t>
            </a:r>
            <a:endParaRPr lang="en-US" sz="500" dirty="0"/>
          </a:p>
        </p:txBody>
      </p:sp>
      <p:sp>
        <p:nvSpPr>
          <p:cNvPr id="9" name="TextBox 8"/>
          <p:cNvSpPr txBox="1"/>
          <p:nvPr/>
        </p:nvSpPr>
        <p:spPr>
          <a:xfrm>
            <a:off x="6439201" y="6688723"/>
            <a:ext cx="773400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/>
              <a:t>Raffa</a:t>
            </a:r>
            <a:r>
              <a:rPr lang="en-US" sz="500" dirty="0"/>
              <a:t>, </a:t>
            </a:r>
            <a:r>
              <a:rPr lang="en-US" sz="500" dirty="0" err="1"/>
              <a:t>Grazia</a:t>
            </a:r>
            <a:r>
              <a:rPr lang="en-US" sz="500" dirty="0"/>
              <a:t> D., et al. "Verrocchio, a Drosophila OB fold-containing protein, is a component of the terminin telomere-capping complex." </a:t>
            </a:r>
            <a:r>
              <a:rPr lang="en-US" sz="500" i="1" dirty="0"/>
              <a:t>Genes &amp; development</a:t>
            </a:r>
            <a:r>
              <a:rPr lang="en-US" sz="500" dirty="0"/>
              <a:t>24.15 (2010): 1596-1601.</a:t>
            </a:r>
            <a:endParaRPr lang="en-US" sz="500" dirty="0"/>
          </a:p>
        </p:txBody>
      </p:sp>
      <p:pic>
        <p:nvPicPr>
          <p:cNvPr id="19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131" y="2631828"/>
            <a:ext cx="5305166" cy="3312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849777" y="5914484"/>
            <a:ext cx="500351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www.piercenet.com/method/co-immnoprecipiatation-co-ip</a:t>
            </a:r>
            <a:endParaRPr lang="en-US" sz="500" dirty="0"/>
          </a:p>
        </p:txBody>
      </p:sp>
      <p:sp>
        <p:nvSpPr>
          <p:cNvPr id="21" name="TextBox 20"/>
          <p:cNvSpPr txBox="1"/>
          <p:nvPr/>
        </p:nvSpPr>
        <p:spPr>
          <a:xfrm>
            <a:off x="7436425" y="2635803"/>
            <a:ext cx="4367048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romanUcPeriod"/>
            </a:pPr>
            <a:r>
              <a:rPr lang="en-US" sz="1050" dirty="0"/>
              <a:t>The </a:t>
            </a:r>
            <a:r>
              <a:rPr lang="en-US" sz="1050" dirty="0" smtClean="0"/>
              <a:t>protein </a:t>
            </a:r>
            <a:r>
              <a:rPr lang="en-US" sz="1050" dirty="0"/>
              <a:t>mixture will be obtained from </a:t>
            </a:r>
            <a:r>
              <a:rPr lang="en-US" sz="1050" dirty="0" smtClean="0"/>
              <a:t>the salivary gland nuclei from </a:t>
            </a:r>
            <a:r>
              <a:rPr lang="en-US" sz="1050" i="1" dirty="0" smtClean="0"/>
              <a:t>drosophila </a:t>
            </a:r>
            <a:r>
              <a:rPr lang="en-US" sz="1050" dirty="0" smtClean="0"/>
              <a:t>third instar larvae development stage</a:t>
            </a:r>
            <a:endParaRPr lang="en-US" sz="1050" dirty="0"/>
          </a:p>
          <a:p>
            <a:pPr marL="285750" indent="-285750">
              <a:buFont typeface="+mj-lt"/>
              <a:buAutoNum type="romanUcPeriod"/>
            </a:pPr>
            <a:endParaRPr lang="en-US" sz="1050" dirty="0"/>
          </a:p>
          <a:p>
            <a:pPr marL="285750" indent="-285750">
              <a:buFont typeface="+mj-lt"/>
              <a:buAutoNum type="romanUcPeriod"/>
            </a:pPr>
            <a:r>
              <a:rPr lang="en-US" sz="1050" dirty="0" smtClean="0"/>
              <a:t>Retrieve antibody that targets a certain antigen, in this case we will target HP1-HOAP-interacting protein (HipHop)</a:t>
            </a:r>
          </a:p>
          <a:p>
            <a:pPr marL="285750" indent="-285750">
              <a:buFont typeface="+mj-lt"/>
              <a:buAutoNum type="romanUcPeriod"/>
            </a:pPr>
            <a:endParaRPr lang="en-US" sz="1050" dirty="0" smtClean="0"/>
          </a:p>
          <a:p>
            <a:pPr marL="285750" indent="-285750">
              <a:buFont typeface="+mj-lt"/>
              <a:buAutoNum type="romanUcPeriod"/>
            </a:pPr>
            <a:r>
              <a:rPr lang="en-US" sz="1050" dirty="0" smtClean="0"/>
              <a:t>Antigen (HP1-HOAP (HipHop)) will bind with the coupled antibody</a:t>
            </a:r>
          </a:p>
          <a:p>
            <a:pPr marL="285750" indent="-285750">
              <a:buFont typeface="+mj-lt"/>
              <a:buAutoNum type="romanUcPeriod"/>
            </a:pPr>
            <a:endParaRPr lang="en-US" sz="1050" dirty="0"/>
          </a:p>
          <a:p>
            <a:pPr marL="285750" indent="-285750">
              <a:buFont typeface="+mj-lt"/>
              <a:buAutoNum type="romanUcPeriod"/>
            </a:pPr>
            <a:r>
              <a:rPr lang="en-US" sz="1050" dirty="0" smtClean="0"/>
              <a:t>After the spin/wash and elute processes I will analyze the antigens and protein interacting partners to find new components of the terminin complex in a phage display assay</a:t>
            </a:r>
          </a:p>
          <a:p>
            <a:endParaRPr lang="en-US" sz="1050" dirty="0"/>
          </a:p>
          <a:p>
            <a:r>
              <a:rPr lang="en-US" sz="1050" dirty="0" smtClean="0"/>
              <a:t>Proteins that </a:t>
            </a:r>
            <a:r>
              <a:rPr lang="en-US" sz="1050" i="1" dirty="0" smtClean="0"/>
              <a:t>should </a:t>
            </a:r>
            <a:r>
              <a:rPr lang="en-US" sz="1050" dirty="0" smtClean="0"/>
              <a:t>interact with HP1-HOAP protein are </a:t>
            </a:r>
          </a:p>
          <a:p>
            <a:r>
              <a:rPr lang="en-US" sz="1050" dirty="0" smtClean="0"/>
              <a:t>	*Verrocchio</a:t>
            </a:r>
            <a:br>
              <a:rPr lang="en-US" sz="1050" dirty="0" smtClean="0"/>
            </a:br>
            <a:r>
              <a:rPr lang="en-US" sz="1050" dirty="0" smtClean="0"/>
              <a:t>	*Modigliani </a:t>
            </a:r>
          </a:p>
          <a:p>
            <a:r>
              <a:rPr lang="en-US" sz="1050" b="1" dirty="0" smtClean="0"/>
              <a:t>	*Possible newly found terminin protein subunits yet to be 	discovered?</a:t>
            </a:r>
            <a:endParaRPr lang="en-US" sz="105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4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II: Phage Display assay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14" y="2463114"/>
            <a:ext cx="6803862" cy="388123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After the sample of antigens and interacting proteins are analyzed from the Co-IP sample I will begin the phage display assay.  </a:t>
            </a:r>
          </a:p>
          <a:p>
            <a:pPr lvl="1"/>
            <a:r>
              <a:rPr lang="en-US" sz="1200" dirty="0" smtClean="0"/>
              <a:t>Phage Display Protocol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200" dirty="0" smtClean="0"/>
              <a:t>Insert HP1-HOAP (HipHop) gene inside a phage coat protein gene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200" dirty="0" smtClean="0"/>
              <a:t>This allows for the phage to display the protein the gene encodes on the outside, while the phage still houses the gene on the inside of the phage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200" dirty="0" smtClean="0"/>
              <a:t>Proteins that are known to bind with HP1-HOAP (HipHop) such as Modigliani and Verrocchio should bind with the desired protein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200" dirty="0" smtClean="0"/>
              <a:t>Unknown proteins that may have been attached with Modigliani and Verrocchio can potentially be subunit proteins of the terminin complex </a:t>
            </a:r>
            <a:r>
              <a:rPr lang="en-US" sz="1200" b="1" dirty="0" smtClean="0"/>
              <a:t>yet to be discovered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200" dirty="0" smtClean="0"/>
              <a:t>After the elute process I will analyze the sample of polypeptides, hopefully finding new polypeptides that may be critical subunits of the terminin complex</a:t>
            </a:r>
            <a:endParaRPr lang="en-US" sz="1200" dirty="0"/>
          </a:p>
          <a:p>
            <a:pPr lvl="2"/>
            <a:endParaRPr lang="en-US" sz="4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990" y="2363720"/>
            <a:ext cx="3477890" cy="3897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7023" y="6270205"/>
            <a:ext cx="46271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Dr. Graham Beards – Own work</a:t>
            </a:r>
            <a:endParaRPr lang="en-US" sz="500" dirty="0"/>
          </a:p>
        </p:txBody>
      </p:sp>
      <p:sp>
        <p:nvSpPr>
          <p:cNvPr id="6" name="TextBox 5"/>
          <p:cNvSpPr txBox="1"/>
          <p:nvPr/>
        </p:nvSpPr>
        <p:spPr>
          <a:xfrm>
            <a:off x="7529075" y="6474700"/>
            <a:ext cx="49030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 smtClean="0"/>
              <a:t>Phage display process described further in Wolfe et al. (1999)</a:t>
            </a:r>
          </a:p>
          <a:p>
            <a:r>
              <a:rPr lang="en-US" sz="500" dirty="0" smtClean="0"/>
              <a:t>Wolfe</a:t>
            </a:r>
            <a:r>
              <a:rPr lang="en-US" sz="500" dirty="0"/>
              <a:t>, Scot A., et al. "Analysis of zinc fingers optimized&lt; </a:t>
            </a:r>
            <a:r>
              <a:rPr lang="en-US" sz="500" dirty="0" err="1"/>
              <a:t>i</a:t>
            </a:r>
            <a:r>
              <a:rPr lang="en-US" sz="500" dirty="0"/>
              <a:t>&gt; via&lt;/</a:t>
            </a:r>
            <a:r>
              <a:rPr lang="en-US" sz="500" dirty="0" err="1"/>
              <a:t>i</a:t>
            </a:r>
            <a:r>
              <a:rPr lang="en-US" sz="500" dirty="0"/>
              <a:t>&gt; phage display: evaluating the utility of a recognition code." </a:t>
            </a:r>
            <a:r>
              <a:rPr lang="en-US" sz="500" i="1" dirty="0"/>
              <a:t>Journal of molecular biology</a:t>
            </a:r>
            <a:r>
              <a:rPr lang="en-US" sz="500" dirty="0"/>
              <a:t> 285.5 (1999): 1917-1934</a:t>
            </a:r>
            <a:r>
              <a:rPr lang="en-US" sz="500" dirty="0" smtClean="0"/>
              <a:t>.</a:t>
            </a:r>
          </a:p>
          <a:p>
            <a:r>
              <a:rPr lang="en-US" sz="500" dirty="0" err="1"/>
              <a:t>Raffa</a:t>
            </a:r>
            <a:r>
              <a:rPr lang="en-US" sz="500" dirty="0"/>
              <a:t>, </a:t>
            </a:r>
            <a:r>
              <a:rPr lang="en-US" sz="500" dirty="0" err="1"/>
              <a:t>Grazia</a:t>
            </a:r>
            <a:r>
              <a:rPr lang="en-US" sz="500" dirty="0"/>
              <a:t> D., et al. "Terminin: a protein complex that mediates epigenetic maintenance of Drosophila telomeres." </a:t>
            </a:r>
            <a:r>
              <a:rPr lang="en-US" sz="500" i="1" dirty="0"/>
              <a:t>Nucleus</a:t>
            </a:r>
            <a:r>
              <a:rPr lang="en-US" sz="500" dirty="0"/>
              <a:t> 2.5 (2011): 383-391.</a:t>
            </a:r>
          </a:p>
          <a:p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56514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391" y="1922497"/>
            <a:ext cx="8598716" cy="43935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sz="1400" dirty="0" smtClean="0"/>
              <a:t>I would expect to see expression in Modigliani and Verrocchio. These two telomere maintenance proteins are known to be apart of the terminin complex within </a:t>
            </a:r>
            <a:r>
              <a:rPr lang="en-US" sz="1400" i="1" dirty="0" smtClean="0"/>
              <a:t>drosophila</a:t>
            </a:r>
            <a:r>
              <a:rPr lang="en-US" sz="1400" dirty="0" smtClean="0"/>
              <a:t>.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050" b="1" dirty="0"/>
              <a:t>Measurement: </a:t>
            </a:r>
            <a:r>
              <a:rPr lang="en-US" sz="1050" dirty="0"/>
              <a:t>Expression of Modigliani and Verrocchio through a Western blot procedure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050" b="1" dirty="0"/>
              <a:t>Significance: </a:t>
            </a:r>
            <a:r>
              <a:rPr lang="en-US" sz="1050" dirty="0"/>
              <a:t>To reassure that the protein sample that was experimented in Co-IP included the only currently discovered proteins in the </a:t>
            </a:r>
            <a:r>
              <a:rPr lang="en-US" sz="1050" i="1" dirty="0"/>
              <a:t>drosophila </a:t>
            </a:r>
            <a:r>
              <a:rPr lang="en-US" sz="1050" dirty="0"/>
              <a:t>terminin complex. </a:t>
            </a:r>
            <a:endParaRPr lang="en-US" sz="1050" dirty="0" smtClean="0"/>
          </a:p>
          <a:p>
            <a:pPr lvl="1"/>
            <a:r>
              <a:rPr lang="en-US" sz="1400" dirty="0"/>
              <a:t>I would also expect to see expression in HipHop through western blot </a:t>
            </a:r>
            <a:r>
              <a:rPr lang="en-US" sz="1400" dirty="0" smtClean="0"/>
              <a:t>analysis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050" b="1" dirty="0"/>
              <a:t>Significance: </a:t>
            </a:r>
            <a:r>
              <a:rPr lang="en-US" sz="1050" dirty="0"/>
              <a:t>Through the Co-Immunoprecipitation and western blot assays I should be reassured that the antigen HipHop and the interacting partners Modigliani and Verrocchio are apart of the protein complex. </a:t>
            </a:r>
            <a:endParaRPr lang="en-US" sz="1050" dirty="0" smtClean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050" dirty="0" smtClean="0"/>
              <a:t>The </a:t>
            </a:r>
            <a:r>
              <a:rPr lang="en-US" sz="1050" dirty="0"/>
              <a:t>discovery of new protein subunits through the phage display assay that are a part of the terminin complex in </a:t>
            </a:r>
            <a:r>
              <a:rPr lang="en-US" sz="1050" i="1" dirty="0"/>
              <a:t>drosophila</a:t>
            </a:r>
            <a:r>
              <a:rPr lang="en-US" sz="1050" dirty="0"/>
              <a:t> that could very well be extremely critical proteins for telomere protection and </a:t>
            </a:r>
            <a:r>
              <a:rPr lang="en-US" sz="1050" dirty="0" smtClean="0"/>
              <a:t>maintenance</a:t>
            </a:r>
          </a:p>
          <a:p>
            <a:pPr lvl="1"/>
            <a:r>
              <a:rPr lang="en-US" sz="1400" dirty="0" smtClean="0"/>
              <a:t>The cons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050" dirty="0" smtClean="0"/>
              <a:t>The Co-IP method can be used to find specific proteins that are already identified and can shed light on interactions between said proteins within the complex, </a:t>
            </a:r>
            <a:r>
              <a:rPr lang="en-US" sz="1050" b="1" dirty="0" smtClean="0"/>
              <a:t>but it cannot identify new proteins</a:t>
            </a:r>
            <a:r>
              <a:rPr lang="en-US" sz="1050" dirty="0" smtClean="0"/>
              <a:t>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050" dirty="0" smtClean="0"/>
              <a:t>This is why I include the phage display assay to present a possibility of discovering </a:t>
            </a:r>
            <a:r>
              <a:rPr lang="en-US" sz="1050" b="1" dirty="0" smtClean="0"/>
              <a:t>new</a:t>
            </a:r>
            <a:r>
              <a:rPr lang="en-US" sz="1050" dirty="0" smtClean="0"/>
              <a:t> protein subunits involved in the terminin complex </a:t>
            </a:r>
            <a:endParaRPr lang="en-US" sz="1000" dirty="0" smtClean="0"/>
          </a:p>
          <a:p>
            <a:pPr lvl="2"/>
            <a:endParaRPr lang="en-US" sz="850" dirty="0" smtClean="0"/>
          </a:p>
          <a:p>
            <a:pPr lvl="2"/>
            <a:endParaRPr lang="en-US" sz="850" dirty="0" smtClean="0"/>
          </a:p>
          <a:p>
            <a:pPr marL="914400" lvl="2" indent="0">
              <a:buNone/>
            </a:pPr>
            <a:endParaRPr lang="en-US" sz="85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59247" y="6557918"/>
            <a:ext cx="77802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/>
              <a:t>Raffa</a:t>
            </a:r>
            <a:r>
              <a:rPr lang="en-US" sz="500" dirty="0"/>
              <a:t>, </a:t>
            </a:r>
            <a:r>
              <a:rPr lang="en-US" sz="500" dirty="0" err="1"/>
              <a:t>Grazia</a:t>
            </a:r>
            <a:r>
              <a:rPr lang="en-US" sz="500" dirty="0"/>
              <a:t> D., et al. "ORGANIZATION AND MAINTENANCE OF DROSOPHILA TELOMERES: THE ROLES OF TERMININ AND NON-TERMININ PROTEINS." </a:t>
            </a:r>
            <a:r>
              <a:rPr lang="en-US" sz="500" i="1" dirty="0"/>
              <a:t>ЦИТОЛОГИЯ</a:t>
            </a:r>
            <a:r>
              <a:rPr lang="en-US" sz="500" dirty="0"/>
              <a:t> 55.3 (2013): 204-208.</a:t>
            </a:r>
          </a:p>
          <a:p>
            <a:r>
              <a:rPr lang="en-US" sz="500" dirty="0" err="1"/>
              <a:t>Raffa</a:t>
            </a:r>
            <a:r>
              <a:rPr lang="en-US" sz="500" dirty="0"/>
              <a:t>, </a:t>
            </a:r>
            <a:r>
              <a:rPr lang="en-US" sz="500" dirty="0" err="1"/>
              <a:t>Grazia</a:t>
            </a:r>
            <a:r>
              <a:rPr lang="en-US" sz="500" dirty="0"/>
              <a:t> D., et al. "Terminin: a protein complex that mediates epigenetic maintenance of Drosophila telomeres." </a:t>
            </a:r>
            <a:r>
              <a:rPr lang="en-US" sz="500" i="1" dirty="0"/>
              <a:t>Nucleus</a:t>
            </a:r>
            <a:r>
              <a:rPr lang="en-US" sz="500" dirty="0"/>
              <a:t> 2.5 (2011): 383-391.</a:t>
            </a:r>
          </a:p>
          <a:p>
            <a:r>
              <a:rPr lang="en-US" sz="500" dirty="0" err="1"/>
              <a:t>Raffa</a:t>
            </a:r>
            <a:r>
              <a:rPr lang="en-US" sz="500" dirty="0"/>
              <a:t>, </a:t>
            </a:r>
            <a:r>
              <a:rPr lang="en-US" sz="500" dirty="0" err="1"/>
              <a:t>Grazia</a:t>
            </a:r>
            <a:r>
              <a:rPr lang="en-US" sz="500" dirty="0"/>
              <a:t> D., et al. "Verrocchio, a Drosophila OB fold-containing protein, is a component of the terminin telomere-capping complex." </a:t>
            </a:r>
            <a:r>
              <a:rPr lang="en-US" sz="500" i="1" dirty="0"/>
              <a:t>Genes &amp; development</a:t>
            </a:r>
            <a:r>
              <a:rPr lang="en-US" sz="500" dirty="0"/>
              <a:t>24.15 (2010): 1596-1601.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0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&amp; Relevance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Drosophila </a:t>
            </a:r>
            <a:r>
              <a:rPr lang="en-US" dirty="0" smtClean="0"/>
              <a:t>protein complex terminin is an analogue for the telomere protecting protein complex shelterin in humans</a:t>
            </a:r>
          </a:p>
          <a:p>
            <a:r>
              <a:rPr lang="en-US" dirty="0" smtClean="0"/>
              <a:t>Continued analysis of </a:t>
            </a:r>
            <a:r>
              <a:rPr lang="en-US" i="1" dirty="0" smtClean="0"/>
              <a:t>drosophila</a:t>
            </a:r>
            <a:r>
              <a:rPr lang="en-US" dirty="0" smtClean="0"/>
              <a:t> telomeres opens a gateway for investigations of human telomere biology </a:t>
            </a:r>
          </a:p>
          <a:p>
            <a:r>
              <a:rPr lang="en-US" dirty="0" smtClean="0"/>
              <a:t>Novel components of human telomere protection in shelterin may be discovered by learning interactions between proteins within the terminin complex, the fruit fly analogue for telomere maintenance and protection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8640" y="6519446"/>
            <a:ext cx="89548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/>
              <a:t>Raffa</a:t>
            </a:r>
            <a:r>
              <a:rPr lang="en-US" sz="500" dirty="0"/>
              <a:t>, </a:t>
            </a:r>
            <a:r>
              <a:rPr lang="en-US" sz="500" dirty="0" err="1"/>
              <a:t>Grazia</a:t>
            </a:r>
            <a:r>
              <a:rPr lang="en-US" sz="500" dirty="0"/>
              <a:t> D., et al. "Organization and evolution of Drosophila terminin: similarities and differences between Drosophila and human </a:t>
            </a:r>
            <a:r>
              <a:rPr lang="en-US" sz="500" dirty="0" err="1"/>
              <a:t>telomeres."</a:t>
            </a:r>
            <a:r>
              <a:rPr lang="en-US" sz="500" i="1" dirty="0" err="1"/>
              <a:t>Frontiers</a:t>
            </a:r>
            <a:r>
              <a:rPr lang="en-US" sz="500" i="1" dirty="0"/>
              <a:t> in oncology</a:t>
            </a:r>
            <a:r>
              <a:rPr lang="en-US" sz="500" dirty="0"/>
              <a:t> 3 (2013).</a:t>
            </a:r>
          </a:p>
          <a:p>
            <a:r>
              <a:rPr lang="en-US" sz="500" dirty="0"/>
              <a:t>Muller H. J. (1938). The remaking of chromosomes. Collect. Net 8, </a:t>
            </a:r>
            <a:r>
              <a:rPr lang="en-US" sz="500" dirty="0" smtClean="0"/>
              <a:t>182–195</a:t>
            </a:r>
          </a:p>
          <a:p>
            <a:r>
              <a:rPr lang="en-US" sz="500" dirty="0"/>
              <a:t>Gao, </a:t>
            </a:r>
            <a:r>
              <a:rPr lang="en-US" sz="500" dirty="0" err="1"/>
              <a:t>Guanjun</a:t>
            </a:r>
            <a:r>
              <a:rPr lang="en-US" sz="500" dirty="0"/>
              <a:t>, et al. "HipHop interacts with HOAP and HP1 to protect Drosophila telomeres in a sequence‐independent manner." </a:t>
            </a:r>
            <a:r>
              <a:rPr lang="en-US" sz="500" i="1" dirty="0"/>
              <a:t>The EMBO journal</a:t>
            </a:r>
            <a:r>
              <a:rPr lang="en-US" sz="500" dirty="0"/>
              <a:t>29.4 (2010): 819-829.</a:t>
            </a:r>
          </a:p>
          <a:p>
            <a:endParaRPr lang="en-US" sz="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5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800" dirty="0" err="1" smtClean="0"/>
              <a:t>Biessmann</a:t>
            </a:r>
            <a:r>
              <a:rPr lang="en-US" sz="800" dirty="0"/>
              <a:t>, </a:t>
            </a:r>
            <a:r>
              <a:rPr lang="en-US" sz="800" dirty="0" err="1"/>
              <a:t>Harald</a:t>
            </a:r>
            <a:r>
              <a:rPr lang="en-US" sz="800" dirty="0"/>
              <a:t>, Steven B. Carter, and James M. Mason. "Chromosome ends in Drosophila without </a:t>
            </a:r>
            <a:r>
              <a:rPr lang="en-US" sz="800" dirty="0" err="1"/>
              <a:t>telomeric</a:t>
            </a:r>
            <a:r>
              <a:rPr lang="en-US" sz="800" dirty="0"/>
              <a:t> DNA sequences." </a:t>
            </a:r>
            <a:r>
              <a:rPr lang="en-US" sz="800" i="1" dirty="0"/>
              <a:t>Proceedings of the National Academy of Sciences</a:t>
            </a:r>
            <a:r>
              <a:rPr lang="en-US" sz="800" dirty="0"/>
              <a:t> 87.5 (1990): 1758-1761</a:t>
            </a:r>
            <a:r>
              <a:rPr lang="en-US" sz="800" dirty="0" smtClean="0"/>
              <a:t>.</a:t>
            </a:r>
          </a:p>
          <a:p>
            <a:r>
              <a:rPr lang="en-US" sz="800" dirty="0"/>
              <a:t>Cenci, Giovanni, et al. "The Drosophila HOAP protein is required for telomere capping." </a:t>
            </a:r>
            <a:r>
              <a:rPr lang="en-US" sz="800" i="1" dirty="0"/>
              <a:t>Nature cell biology</a:t>
            </a:r>
            <a:r>
              <a:rPr lang="en-US" sz="800" dirty="0"/>
              <a:t> 5.1 (2002): 82-84</a:t>
            </a:r>
            <a:r>
              <a:rPr lang="en-US" sz="800" dirty="0" smtClean="0"/>
              <a:t>.</a:t>
            </a:r>
          </a:p>
          <a:p>
            <a:r>
              <a:rPr lang="en-US" sz="800" dirty="0" err="1" smtClean="0"/>
              <a:t>Frydrychová</a:t>
            </a:r>
            <a:r>
              <a:rPr lang="en-US" sz="800" dirty="0"/>
              <a:t>, </a:t>
            </a:r>
            <a:r>
              <a:rPr lang="en-US" sz="800" dirty="0" err="1"/>
              <a:t>Radmila</a:t>
            </a:r>
            <a:r>
              <a:rPr lang="en-US" sz="800" dirty="0"/>
              <a:t>, et al. "Phylogenetic distribution of TTAGG </a:t>
            </a:r>
            <a:r>
              <a:rPr lang="en-US" sz="800" dirty="0" err="1"/>
              <a:t>telomeric</a:t>
            </a:r>
            <a:r>
              <a:rPr lang="en-US" sz="800" dirty="0"/>
              <a:t> repeats in insects." </a:t>
            </a:r>
            <a:r>
              <a:rPr lang="en-US" sz="800" i="1" dirty="0"/>
              <a:t>Genome</a:t>
            </a:r>
            <a:r>
              <a:rPr lang="en-US" sz="800" dirty="0"/>
              <a:t> 47.1 (2004): 163-178</a:t>
            </a:r>
            <a:r>
              <a:rPr lang="en-US" sz="800" dirty="0" smtClean="0"/>
              <a:t>.</a:t>
            </a:r>
          </a:p>
          <a:p>
            <a:r>
              <a:rPr lang="en-US" sz="800" dirty="0"/>
              <a:t>Gao, </a:t>
            </a:r>
            <a:r>
              <a:rPr lang="en-US" sz="800" dirty="0" err="1"/>
              <a:t>Guanjun</a:t>
            </a:r>
            <a:r>
              <a:rPr lang="en-US" sz="800" dirty="0"/>
              <a:t>, et al. "HipHop interacts with HOAP and HP1 to protect Drosophila telomeres in a sequence‐independent manner." </a:t>
            </a:r>
            <a:r>
              <a:rPr lang="en-US" sz="800" i="1" dirty="0"/>
              <a:t>The EMBO journal</a:t>
            </a:r>
            <a:r>
              <a:rPr lang="en-US" sz="800" dirty="0"/>
              <a:t>29.4 (2010): 819-829</a:t>
            </a:r>
            <a:r>
              <a:rPr lang="en-US" sz="800" dirty="0" smtClean="0"/>
              <a:t>.</a:t>
            </a:r>
          </a:p>
          <a:p>
            <a:r>
              <a:rPr lang="en-US" sz="800" dirty="0"/>
              <a:t>Muller H. J. (1938). The remaking of chromosomes. Collect. Net 8, </a:t>
            </a:r>
            <a:r>
              <a:rPr lang="en-US" sz="800" dirty="0" smtClean="0"/>
              <a:t>182–195</a:t>
            </a:r>
          </a:p>
          <a:p>
            <a:r>
              <a:rPr lang="en-US" sz="800" dirty="0" smtClean="0"/>
              <a:t>Nielsen</a:t>
            </a:r>
            <a:r>
              <a:rPr lang="en-US" sz="800" dirty="0"/>
              <a:t>, Lena, and J. E. </a:t>
            </a:r>
            <a:r>
              <a:rPr lang="en-US" sz="800" dirty="0" err="1"/>
              <a:t>Edström</a:t>
            </a:r>
            <a:r>
              <a:rPr lang="en-US" sz="800" dirty="0"/>
              <a:t>. "Complex telomere-associated repeat units in members of the genus </a:t>
            </a:r>
            <a:r>
              <a:rPr lang="en-US" sz="800" dirty="0" err="1"/>
              <a:t>Chironomus</a:t>
            </a:r>
            <a:r>
              <a:rPr lang="en-US" sz="800" dirty="0"/>
              <a:t> evolve from sequences similar to simple </a:t>
            </a:r>
            <a:r>
              <a:rPr lang="en-US" sz="800" dirty="0" err="1"/>
              <a:t>telomeric</a:t>
            </a:r>
            <a:r>
              <a:rPr lang="en-US" sz="800" dirty="0"/>
              <a:t> repeats." </a:t>
            </a:r>
            <a:r>
              <a:rPr lang="en-US" sz="800" i="1" dirty="0"/>
              <a:t>Molecular and cellular biology</a:t>
            </a:r>
            <a:r>
              <a:rPr lang="en-US" sz="800" dirty="0"/>
              <a:t> 13.3 (1993): 1583-1589</a:t>
            </a:r>
            <a:r>
              <a:rPr lang="en-US" sz="800" dirty="0" smtClean="0"/>
              <a:t>.</a:t>
            </a:r>
          </a:p>
          <a:p>
            <a:r>
              <a:rPr lang="en-US" sz="800" dirty="0" err="1"/>
              <a:t>Raffa</a:t>
            </a:r>
            <a:r>
              <a:rPr lang="en-US" sz="800" dirty="0"/>
              <a:t>, </a:t>
            </a:r>
            <a:r>
              <a:rPr lang="en-US" sz="800" dirty="0" err="1"/>
              <a:t>Grazia</a:t>
            </a:r>
            <a:r>
              <a:rPr lang="en-US" sz="800" dirty="0"/>
              <a:t> D., et al. "Organization and evolution of Drosophila terminin: similarities and differences between Drosophila and human </a:t>
            </a:r>
            <a:r>
              <a:rPr lang="en-US" sz="800" dirty="0" err="1"/>
              <a:t>telomeres."</a:t>
            </a:r>
            <a:r>
              <a:rPr lang="en-US" sz="800" i="1" dirty="0" err="1"/>
              <a:t>Frontiers</a:t>
            </a:r>
            <a:r>
              <a:rPr lang="en-US" sz="800" i="1" dirty="0"/>
              <a:t> in oncology</a:t>
            </a:r>
            <a:r>
              <a:rPr lang="en-US" sz="800" dirty="0"/>
              <a:t> 3 (2013).</a:t>
            </a:r>
          </a:p>
          <a:p>
            <a:r>
              <a:rPr lang="en-US" sz="800" dirty="0" err="1"/>
              <a:t>Raffa</a:t>
            </a:r>
            <a:r>
              <a:rPr lang="en-US" sz="800" dirty="0"/>
              <a:t>, </a:t>
            </a:r>
            <a:r>
              <a:rPr lang="en-US" sz="800" dirty="0" err="1"/>
              <a:t>Grazia</a:t>
            </a:r>
            <a:r>
              <a:rPr lang="en-US" sz="800" dirty="0"/>
              <a:t> D., et al. "ORGANIZATION AND MAINTENANCE OF DROSOPHILA TELOMERES: THE ROLES OF TERMININ AND NON-TERMININ PROTEINS." </a:t>
            </a:r>
            <a:r>
              <a:rPr lang="en-US" sz="800" i="1" dirty="0"/>
              <a:t>ЦИТОЛОГИЯ</a:t>
            </a:r>
            <a:r>
              <a:rPr lang="en-US" sz="800" dirty="0"/>
              <a:t> 55.3 (2013): 204-208</a:t>
            </a:r>
            <a:r>
              <a:rPr lang="en-US" sz="800" dirty="0" smtClean="0"/>
              <a:t>.</a:t>
            </a:r>
          </a:p>
          <a:p>
            <a:r>
              <a:rPr lang="en-US" sz="800" dirty="0" err="1"/>
              <a:t>Raffa</a:t>
            </a:r>
            <a:r>
              <a:rPr lang="en-US" sz="800" dirty="0"/>
              <a:t>, </a:t>
            </a:r>
            <a:r>
              <a:rPr lang="en-US" sz="800" dirty="0" err="1"/>
              <a:t>Grazia</a:t>
            </a:r>
            <a:r>
              <a:rPr lang="en-US" sz="800" dirty="0"/>
              <a:t> D., et al. "Terminin: a protein complex that mediates epigenetic maintenance of Drosophila telomeres." </a:t>
            </a:r>
            <a:r>
              <a:rPr lang="en-US" sz="800" i="1" dirty="0"/>
              <a:t>Nucleus</a:t>
            </a:r>
            <a:r>
              <a:rPr lang="en-US" sz="800" dirty="0"/>
              <a:t> 2.5 (2011): 383-391</a:t>
            </a:r>
            <a:r>
              <a:rPr lang="en-US" sz="800" dirty="0" smtClean="0"/>
              <a:t>.</a:t>
            </a:r>
          </a:p>
          <a:p>
            <a:r>
              <a:rPr lang="en-US" sz="800" dirty="0" err="1"/>
              <a:t>Raffa</a:t>
            </a:r>
            <a:r>
              <a:rPr lang="en-US" sz="800" dirty="0"/>
              <a:t>, </a:t>
            </a:r>
            <a:r>
              <a:rPr lang="en-US" sz="800" dirty="0" err="1"/>
              <a:t>Grazia</a:t>
            </a:r>
            <a:r>
              <a:rPr lang="en-US" sz="800" dirty="0"/>
              <a:t> D., et al. "Verrocchio, a Drosophila OB fold-containing protein, is a component of the terminin telomere-capping complex." </a:t>
            </a:r>
            <a:r>
              <a:rPr lang="en-US" sz="800" i="1" dirty="0"/>
              <a:t>Genes &amp; development</a:t>
            </a:r>
            <a:r>
              <a:rPr lang="en-US" sz="800" dirty="0"/>
              <a:t>24.15 (2010): 1596-1601.</a:t>
            </a:r>
            <a:endParaRPr lang="en-US" sz="800" dirty="0" smtClean="0"/>
          </a:p>
          <a:p>
            <a:r>
              <a:rPr lang="en-US" sz="800" dirty="0"/>
              <a:t>Roth, Charles W., et al. "Chromosome end elongation by recombination in the mosquito Anopheles </a:t>
            </a:r>
            <a:r>
              <a:rPr lang="en-US" sz="800" dirty="0" err="1"/>
              <a:t>gambiae</a:t>
            </a:r>
            <a:r>
              <a:rPr lang="en-US" sz="800" dirty="0"/>
              <a:t>." </a:t>
            </a:r>
            <a:r>
              <a:rPr lang="en-US" sz="800" i="1" dirty="0"/>
              <a:t>Molecular and cellular biology</a:t>
            </a:r>
            <a:r>
              <a:rPr lang="en-US" sz="800" dirty="0"/>
              <a:t> 17.9 (1997): 5176-5183</a:t>
            </a:r>
            <a:r>
              <a:rPr lang="en-US" sz="800" dirty="0" smtClean="0"/>
              <a:t>.</a:t>
            </a:r>
          </a:p>
          <a:p>
            <a:r>
              <a:rPr lang="en-US" sz="800" dirty="0"/>
              <a:t>Takada, </a:t>
            </a:r>
            <a:r>
              <a:rPr lang="en-US" sz="800" dirty="0" err="1"/>
              <a:t>Shinako</a:t>
            </a:r>
            <a:r>
              <a:rPr lang="en-US" sz="800" dirty="0"/>
              <a:t>, et al. "A TRF1: BRF Complex Directs  Drosophila RNA Polymerase III Transcription." </a:t>
            </a:r>
            <a:r>
              <a:rPr lang="en-US" sz="800" i="1" dirty="0"/>
              <a:t>Cell</a:t>
            </a:r>
            <a:r>
              <a:rPr lang="en-US" sz="800" dirty="0"/>
              <a:t> 101.5 (2000): 459-469</a:t>
            </a:r>
            <a:r>
              <a:rPr lang="en-US" sz="800" dirty="0" smtClean="0"/>
              <a:t>.</a:t>
            </a:r>
          </a:p>
          <a:p>
            <a:r>
              <a:rPr lang="en-US" sz="800" dirty="0"/>
              <a:t>Wolfe, Scot A., et al. "Analysis of zinc fingers optimized&lt; </a:t>
            </a:r>
            <a:r>
              <a:rPr lang="en-US" sz="800" dirty="0" err="1"/>
              <a:t>i</a:t>
            </a:r>
            <a:r>
              <a:rPr lang="en-US" sz="800" dirty="0"/>
              <a:t>&gt; via&lt;/</a:t>
            </a:r>
            <a:r>
              <a:rPr lang="en-US" sz="800" dirty="0" err="1"/>
              <a:t>i</a:t>
            </a:r>
            <a:r>
              <a:rPr lang="en-US" sz="800" dirty="0"/>
              <a:t>&gt; phage display: evaluating the utility of a recognition code." </a:t>
            </a:r>
            <a:r>
              <a:rPr lang="en-US" sz="800" i="1" dirty="0"/>
              <a:t>Journal of molecular biology</a:t>
            </a:r>
            <a:r>
              <a:rPr lang="en-US" sz="800" dirty="0"/>
              <a:t> 285.5 (1999): 1917-1934.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3523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39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2081</TotalTime>
  <Words>937</Words>
  <Application>Microsoft Office PowerPoint</Application>
  <PresentationFormat>Widescreen</PresentationFormat>
  <Paragraphs>102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Ion Boardroom</vt:lpstr>
      <vt:lpstr>Binding affinity between HP1-HOAP interacting protein (HipHop) and telomere maintenance proteins Modigliani &amp; Verrocchio in Drosophila melanogaster through co-immunoprecipitation and Western blot analysis</vt:lpstr>
      <vt:lpstr>Terminology </vt:lpstr>
      <vt:lpstr>Location: Telomeres</vt:lpstr>
      <vt:lpstr>Methodology I: Co-Immunoprecipitation assay</vt:lpstr>
      <vt:lpstr>Methodology II: Phage Display assay</vt:lpstr>
      <vt:lpstr>Expected Outcomes</vt:lpstr>
      <vt:lpstr>Background &amp; Relevance </vt:lpstr>
      <vt:lpstr>References 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Binding affinity between HP1-HOAP interacting protein (HipHop) and telomere maintenance proteins Modigliani &amp; Verrocchio in Drosophila melanogaster through co-immunoprecipitation and Western blot analysis.</dc:title>
  <dc:creator>Davisj22</dc:creator>
  <cp:lastModifiedBy>Davisj22</cp:lastModifiedBy>
  <cp:revision>57</cp:revision>
  <dcterms:created xsi:type="dcterms:W3CDTF">2014-11-30T22:04:42Z</dcterms:created>
  <dcterms:modified xsi:type="dcterms:W3CDTF">2014-12-02T08:46:00Z</dcterms:modified>
</cp:coreProperties>
</file>