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3"/>
  </p:notesMasterIdLst>
  <p:sldIdLst>
    <p:sldId id="262" r:id="rId2"/>
    <p:sldId id="265" r:id="rId3"/>
    <p:sldId id="263" r:id="rId4"/>
    <p:sldId id="267" r:id="rId5"/>
    <p:sldId id="258" r:id="rId6"/>
    <p:sldId id="261" r:id="rId7"/>
    <p:sldId id="266" r:id="rId8"/>
    <p:sldId id="259" r:id="rId9"/>
    <p:sldId id="260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7">
          <p15:clr>
            <a:srgbClr val="A4A3A4"/>
          </p15:clr>
        </p15:guide>
        <p15:guide id="2" pos="2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960" y="300"/>
      </p:cViewPr>
      <p:guideLst>
        <p:guide orient="horz" pos="2917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9BB2-7F8C-6C42-861C-5CA95059BD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0F10-2C84-F14C-A71C-1A46D9C2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0F10-2C84-F14C-A71C-1A46D9C2D9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1DF1-DF25-2248-A376-AAFF42A418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6FE4-D19C-1A46-8452-41AAF7B83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FECD78-3C8E-49F2-8FAB-59489D168A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91530"/>
            <a:ext cx="7772400" cy="978408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Alternative Diagnostic </a:t>
            </a:r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Dysregulation</a:t>
            </a:r>
            <a:r>
              <a:rPr lang="en-US" dirty="0" smtClean="0"/>
              <a:t> </a:t>
            </a:r>
            <a:r>
              <a:rPr lang="en-US" dirty="0"/>
              <a:t>of micro-RNAs in neurodevelopment as a predictive mechanism for diagnosing schizophrenia</a:t>
            </a:r>
          </a:p>
        </p:txBody>
      </p:sp>
    </p:spTree>
    <p:extLst>
      <p:ext uri="{BB962C8B-B14F-4D97-AF65-F5344CB8AC3E}">
        <p14:creationId xmlns:p14="http://schemas.microsoft.com/office/powerpoint/2010/main" val="13039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Can we </a:t>
            </a:r>
            <a:r>
              <a:rPr lang="en-US" sz="3500" dirty="0" smtClean="0"/>
              <a:t>use </a:t>
            </a:r>
            <a:r>
              <a:rPr lang="en-US" sz="3500" dirty="0" smtClean="0"/>
              <a:t>MicroRNA expressions levels to diagnose Schizophrenia? </a:t>
            </a:r>
            <a:endParaRPr lang="en-US" sz="35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501" y="3064976"/>
            <a:ext cx="2634456" cy="267987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Limitations 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43094" y="3291841"/>
            <a:ext cx="3138118" cy="2482600"/>
          </a:xfrm>
        </p:spPr>
      </p:pic>
      <p:sp>
        <p:nvSpPr>
          <p:cNvPr id="2" name="TextBox 1"/>
          <p:cNvSpPr txBox="1"/>
          <p:nvPr/>
        </p:nvSpPr>
        <p:spPr>
          <a:xfrm>
            <a:off x="677091" y="2326312"/>
            <a:ext cx="3503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Quantitative Analysis </a:t>
            </a:r>
          </a:p>
          <a:p>
            <a:r>
              <a:rPr lang="en-US" sz="1400" dirty="0" smtClean="0"/>
              <a:t>(Schizophrenia with False Discovery Rate Factored In)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60641" y="2362712"/>
            <a:ext cx="3503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Verification with QPCR </a:t>
            </a:r>
          </a:p>
          <a:p>
            <a:r>
              <a:rPr lang="en-US" sz="1400" dirty="0" smtClean="0"/>
              <a:t>(Con-Control, SCZ-schizophrenia for miR-132)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008" y="5887831"/>
            <a:ext cx="273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 be less than 0.05 to be significant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33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-97169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082800" algn="l"/>
              </a:tabLs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References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Ambros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V. (January 01, 2001).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microRNAs:Tiny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Regulators with Great Potential.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Cell,107, 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7, 823-826.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Barnes, A. (January 01, 2008). Race and Hospital Diagnoses of Schizophrenia and Mood Disorders.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Social Work, 53, 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1, 77-83.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Calin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G. A., &amp; Croce, C. M. (January 01, 2006). MicroRNA signatures in human cancers.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Nature Reviews. Cancer, 6, 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11, 857-66.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Chekanova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 A., &amp;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Belostotsky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D. A. (January 01, 2006). MicroRNAs and messenger RNA turnover.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Methods in Molecular Biology (</a:t>
            </a:r>
            <a:r>
              <a:rPr lang="en-US" sz="1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clifton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N.j.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), 342, 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73-85.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National Institute of Mental Health (U.S.). (2008).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Mental health medications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Rockville, Md.: National Institute of Mental Health, U.S. Dept. of Health and Human Services, National Institutes of Health.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Li, F., &amp;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Tsien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 Z. (July 16, 2009). Memory and the NMDA Receptors.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New England Journal of Medicine, 361, 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3, 302-303.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Miller, B. H.,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Zeier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Z., Xi, L.,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Lanz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T. A., Deng, S.,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Strathmann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J., Willoughby, D., ...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Wahlestedt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C. (January 01, 2012). MicroRNA-132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dysregulation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in schizophrenia has implications for both neurodevelopment and adult brain function.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Proceedings of the National Academy of Sciences of the United States of America, 109, 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8, 3125-30.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Mukherjee, S., Shukla, S.,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Woodle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J., Rosen, A. M., &amp;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Olarte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S. (January 01, 1983). Misdiagnosis of schizophrenia in bipolar patients: a multiethnic comparison.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American Journal of Psychiatry, 140, 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12, 1571-4.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Oxford University Press. (2007). 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Concise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colour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medical dictionary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Oxford: Oxford University Press.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miRVANA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miRNA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Isolation Kit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Ambion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RNA by Life Technologies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flashpage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reaction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cleaup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kit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Ambion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Applied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Biosystems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SHINGARA, JACLYN, KEIGER, KERRI, SHELTON, JEFFREY, LAOSINCHAI-WOLF, WALAIRAT, POWERS, PATRICIA, CONRAD, RICHARD, BROWN, DAVID, ... LABOURIER, EMMANUEL. (2005).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 optimized isolation and labeling platform for accurate microRNA expression profiling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Copyright 2005 by RNA Society.</a:t>
            </a:r>
            <a:endParaRPr lang="en-US" sz="1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Schizophrenia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Schizophrenia is a neuropsychiatric disorder characterized by abnormalities of the nervous </a:t>
            </a:r>
            <a:r>
              <a:rPr lang="en-US" dirty="0" smtClean="0">
                <a:effectLst/>
              </a:rPr>
              <a:t>system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Visual Hallucinations </a:t>
            </a:r>
          </a:p>
          <a:p>
            <a:pPr lvl="1"/>
            <a:r>
              <a:rPr lang="en-US" dirty="0" smtClean="0">
                <a:effectLst/>
              </a:rPr>
              <a:t>Verbal Hallucinations</a:t>
            </a:r>
          </a:p>
          <a:p>
            <a:pPr lvl="1"/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Paranoia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Misdiagnose of Schizophrenia among minorities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Issue </a:t>
            </a:r>
          </a:p>
          <a:p>
            <a:pPr lvl="1"/>
            <a:r>
              <a:rPr lang="en-US" sz="2400" dirty="0" smtClean="0"/>
              <a:t>Minorities less likely to be diagnosed with mood disorder </a:t>
            </a:r>
          </a:p>
          <a:p>
            <a:pPr lvl="1"/>
            <a:r>
              <a:rPr lang="en-US" sz="2400" dirty="0" smtClean="0"/>
              <a:t>Minorities more likely to be diagnosed with </a:t>
            </a:r>
            <a:r>
              <a:rPr lang="en-US" sz="2400" dirty="0" smtClean="0"/>
              <a:t>Psychotic disorders </a:t>
            </a:r>
          </a:p>
          <a:p>
            <a:pPr lvl="1"/>
            <a:r>
              <a:rPr lang="en-US" sz="2400" dirty="0" smtClean="0"/>
              <a:t>Clinician </a:t>
            </a:r>
            <a:r>
              <a:rPr lang="en-US" sz="2400" dirty="0" smtClean="0"/>
              <a:t>bias due to stereotyping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Sides Effects Of Medication</a:t>
            </a:r>
            <a:r>
              <a:rPr lang="en-US" dirty="0" smtClean="0"/>
              <a:t>	</a:t>
            </a:r>
          </a:p>
          <a:p>
            <a:pPr lvl="1"/>
            <a:r>
              <a:rPr lang="en-US" sz="2400" dirty="0" smtClean="0"/>
              <a:t>Restlessness</a:t>
            </a:r>
          </a:p>
          <a:p>
            <a:pPr lvl="1"/>
            <a:r>
              <a:rPr lang="en-US" sz="2400" dirty="0" smtClean="0"/>
              <a:t>Tremors </a:t>
            </a:r>
          </a:p>
          <a:p>
            <a:pPr lvl="1"/>
            <a:r>
              <a:rPr lang="en-US" sz="2400" dirty="0" smtClean="0"/>
              <a:t>Muscle Spasms </a:t>
            </a:r>
          </a:p>
        </p:txBody>
      </p:sp>
    </p:spTree>
    <p:extLst>
      <p:ext uri="{BB962C8B-B14F-4D97-AF65-F5344CB8AC3E}">
        <p14:creationId xmlns:p14="http://schemas.microsoft.com/office/powerpoint/2010/main" val="21083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5375" y="1550894"/>
            <a:ext cx="660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effectively measure mi-RNA expression levels from samples taken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the prefrontal </a:t>
            </a:r>
            <a:r>
              <a:rPr lang="en-US" dirty="0" smtClean="0"/>
              <a:t>cortex, and can we translate this into a diagnostic tool?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6"/>
          <a:stretch/>
        </p:blipFill>
        <p:spPr>
          <a:xfrm>
            <a:off x="393969" y="2075366"/>
            <a:ext cx="3645197" cy="625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6"/>
          <a:stretch/>
        </p:blipFill>
        <p:spPr>
          <a:xfrm>
            <a:off x="393969" y="2683514"/>
            <a:ext cx="3645197" cy="596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5" b="35232"/>
          <a:stretch/>
        </p:blipFill>
        <p:spPr>
          <a:xfrm>
            <a:off x="393969" y="4336586"/>
            <a:ext cx="3645197" cy="1028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1"/>
          <a:stretch/>
        </p:blipFill>
        <p:spPr>
          <a:xfrm>
            <a:off x="393969" y="3279812"/>
            <a:ext cx="3645197" cy="1245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962" y="3572578"/>
            <a:ext cx="3542209" cy="12782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r="37006"/>
          <a:stretch/>
        </p:blipFill>
        <p:spPr>
          <a:xfrm>
            <a:off x="5232962" y="3238389"/>
            <a:ext cx="3542209" cy="3341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1297"/>
          <a:stretch/>
        </p:blipFill>
        <p:spPr>
          <a:xfrm>
            <a:off x="5232962" y="2075366"/>
            <a:ext cx="3542209" cy="1163023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762433" y="-11535"/>
            <a:ext cx="7770813" cy="1017643"/>
          </a:xfrm>
        </p:spPr>
        <p:txBody>
          <a:bodyPr/>
          <a:lstStyle/>
          <a:p>
            <a:r>
              <a:rPr lang="en-US" dirty="0" smtClean="0"/>
              <a:t>MicroRNA Functions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3969" y="1620876"/>
            <a:ext cx="276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MiRNA</a:t>
            </a:r>
            <a:r>
              <a:rPr lang="en-US" dirty="0" smtClean="0"/>
              <a:t> Cleavage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32962" y="1706034"/>
            <a:ext cx="383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MiRNA</a:t>
            </a:r>
            <a:r>
              <a:rPr lang="en-US" dirty="0" smtClean="0"/>
              <a:t> Translational Repression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Microarray 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491049" y="1993618"/>
            <a:ext cx="3186584" cy="53311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Tissue Sample 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4525963" y="1993618"/>
            <a:ext cx="3186584" cy="53311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Abnormal Tissue Sample 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2081657" y="3927255"/>
            <a:ext cx="211694" cy="7054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797082" y="3897168"/>
            <a:ext cx="211694" cy="7054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6098" y="56542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5434" y="572801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975810" y="3010112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975809" y="4894898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662727" y="3151211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677226" y="4894898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1657" y="3586816"/>
            <a:ext cx="38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Buffers to Extract mRNA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49" y="5047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Gel Electrophoresis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0" y="1284589"/>
            <a:ext cx="9144000" cy="59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33" y="1099991"/>
            <a:ext cx="3109029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61" y="1099991"/>
            <a:ext cx="3109029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146" y="4118375"/>
            <a:ext cx="3109029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34" y="3463858"/>
            <a:ext cx="3392900" cy="225951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-235165"/>
            <a:ext cx="9209302" cy="1335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Isolating MicroRNA for a Microarray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536534" y="1513528"/>
            <a:ext cx="1610163" cy="551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584621" y="2355101"/>
            <a:ext cx="533040" cy="11574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3872384" y="4473577"/>
            <a:ext cx="1274313" cy="4703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33343" y="3463858"/>
            <a:ext cx="227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our dye’s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36534" y="709325"/>
            <a:ext cx="165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Poly(A) Polymerase Labeling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72384" y="3836177"/>
            <a:ext cx="13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Pipet into Microarray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7995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Shingara</a:t>
            </a:r>
            <a:r>
              <a:rPr lang="en-US" dirty="0" smtClean="0"/>
              <a:t> et. al. Method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91" y="941590"/>
            <a:ext cx="1778000" cy="5080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4" y="1926949"/>
            <a:ext cx="5632550" cy="3689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95746"/>
          </a:xfrm>
        </p:spPr>
        <p:txBody>
          <a:bodyPr>
            <a:normAutofit/>
          </a:bodyPr>
          <a:lstStyle/>
          <a:p>
            <a:r>
              <a:rPr lang="en-US" dirty="0" smtClean="0"/>
              <a:t>Detection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251</TotalTime>
  <Words>186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MS Mincho</vt:lpstr>
      <vt:lpstr>Arial</vt:lpstr>
      <vt:lpstr>Calibri</vt:lpstr>
      <vt:lpstr>Calisto MT</vt:lpstr>
      <vt:lpstr>Cambria</vt:lpstr>
      <vt:lpstr>Times New Roman</vt:lpstr>
      <vt:lpstr>Story</vt:lpstr>
      <vt:lpstr>Developing Alternative Diagnostic Pathways</vt:lpstr>
      <vt:lpstr>What is Schizophrenia </vt:lpstr>
      <vt:lpstr>Misdiagnose of Schizophrenia among minorities </vt:lpstr>
      <vt:lpstr>Questions? </vt:lpstr>
      <vt:lpstr>MicroRNA Functions </vt:lpstr>
      <vt:lpstr>Microarray </vt:lpstr>
      <vt:lpstr>Gel Electrophoresis </vt:lpstr>
      <vt:lpstr>Isolating MicroRNA for a Microarray </vt:lpstr>
      <vt:lpstr>Detection </vt:lpstr>
      <vt:lpstr>Can we use MicroRNA expressions levels to diagnose Schizophrenia?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Sankoh</dc:creator>
  <cp:lastModifiedBy>vculpub</cp:lastModifiedBy>
  <cp:revision>44</cp:revision>
  <dcterms:created xsi:type="dcterms:W3CDTF">2013-12-03T04:20:52Z</dcterms:created>
  <dcterms:modified xsi:type="dcterms:W3CDTF">2013-12-03T08:33:37Z</dcterms:modified>
</cp:coreProperties>
</file>