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91" r:id="rId32"/>
    <p:sldId id="287" r:id="rId33"/>
    <p:sldId id="292" r:id="rId34"/>
    <p:sldId id="288" r:id="rId35"/>
    <p:sldId id="289" r:id="rId36"/>
    <p:sldId id="290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1245-C918-4F59-BFBB-D6F54B7BECB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97F-996E-4AF1-8554-558A74F2C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9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1245-C918-4F59-BFBB-D6F54B7BECB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97F-996E-4AF1-8554-558A74F2C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1245-C918-4F59-BFBB-D6F54B7BECB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97F-996E-4AF1-8554-558A74F2C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1245-C918-4F59-BFBB-D6F54B7BECB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97F-996E-4AF1-8554-558A74F2C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1245-C918-4F59-BFBB-D6F54B7BECB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97F-996E-4AF1-8554-558A74F2C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1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1245-C918-4F59-BFBB-D6F54B7BECB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97F-996E-4AF1-8554-558A74F2C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1245-C918-4F59-BFBB-D6F54B7BECB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97F-996E-4AF1-8554-558A74F2C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3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1245-C918-4F59-BFBB-D6F54B7BECB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97F-996E-4AF1-8554-558A74F2C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1245-C918-4F59-BFBB-D6F54B7BECB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97F-996E-4AF1-8554-558A74F2C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0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1245-C918-4F59-BFBB-D6F54B7BECB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97F-996E-4AF1-8554-558A74F2C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1245-C918-4F59-BFBB-D6F54B7BECB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A97F-996E-4AF1-8554-558A74F2C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6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C1245-C918-4F59-BFBB-D6F54B7BECBF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A97F-996E-4AF1-8554-558A74F2C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71975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518" y="4412930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6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066925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790700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68" y="1831655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010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8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066925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790700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68" y="1831655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010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9447">
            <a:off x="3738563" y="4215764"/>
            <a:ext cx="140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5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066925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790700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68" y="1831655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010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9447">
            <a:off x="3738563" y="4215764"/>
            <a:ext cx="140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10564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4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066925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790700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68" y="1831655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010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9447">
            <a:off x="3738563" y="4215764"/>
            <a:ext cx="140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10564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152400"/>
            <a:ext cx="222885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76475" y="176480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 helper Cells??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70878"/>
            <a:ext cx="2057400" cy="48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3162778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Th17 Cells</a:t>
            </a:r>
            <a:endParaRPr lang="en-US" sz="3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29" y="3749026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9" y="2710798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459338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3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chemeClr val="accent2"/>
                </a:solidFill>
              </a:rPr>
              <a:t>Rheumatoid Arthritis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Do </a:t>
            </a:r>
            <a:r>
              <a:rPr lang="en-US" dirty="0" smtClean="0">
                <a:solidFill>
                  <a:schemeClr val="accent2"/>
                </a:solidFill>
              </a:rPr>
              <a:t>Th17</a:t>
            </a:r>
            <a:r>
              <a:rPr lang="en-US" dirty="0" smtClean="0"/>
              <a:t> Cells play a major role in </a:t>
            </a:r>
            <a:r>
              <a:rPr lang="en-US" dirty="0" smtClean="0">
                <a:solidFill>
                  <a:schemeClr val="accent2"/>
                </a:solidFill>
              </a:rPr>
              <a:t>osteoclast differentiation </a:t>
            </a:r>
            <a:r>
              <a:rPr lang="en-US" dirty="0" smtClean="0"/>
              <a:t>in vivo?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Rheumatoid Arthritis,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Th17 Cells play a major role in osteoclast differentiation in vivo?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1336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Can </a:t>
            </a:r>
            <a:r>
              <a:rPr lang="en-US" sz="4000" b="1" dirty="0" smtClean="0">
                <a:solidFill>
                  <a:schemeClr val="accent2"/>
                </a:solidFill>
              </a:rPr>
              <a:t>osteoclast differentiation </a:t>
            </a:r>
            <a:r>
              <a:rPr lang="en-US" sz="4000" b="1" dirty="0" smtClean="0"/>
              <a:t>be induced in vitro by </a:t>
            </a:r>
            <a:r>
              <a:rPr lang="en-US" sz="4000" b="1" dirty="0" smtClean="0">
                <a:solidFill>
                  <a:schemeClr val="accent2"/>
                </a:solidFill>
              </a:rPr>
              <a:t>Th17</a:t>
            </a:r>
            <a:r>
              <a:rPr lang="en-US" sz="4000" b="1" dirty="0" smtClean="0"/>
              <a:t> via </a:t>
            </a:r>
            <a:r>
              <a:rPr lang="en-US" sz="4000" b="1" dirty="0" smtClean="0">
                <a:solidFill>
                  <a:schemeClr val="accent2"/>
                </a:solidFill>
              </a:rPr>
              <a:t>RANK/RANKL</a:t>
            </a:r>
            <a:r>
              <a:rPr lang="en-US" sz="4000" b="1" dirty="0" smtClean="0"/>
              <a:t> mechanism?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32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 et al (2012)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1277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5052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18" y="2386007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1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Kim et al (2012)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1277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5052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18" y="2386007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7" y="2890832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47" y="1852604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43" y="1601144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48" y="1877369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1022" y="2588634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RANKL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771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99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5241" y="6595943"/>
            <a:ext cx="9144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http://www.cedars-sinai.edu/Patients/Health-Conditions/Images/354031_Adv_Rheumatoid_Arthritis-2sm.jpg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Inflammation Due To RA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 et al (2012)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1277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5052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18" y="2386007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7" y="2890832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47" y="1852604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43" y="1601144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48" y="1877369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1022" y="2588634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RANKL</a:t>
            </a:r>
            <a:endParaRPr lang="en-US" sz="3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8640">
            <a:off x="3738563" y="4215764"/>
            <a:ext cx="140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14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 et al (2012)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1277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5052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18" y="2386007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7" y="2890832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47" y="1852604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43" y="1601144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18" y="1550653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1022" y="2588634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RANKL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1467800" y="1991109"/>
            <a:ext cx="236124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Vitamin D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 et al (2012)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1277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5052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18" y="2386007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7" y="2890832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47" y="1852604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43" y="1601144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18" y="1550653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1022" y="2588634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RANKL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1467800" y="1991109"/>
            <a:ext cx="236124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Vitamin 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8640">
            <a:off x="3738563" y="4215764"/>
            <a:ext cx="140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>
            <a:off x="6248400" y="2960364"/>
            <a:ext cx="2819400" cy="3246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0400" y="36576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3 FOLD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PCR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31746" r="15773" b="3571"/>
          <a:stretch/>
        </p:blipFill>
        <p:spPr bwMode="auto">
          <a:xfrm>
            <a:off x="-1" y="1981200"/>
            <a:ext cx="2318657" cy="177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6118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 Reaction with RANKL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PCR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31746" r="15773" b="3571"/>
          <a:stretch/>
        </p:blipFill>
        <p:spPr bwMode="auto">
          <a:xfrm>
            <a:off x="-1" y="1981200"/>
            <a:ext cx="2318657" cy="177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6118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 Reaction with RANKL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14600" y="2868385"/>
            <a:ext cx="2743200" cy="40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2286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RT-PCR / </a:t>
            </a:r>
            <a:r>
              <a:rPr lang="en-US" sz="2000" dirty="0" err="1" smtClean="0"/>
              <a:t>Sybr</a:t>
            </a:r>
            <a:r>
              <a:rPr lang="en-US" sz="2000" dirty="0" smtClean="0"/>
              <a:t> Green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2655332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FF0000"/>
                </a:solidFill>
              </a:rPr>
              <a:t>TRAP RNA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3276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GAPDH reference gene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57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Since </a:t>
            </a:r>
            <a:r>
              <a:rPr lang="en-US" dirty="0" smtClean="0">
                <a:solidFill>
                  <a:srgbClr val="FF0000"/>
                </a:solidFill>
              </a:rPr>
              <a:t>TRAP </a:t>
            </a:r>
            <a:r>
              <a:rPr lang="en-US" dirty="0" smtClean="0">
                <a:solidFill>
                  <a:srgbClr val="FF0000"/>
                </a:solidFill>
              </a:rPr>
              <a:t>protein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is only produced in osteoclasts</a:t>
            </a:r>
            <a:r>
              <a:rPr lang="en-US" dirty="0" smtClean="0"/>
              <a:t>, it can be used to measure differentiation.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Kim et al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86361"/>
            <a:ext cx="4267200" cy="495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60" y="5257800"/>
            <a:ext cx="110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096000" y="13716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Kim et al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86361"/>
            <a:ext cx="4267200" cy="495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60" y="5257800"/>
            <a:ext cx="110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943600" y="5787248"/>
            <a:ext cx="1600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Kim et al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86361"/>
            <a:ext cx="4267200" cy="495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60" y="5257800"/>
            <a:ext cx="110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233160" y="5257800"/>
            <a:ext cx="1104900" cy="276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us 3"/>
          <p:cNvSpPr/>
          <p:nvPr/>
        </p:nvSpPr>
        <p:spPr>
          <a:xfrm>
            <a:off x="7513320" y="5257800"/>
            <a:ext cx="358140" cy="276225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Kim et al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86361"/>
            <a:ext cx="4267200" cy="495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60" y="5257800"/>
            <a:ext cx="110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233160" y="5257800"/>
            <a:ext cx="1104900" cy="276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5715000" y="5395912"/>
            <a:ext cx="228600" cy="138113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Joint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70878"/>
            <a:ext cx="2057400" cy="48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2000012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Bone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05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Kim et al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86361"/>
            <a:ext cx="4267200" cy="495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60" y="5257800"/>
            <a:ext cx="110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133600" y="3124200"/>
            <a:ext cx="1981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91000" y="2819400"/>
            <a:ext cx="6858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4038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of </a:t>
            </a:r>
            <a:r>
              <a:rPr lang="en-US" b="1" dirty="0" smtClean="0"/>
              <a:t>GAPDH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0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Kim et al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86361"/>
            <a:ext cx="4267200" cy="495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60" y="5257800"/>
            <a:ext cx="110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388441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of </a:t>
            </a:r>
            <a:r>
              <a:rPr lang="en-US" b="1" dirty="0" smtClean="0"/>
              <a:t>GAPDH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7162800" y="3352800"/>
            <a:ext cx="7620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4953000"/>
            <a:ext cx="33528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Reduced Osteoclast Differentiation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33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 et al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64626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6553200" y="3200400"/>
            <a:ext cx="9144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83937" y="5562600"/>
            <a:ext cx="1721663" cy="47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NO RANKL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1143000"/>
            <a:ext cx="4419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Reduced RANK expression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90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 et 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1143000"/>
            <a:ext cx="4419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Reduced RANK expression 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18" y="3880482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18" y="3604257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36" y="3645212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43" y="2520301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65" y="3111809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61" y="2860349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66" y="3136574"/>
            <a:ext cx="371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3989061" y="4343400"/>
            <a:ext cx="1649739" cy="3752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91200" y="437388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Reduction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82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280" y="685800"/>
            <a:ext cx="8229600" cy="1143000"/>
          </a:xfrm>
        </p:spPr>
        <p:txBody>
          <a:bodyPr/>
          <a:lstStyle/>
          <a:p>
            <a:r>
              <a:rPr lang="en-US" dirty="0" smtClean="0"/>
              <a:t>Proposed Experiment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4681217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4404992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80" y="4445947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2995292"/>
            <a:ext cx="4010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24012" y="2766692"/>
            <a:ext cx="222885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7887" y="2790772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 helper Cells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280" y="685800"/>
            <a:ext cx="8229600" cy="1143000"/>
          </a:xfrm>
        </p:spPr>
        <p:txBody>
          <a:bodyPr/>
          <a:lstStyle/>
          <a:p>
            <a:r>
              <a:rPr lang="en-US" dirty="0" smtClean="0"/>
              <a:t>Proposed Experiment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4681217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4404992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80" y="4445947"/>
            <a:ext cx="1076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2995292"/>
            <a:ext cx="4010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24012" y="2766692"/>
            <a:ext cx="222885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7887" y="2790772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 helper Cells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5704" y="4404106"/>
            <a:ext cx="2361247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Vitamin D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Can </a:t>
            </a:r>
            <a:r>
              <a:rPr lang="en-US" b="1" dirty="0" smtClean="0">
                <a:solidFill>
                  <a:schemeClr val="accent2"/>
                </a:solidFill>
              </a:rPr>
              <a:t>osteoclast differentiation </a:t>
            </a:r>
            <a:r>
              <a:rPr lang="en-US" b="1" dirty="0" smtClean="0"/>
              <a:t>be induced in vitro by </a:t>
            </a:r>
            <a:r>
              <a:rPr lang="en-US" b="1" dirty="0" smtClean="0">
                <a:solidFill>
                  <a:schemeClr val="accent2"/>
                </a:solidFill>
              </a:rPr>
              <a:t>Th17</a:t>
            </a:r>
            <a:r>
              <a:rPr lang="en-US" b="1" dirty="0" smtClean="0"/>
              <a:t> via </a:t>
            </a:r>
            <a:r>
              <a:rPr lang="en-US" b="1" dirty="0" smtClean="0">
                <a:solidFill>
                  <a:schemeClr val="accent2"/>
                </a:solidFill>
              </a:rPr>
              <a:t>RANK/RANKL</a:t>
            </a:r>
            <a:r>
              <a:rPr lang="en-US" b="1" dirty="0" smtClean="0"/>
              <a:t> mechanism?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362200"/>
            <a:ext cx="7543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Th17 in </a:t>
            </a:r>
            <a:r>
              <a:rPr lang="en-US" sz="2800" dirty="0" err="1" smtClean="0"/>
              <a:t>synovium</a:t>
            </a:r>
            <a:r>
              <a:rPr lang="en-US" sz="28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Capable of inducing differentiation  via RANKL/Rank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Kim et al showed that Vitamin D inhibits via RANK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chemeClr val="accent2"/>
                </a:solidFill>
              </a:rPr>
              <a:t>Rheumatoid Arthritis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Do </a:t>
            </a:r>
            <a:r>
              <a:rPr lang="en-US" dirty="0" smtClean="0">
                <a:solidFill>
                  <a:schemeClr val="accent2"/>
                </a:solidFill>
              </a:rPr>
              <a:t>Th17</a:t>
            </a:r>
            <a:r>
              <a:rPr lang="en-US" dirty="0" smtClean="0"/>
              <a:t> Cells play a major role in </a:t>
            </a:r>
            <a:r>
              <a:rPr lang="en-US" dirty="0" smtClean="0">
                <a:solidFill>
                  <a:schemeClr val="accent2"/>
                </a:solidFill>
              </a:rPr>
              <a:t>osteoclast differentiation </a:t>
            </a:r>
            <a:r>
              <a:rPr lang="en-US" dirty="0" smtClean="0"/>
              <a:t>in vivo?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0480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 T cell specific  RANKL knockout mice.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36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943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2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Joint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70878"/>
            <a:ext cx="2057400" cy="48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2000012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Bone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3352800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Synovium</a:t>
            </a: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4194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Joint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70878"/>
            <a:ext cx="2057400" cy="48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2000012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Bone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3352800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Synovium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44958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Cartilage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490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Rheumatoid Arthritis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08808"/>
            <a:ext cx="3444850" cy="552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6569050" y="3657600"/>
            <a:ext cx="2270150" cy="762000"/>
          </a:xfrm>
          <a:prstGeom prst="borderCallout1">
            <a:avLst>
              <a:gd name="adj1" fmla="val 18750"/>
              <a:gd name="adj2" fmla="val -8333"/>
              <a:gd name="adj3" fmla="val 104500"/>
              <a:gd name="adj4" fmla="val -712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Bone Destruction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http://www.riversideonline.com/source/images/image_popup/mcdc7_arthritis_types.jpg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429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Synovial Inflammation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24200" y="3869104"/>
            <a:ext cx="914400" cy="398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5626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Osteoclasts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61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7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71975"/>
            <a:ext cx="1009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6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232</Words>
  <Application>Microsoft Office PowerPoint</Application>
  <PresentationFormat>On-screen Show (4:3)</PresentationFormat>
  <Paragraphs>68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Normal Joint </vt:lpstr>
      <vt:lpstr>Normal Joint </vt:lpstr>
      <vt:lpstr>Normal Joint </vt:lpstr>
      <vt:lpstr>Rheumatoid Arthritis</vt:lpstr>
      <vt:lpstr>Osteoclasts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Rheumatoid Arthritis, Do Th17 Cells play a major role in osteoclast differentiation in vivo?</vt:lpstr>
      <vt:lpstr>In Rheumatoid Arthritis, Do Th17 Cells play a major role in osteoclast differentiation in vivo?</vt:lpstr>
      <vt:lpstr>Kim et al (2012)</vt:lpstr>
      <vt:lpstr>Kim et al (2012)</vt:lpstr>
      <vt:lpstr>Kim et al (2012)</vt:lpstr>
      <vt:lpstr>Kim et al (2012)</vt:lpstr>
      <vt:lpstr>Kim et al (2012)</vt:lpstr>
      <vt:lpstr>Quantitative PCR</vt:lpstr>
      <vt:lpstr>Quantitative PCR</vt:lpstr>
      <vt:lpstr>Since TRAP protein is only produced in osteoclasts, it can be used to measure differentiation.</vt:lpstr>
      <vt:lpstr>Kim et al</vt:lpstr>
      <vt:lpstr>Kim et al</vt:lpstr>
      <vt:lpstr>Kim et al</vt:lpstr>
      <vt:lpstr>Kim et al</vt:lpstr>
      <vt:lpstr>Kim et al</vt:lpstr>
      <vt:lpstr>Kim et al</vt:lpstr>
      <vt:lpstr>Kim et al</vt:lpstr>
      <vt:lpstr>Kim et al</vt:lpstr>
      <vt:lpstr>Proposed Experiment</vt:lpstr>
      <vt:lpstr>Proposed Experiment</vt:lpstr>
      <vt:lpstr>Can osteoclast differentiation be induced in vitro by Th17 via RANK/RANKL mechanism?  </vt:lpstr>
      <vt:lpstr>In Rheumatoid Arthritis, Do Th17 Cells play a major role in osteoclast differentiation in vivo?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BCCL User</dc:creator>
  <cp:lastModifiedBy>BCCL User</cp:lastModifiedBy>
  <cp:revision>23</cp:revision>
  <dcterms:created xsi:type="dcterms:W3CDTF">2013-12-04T22:46:26Z</dcterms:created>
  <dcterms:modified xsi:type="dcterms:W3CDTF">2013-12-05T07:52:24Z</dcterms:modified>
</cp:coreProperties>
</file>