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73" r:id="rId3"/>
    <p:sldId id="257" r:id="rId4"/>
    <p:sldId id="261" r:id="rId5"/>
    <p:sldId id="262" r:id="rId6"/>
    <p:sldId id="267" r:id="rId7"/>
    <p:sldId id="268" r:id="rId8"/>
    <p:sldId id="274" r:id="rId9"/>
    <p:sldId id="269" r:id="rId10"/>
    <p:sldId id="275" r:id="rId11"/>
    <p:sldId id="271" r:id="rId12"/>
    <p:sldId id="265" r:id="rId13"/>
    <p:sldId id="260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66" autoAdjust="0"/>
    <p:restoredTop sz="94660"/>
  </p:normalViewPr>
  <p:slideViewPr>
    <p:cSldViewPr>
      <p:cViewPr varScale="1">
        <p:scale>
          <a:sx n="60" d="100"/>
          <a:sy n="60" d="100"/>
        </p:scale>
        <p:origin x="-84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2CF90-517D-44F6-A059-5168B61AA9D2}" type="datetimeFigureOut">
              <a:rPr lang="en-US" smtClean="0"/>
              <a:t>12/5/2013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DFAF7-63C7-4ED7-BF4B-0B63ECF11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35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DFAF7-63C7-4ED7-BF4B-0B63ECF11DC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91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C79C0-D7C3-4062-8B1E-B18E09B51EB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04AD-5EC9-4401-BBCB-9C97692C4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C79C0-D7C3-4062-8B1E-B18E09B51EB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04AD-5EC9-4401-BBCB-9C97692C4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C79C0-D7C3-4062-8B1E-B18E09B51EB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04AD-5EC9-4401-BBCB-9C97692C4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C79C0-D7C3-4062-8B1E-B18E09B51EB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04AD-5EC9-4401-BBCB-9C97692C4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C79C0-D7C3-4062-8B1E-B18E09B51EB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04AD-5EC9-4401-BBCB-9C97692C4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C79C0-D7C3-4062-8B1E-B18E09B51EB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04AD-5EC9-4401-BBCB-9C97692C4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C79C0-D7C3-4062-8B1E-B18E09B51EB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04AD-5EC9-4401-BBCB-9C97692C4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C79C0-D7C3-4062-8B1E-B18E09B51EB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04AD-5EC9-4401-BBCB-9C97692C4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C79C0-D7C3-4062-8B1E-B18E09B51EB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04AD-5EC9-4401-BBCB-9C97692C4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C79C0-D7C3-4062-8B1E-B18E09B51EB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304AD-5EC9-4401-BBCB-9C97692C446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C79C0-D7C3-4062-8B1E-B18E09B51EB0}" type="datetimeFigureOut">
              <a:rPr lang="en-US" smtClean="0"/>
              <a:t>12/4/2013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A304AD-5EC9-4401-BBCB-9C97692C44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AA304AD-5EC9-4401-BBCB-9C97692C446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90C79C0-D7C3-4062-8B1E-B18E09B51EB0}" type="datetimeFigureOut">
              <a:rPr lang="en-US" smtClean="0"/>
              <a:t>12/4/2013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016/j.drugalcdep.2011.08.03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x.doi.org/10.1016/j.febslet.2009.06.023" TargetMode="External"/><Relationship Id="rId4" Type="http://schemas.openxmlformats.org/officeDocument/2006/relationships/hyperlink" Target="http://dx.doi.org/10.1016/j.neuroscience.2013.04.037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6480048" cy="2362200"/>
          </a:xfrm>
        </p:spPr>
        <p:txBody>
          <a:bodyPr>
            <a:noAutofit/>
          </a:bodyPr>
          <a:lstStyle/>
          <a:p>
            <a:r>
              <a:rPr lang="en-US" sz="4800" dirty="0" smtClean="0"/>
              <a:t>Insulin signaling pathways in Age-related </a:t>
            </a:r>
            <a:r>
              <a:rPr lang="en-US" sz="4800" dirty="0" err="1" smtClean="0"/>
              <a:t>locomotor</a:t>
            </a:r>
            <a:r>
              <a:rPr lang="en-US" sz="4800" dirty="0" smtClean="0"/>
              <a:t> impairment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562600"/>
            <a:ext cx="6480048" cy="588788"/>
          </a:xfrm>
        </p:spPr>
        <p:txBody>
          <a:bodyPr/>
          <a:lstStyle/>
          <a:p>
            <a:r>
              <a:rPr lang="en-US" dirty="0" smtClean="0"/>
              <a:t>Min </a:t>
            </a:r>
            <a:r>
              <a:rPr lang="en-US" dirty="0" err="1" smtClean="0"/>
              <a:t>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25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insert?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real-time </a:t>
            </a:r>
            <a:br>
              <a:rPr lang="en-US" dirty="0" smtClean="0"/>
            </a:br>
            <a:r>
              <a:rPr lang="en-US" dirty="0" smtClean="0"/>
              <a:t>Polymerase Chain Reaction </a:t>
            </a:r>
            <a:br>
              <a:rPr lang="en-US" dirty="0" smtClean="0"/>
            </a:br>
            <a:r>
              <a:rPr lang="en-US" dirty="0" smtClean="0"/>
              <a:t>(PCR)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348845"/>
            <a:ext cx="3838490" cy="5057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30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Methods: Negative Geotaxis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Geotaxis means walking against the gravity </a:t>
            </a:r>
            <a:r>
              <a:rPr lang="en-US" smtClean="0"/>
              <a:t>(or Climbing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Distance climbed at 4sec will be measured in weekly interval</a:t>
            </a:r>
          </a:p>
          <a:p>
            <a:r>
              <a:rPr lang="en-US" dirty="0" smtClean="0"/>
              <a:t>If any of the flies didn’t move within 4 seconds, they were scored 0</a:t>
            </a: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8950" y="3531475"/>
            <a:ext cx="4540840" cy="2997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305253"/>
            <a:ext cx="3245440" cy="322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170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Identify MAPK insulin genes: RAS</a:t>
            </a:r>
            <a:r>
              <a:rPr lang="en-US" dirty="0"/>
              <a:t>, RAF, </a:t>
            </a:r>
            <a:r>
              <a:rPr lang="en-US" dirty="0" smtClean="0"/>
              <a:t>MEK, ERK1</a:t>
            </a:r>
          </a:p>
          <a:p>
            <a:r>
              <a:rPr lang="en-US" dirty="0" smtClean="0"/>
              <a:t>2. Identify insertion sites using real-time PCR</a:t>
            </a:r>
          </a:p>
          <a:p>
            <a:r>
              <a:rPr lang="en-US" dirty="0"/>
              <a:t>3</a:t>
            </a:r>
            <a:r>
              <a:rPr lang="en-US" dirty="0" smtClean="0"/>
              <a:t>. P-element insertion into an insertion site to create mutant groups</a:t>
            </a:r>
          </a:p>
          <a:p>
            <a:r>
              <a:rPr lang="en-US" dirty="0"/>
              <a:t>4</a:t>
            </a:r>
            <a:r>
              <a:rPr lang="en-US" dirty="0" smtClean="0"/>
              <a:t>. Calculate Negative Geotaxis to collect results </a:t>
            </a:r>
          </a:p>
          <a:p>
            <a:r>
              <a:rPr lang="en-US" dirty="0"/>
              <a:t>5</a:t>
            </a:r>
            <a:r>
              <a:rPr lang="en-US" dirty="0" smtClean="0"/>
              <a:t>. Analyze if any of the mutant genes performed different from control group</a:t>
            </a:r>
          </a:p>
          <a:p>
            <a:endParaRPr lang="en-US" dirty="0" smtClean="0"/>
          </a:p>
          <a:p>
            <a:r>
              <a:rPr lang="en-US" dirty="0" smtClean="0"/>
              <a:t>Possible outcomes</a:t>
            </a:r>
            <a:endParaRPr lang="en-US" dirty="0"/>
          </a:p>
          <a:p>
            <a:pPr lvl="1"/>
            <a:r>
              <a:rPr lang="en-US" dirty="0" smtClean="0"/>
              <a:t>MAPK pathway insulin genes delay or accelerate ARLI</a:t>
            </a:r>
          </a:p>
          <a:p>
            <a:pPr lvl="1"/>
            <a:r>
              <a:rPr lang="en-US" dirty="0" smtClean="0"/>
              <a:t>Or Not affective at 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87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620000" cy="1143000"/>
          </a:xfrm>
        </p:spPr>
        <p:txBody>
          <a:bodyPr/>
          <a:lstStyle/>
          <a:p>
            <a:r>
              <a:rPr lang="en-US" dirty="0" smtClean="0"/>
              <a:t>How is that experiment going to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20000" cy="4800600"/>
          </a:xfrm>
        </p:spPr>
        <p:txBody>
          <a:bodyPr/>
          <a:lstStyle/>
          <a:p>
            <a:r>
              <a:rPr lang="en-US" dirty="0" smtClean="0"/>
              <a:t>If the experiment becomes successful…</a:t>
            </a:r>
          </a:p>
          <a:p>
            <a:pPr marL="114300" indent="0">
              <a:buNone/>
            </a:pPr>
            <a:r>
              <a:rPr lang="en-US" dirty="0" smtClean="0"/>
              <a:t>	we can use insulin pathways as regulators of ARLI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Also, we can search for human gene homologues in flies from online database called </a:t>
            </a:r>
            <a:r>
              <a:rPr lang="en-US" b="1" u="sng" dirty="0" err="1" smtClean="0"/>
              <a:t>Homophila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r>
              <a:rPr lang="en-US" dirty="0" smtClean="0"/>
              <a:t>If we could find human gene homologues, developing new treatments that relieve </a:t>
            </a:r>
            <a:r>
              <a:rPr lang="en-US" dirty="0"/>
              <a:t>the effects of </a:t>
            </a:r>
            <a:r>
              <a:rPr lang="en-US" dirty="0" smtClean="0"/>
              <a:t>aging is essential!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8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/>
              <a:t>Arking</a:t>
            </a:r>
            <a:r>
              <a:rPr lang="en-US" dirty="0"/>
              <a:t>, R., 1998. The Biology of Aging: Observations and Principles, second </a:t>
            </a:r>
            <a:r>
              <a:rPr lang="en-US" dirty="0" err="1"/>
              <a:t>ed.Sinauer</a:t>
            </a:r>
            <a:r>
              <a:rPr lang="en-US" dirty="0"/>
              <a:t> Associates, Sunderland, MA</a:t>
            </a:r>
          </a:p>
          <a:p>
            <a:r>
              <a:rPr lang="en-US" dirty="0"/>
              <a:t>Taniguchi, Cullen M., Brice </a:t>
            </a:r>
            <a:r>
              <a:rPr lang="en-US" dirty="0" err="1"/>
              <a:t>Emanuelli</a:t>
            </a:r>
            <a:r>
              <a:rPr lang="en-US" dirty="0"/>
              <a:t>, and Ronald Kahn. "Critical Nodes In </a:t>
            </a:r>
            <a:r>
              <a:rPr lang="en-US" dirty="0" err="1"/>
              <a:t>Signalling</a:t>
            </a:r>
            <a:r>
              <a:rPr lang="en-US" dirty="0"/>
              <a:t> Pathways: Insights Into Insulin Action." </a:t>
            </a:r>
            <a:r>
              <a:rPr lang="en-US" i="1" dirty="0"/>
              <a:t>Nature Reviews Molecular Cell Biology</a:t>
            </a:r>
            <a:r>
              <a:rPr lang="en-US" dirty="0"/>
              <a:t> 7.2 (2006): 85-96. </a:t>
            </a:r>
            <a:r>
              <a:rPr lang="en-US" i="1" dirty="0"/>
              <a:t>Academic Search Complete</a:t>
            </a:r>
            <a:r>
              <a:rPr lang="en-US" dirty="0"/>
              <a:t>. Web. 2 Dec. 2013.</a:t>
            </a:r>
          </a:p>
          <a:p>
            <a:r>
              <a:rPr lang="en-US" dirty="0"/>
              <a:t>Melanie A. Jones, et al. "A forward genetic screen in Drosophila implicates insulin signaling in age-related </a:t>
            </a:r>
            <a:r>
              <a:rPr lang="en-US" dirty="0" err="1"/>
              <a:t>locomotor</a:t>
            </a:r>
            <a:r>
              <a:rPr lang="en-US" dirty="0"/>
              <a:t> </a:t>
            </a:r>
            <a:r>
              <a:rPr lang="en-US" dirty="0" err="1"/>
              <a:t>impairment."</a:t>
            </a:r>
            <a:r>
              <a:rPr lang="en-US" i="1" dirty="0" err="1"/>
              <a:t>Experimental</a:t>
            </a:r>
            <a:r>
              <a:rPr lang="en-US" i="1" dirty="0"/>
              <a:t> Gerontology</a:t>
            </a:r>
            <a:r>
              <a:rPr lang="en-US" dirty="0"/>
              <a:t>. 44. (2009): 542-540. Web. 16 Oct. 2013. &lt;http://www.ncbi.nlm.nih.gov/pubmed/19481596&gt;.</a:t>
            </a:r>
          </a:p>
          <a:p>
            <a:r>
              <a:rPr lang="en-US" dirty="0" err="1"/>
              <a:t>Grotewiel</a:t>
            </a:r>
            <a:r>
              <a:rPr lang="en-US" dirty="0"/>
              <a:t>, Mike, and Melanie A. Jones. "Drosophila as a Model for Age-Related Impairment in </a:t>
            </a:r>
            <a:r>
              <a:rPr lang="en-US" dirty="0" err="1"/>
              <a:t>Locomotor</a:t>
            </a:r>
            <a:r>
              <a:rPr lang="en-US" dirty="0"/>
              <a:t> and other Behaviors." </a:t>
            </a:r>
            <a:r>
              <a:rPr lang="en-US" i="1" dirty="0"/>
              <a:t>Experimental Gerontology</a:t>
            </a:r>
            <a:r>
              <a:rPr lang="en-US" dirty="0"/>
              <a:t>. 45(5). (2011): 320-325. Web. 16 Oct. 2013. &lt;http://www.ncbi.nlm.nih.gov/pmc/articles/PMC3021004/&gt;.</a:t>
            </a:r>
          </a:p>
          <a:p>
            <a:r>
              <a:rPr lang="en-US" dirty="0" err="1"/>
              <a:t>Rodenizer</a:t>
            </a:r>
            <a:r>
              <a:rPr lang="en-US" dirty="0"/>
              <a:t>, Devin, Mike </a:t>
            </a:r>
            <a:r>
              <a:rPr lang="en-US" dirty="0" err="1"/>
              <a:t>Grotewiel</a:t>
            </a:r>
            <a:r>
              <a:rPr lang="en-US" dirty="0"/>
              <a:t>, et al. "Genetic and environmental factors impact age-related impairment of negative geotaxis in Drosophila by altering age-dependent climbing speed." </a:t>
            </a:r>
            <a:r>
              <a:rPr lang="en-US" i="1" dirty="0"/>
              <a:t>Experimental Gerontology</a:t>
            </a:r>
            <a:r>
              <a:rPr lang="en-US" dirty="0"/>
              <a:t>. 43(8).739-748 (2008): n. page. Web. 16 Oct. 2013. &lt;http://www.ncbi.nlm.nih.gov/pmc/articles/PMC2591094/&gt;.</a:t>
            </a:r>
          </a:p>
          <a:p>
            <a:r>
              <a:rPr lang="en-US" dirty="0"/>
              <a:t>Massimo </a:t>
            </a:r>
            <a:r>
              <a:rPr lang="en-US" dirty="0" err="1"/>
              <a:t>Zeviani</a:t>
            </a:r>
            <a:r>
              <a:rPr lang="en-US" dirty="0"/>
              <a:t>, et al. "Mutations In TTC19 Cause Mitochondrial Complex III Deficiency And Neurological Impairment In Humans And Flies." </a:t>
            </a:r>
            <a:r>
              <a:rPr lang="en-US" i="1" dirty="0"/>
              <a:t>Nature Genetics</a:t>
            </a:r>
            <a:r>
              <a:rPr lang="en-US" dirty="0"/>
              <a:t> 43.3 (2011): 259-263. </a:t>
            </a:r>
            <a:r>
              <a:rPr lang="en-US" i="1" dirty="0"/>
              <a:t>Academic Search Complete</a:t>
            </a:r>
            <a:r>
              <a:rPr lang="en-US" dirty="0"/>
              <a:t>. Web. 18 Oct. 2013.</a:t>
            </a:r>
          </a:p>
          <a:p>
            <a:r>
              <a:rPr lang="en-US" dirty="0"/>
              <a:t>Andrew G. Davies, Ryan I. Friedberg, </a:t>
            </a:r>
            <a:r>
              <a:rPr lang="en-US" dirty="0" err="1"/>
              <a:t>Hersh</a:t>
            </a:r>
            <a:r>
              <a:rPr lang="en-US" dirty="0"/>
              <a:t> Gupta, Chung-Lung Chan, Keith L. Shelton, Jill C. </a:t>
            </a:r>
            <a:r>
              <a:rPr lang="en-US" dirty="0" err="1"/>
              <a:t>Bettinger</a:t>
            </a:r>
            <a:r>
              <a:rPr lang="en-US" dirty="0"/>
              <a:t>, Different genes influence toluene- and ethanol-induced </a:t>
            </a:r>
            <a:r>
              <a:rPr lang="en-US" dirty="0" err="1"/>
              <a:t>locomotor</a:t>
            </a:r>
            <a:r>
              <a:rPr lang="en-US" dirty="0"/>
              <a:t> impairment in C. </a:t>
            </a:r>
            <a:r>
              <a:rPr lang="en-US" dirty="0" err="1"/>
              <a:t>elegans</a:t>
            </a:r>
            <a:r>
              <a:rPr lang="en-US" dirty="0"/>
              <a:t>, Drug and Alcohol Dependence, Volume 122, Issues 1–2, 1 April 2012, Pages 47-54, ISSN 0376-8716, </a:t>
            </a:r>
            <a:r>
              <a:rPr lang="en-US" u="sng" dirty="0">
                <a:hlinkClick r:id="rId3"/>
              </a:rPr>
              <a:t>http://dx.doi.org/10.1016/j.drugalcdep.2011.08.030</a:t>
            </a:r>
            <a:r>
              <a:rPr lang="en-US" dirty="0"/>
              <a:t>. (http://www.sciencedirect.com/science/article/pii/S0376871611003905)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R. St. Laurent, L.M. O’Brien, S.T. Ahmad, Sodium butyrate improves </a:t>
            </a:r>
            <a:r>
              <a:rPr lang="en-US" dirty="0" err="1"/>
              <a:t>locomotor</a:t>
            </a:r>
            <a:r>
              <a:rPr lang="en-US" dirty="0"/>
              <a:t> impairment and early mortality in a rotenone-induced Drosophila model of Parkinson’s disease, Neuroscience, Volume 246, 29 August 2013, Pages 382-390, ISSN 0306-4522, </a:t>
            </a:r>
            <a:r>
              <a:rPr lang="en-US" u="sng" dirty="0">
                <a:hlinkClick r:id="rId4"/>
              </a:rPr>
              <a:t>http://dx.doi.org/10.1016/j.neuroscience.2013.04.037</a:t>
            </a:r>
            <a:r>
              <a:rPr lang="en-US" dirty="0"/>
              <a:t>. (http://www.sciencedirect.com/science/article/pii/S030645221300362X) Ian Martin, Melanie A. Jones, Mike </a:t>
            </a:r>
            <a:r>
              <a:rPr lang="en-US" dirty="0" err="1"/>
              <a:t>Grotewiel</a:t>
            </a:r>
            <a:r>
              <a:rPr lang="en-US" dirty="0"/>
              <a:t>, Manipulation of Sod1 expression ubiquitously, but not in the nervous system or muscle, impacts age-related parameters in Drosophila, FEBS Letters, Volume 583, Issue 13, 7 July 2009, Pages 2308-2314, ISSN 0014-5793, </a:t>
            </a:r>
            <a:r>
              <a:rPr lang="en-US" u="sng" dirty="0">
                <a:hlinkClick r:id="rId5"/>
              </a:rPr>
              <a:t>http://dx.doi.org/10.1016/j.febslet.2009.06.023</a:t>
            </a:r>
            <a:r>
              <a:rPr lang="en-US" dirty="0"/>
              <a:t>. (http://www.sciencedirect.com/science/article/pii/S0014579309004712)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16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insulin signaling?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Insulin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hormone produced by pancreatic cells to regulate amount of glucose in the </a:t>
            </a:r>
            <a:r>
              <a:rPr lang="en-US" dirty="0" smtClean="0"/>
              <a:t>blood</a:t>
            </a:r>
          </a:p>
          <a:p>
            <a:pPr lvl="1"/>
            <a:r>
              <a:rPr lang="en-US" dirty="0" smtClean="0"/>
              <a:t>Triggers the uptake of glucose, fatty acids, and amino acids into liver and stores them in forms of glycogen, lipids, and proteins</a:t>
            </a:r>
          </a:p>
          <a:p>
            <a:pPr lvl="1"/>
            <a:endParaRPr lang="en-US" dirty="0"/>
          </a:p>
          <a:p>
            <a:r>
              <a:rPr lang="en-US" dirty="0" smtClean="0"/>
              <a:t>Insulin Signaling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 communication between the insulin receptors and receptor substrate proteins to function properly</a:t>
            </a:r>
          </a:p>
          <a:p>
            <a:pPr lvl="1"/>
            <a:endParaRPr lang="en-US" dirty="0"/>
          </a:p>
          <a:p>
            <a:r>
              <a:rPr lang="en-US" dirty="0"/>
              <a:t>Insulin signaling pathway</a:t>
            </a:r>
          </a:p>
          <a:p>
            <a:pPr lvl="1"/>
            <a:r>
              <a:rPr lang="en-US" dirty="0"/>
              <a:t>Coordinated pathway to regulate glucose, lipid, and proteins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35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What is ARLI?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Age-related </a:t>
            </a:r>
            <a:r>
              <a:rPr lang="en-US" dirty="0" err="1" smtClean="0"/>
              <a:t>Locomotor</a:t>
            </a:r>
            <a:r>
              <a:rPr lang="en-US" dirty="0" smtClean="0"/>
              <a:t> Impairment</a:t>
            </a:r>
          </a:p>
          <a:p>
            <a:pPr lvl="1"/>
            <a:r>
              <a:rPr lang="en-US" dirty="0" smtClean="0"/>
              <a:t>A decrease in muscle mass and body movement due to aging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Why do we care about ARLI?</a:t>
            </a:r>
          </a:p>
          <a:p>
            <a:pPr lvl="1"/>
            <a:r>
              <a:rPr lang="en-US" dirty="0" smtClean="0"/>
              <a:t>Patients with ARLI are at greater risk for falling, skeletal fractures, obesity, diabetes, hypertension, and more!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can we help?</a:t>
            </a:r>
            <a:endParaRPr lang="en-US" dirty="0"/>
          </a:p>
          <a:p>
            <a:pPr lvl="1"/>
            <a:r>
              <a:rPr lang="en-US" dirty="0"/>
              <a:t>Unfortunately, little is known about the genes and genetic pathways that influence ARLI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 we need an experiment!</a:t>
            </a:r>
          </a:p>
        </p:txBody>
      </p:sp>
    </p:spTree>
    <p:extLst>
      <p:ext uri="{BB962C8B-B14F-4D97-AF65-F5344CB8AC3E}">
        <p14:creationId xmlns:p14="http://schemas.microsoft.com/office/powerpoint/2010/main" val="314333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However…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Performing an aging-related experiment in human will take VERY </a:t>
            </a:r>
            <a:r>
              <a:rPr lang="en-US" dirty="0" err="1"/>
              <a:t>VERY</a:t>
            </a:r>
            <a:r>
              <a:rPr lang="en-US" dirty="0"/>
              <a:t> LONG time</a:t>
            </a:r>
          </a:p>
          <a:p>
            <a:endParaRPr lang="en-US" dirty="0" smtClean="0"/>
          </a:p>
          <a:p>
            <a:r>
              <a:rPr lang="en-US" dirty="0" smtClean="0"/>
              <a:t>Instead… </a:t>
            </a:r>
          </a:p>
          <a:p>
            <a:pPr marL="114300" indent="0">
              <a:buNone/>
            </a:pPr>
            <a:r>
              <a:rPr lang="en-US" dirty="0" smtClean="0"/>
              <a:t>		we use fruit flies, </a:t>
            </a:r>
            <a:r>
              <a:rPr lang="en-US" u="sng" dirty="0" smtClean="0"/>
              <a:t>Drosophila!</a:t>
            </a:r>
          </a:p>
          <a:p>
            <a:endParaRPr lang="en-US" u="sng" dirty="0"/>
          </a:p>
          <a:p>
            <a:endParaRPr lang="en-US" u="sng" dirty="0"/>
          </a:p>
        </p:txBody>
      </p:sp>
      <p:pic>
        <p:nvPicPr>
          <p:cNvPr id="4" name="Picture 3" descr="http://upload.wikimedia.org/wikipedia/commons/d/dc/Drosophila_repleta_later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4302" y="3656308"/>
            <a:ext cx="4038600" cy="268188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08509" y="5982510"/>
            <a:ext cx="35206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Credit: Wikipedia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58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Drosophila?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Commonly used Model Organism</a:t>
            </a:r>
          </a:p>
          <a:p>
            <a:r>
              <a:rPr lang="en-US" dirty="0" smtClean="0"/>
              <a:t>Small and easy to grow in labs</a:t>
            </a:r>
          </a:p>
          <a:p>
            <a:r>
              <a:rPr lang="en-US" dirty="0" smtClean="0"/>
              <a:t>Complete genome is sequenced and published in 2000!</a:t>
            </a:r>
          </a:p>
          <a:p>
            <a:r>
              <a:rPr lang="en-US" dirty="0" smtClean="0"/>
              <a:t>Recognizable </a:t>
            </a:r>
            <a:r>
              <a:rPr lang="en-US" dirty="0"/>
              <a:t>similarities between human and Drosophila</a:t>
            </a:r>
          </a:p>
          <a:p>
            <a:r>
              <a:rPr lang="en-US" dirty="0" smtClean="0"/>
              <a:t>Short lifespan</a:t>
            </a:r>
          </a:p>
          <a:p>
            <a:pPr lvl="1"/>
            <a:r>
              <a:rPr lang="en-US" dirty="0" smtClean="0"/>
              <a:t>Average of 30 days</a:t>
            </a:r>
          </a:p>
          <a:p>
            <a:pPr lvl="1"/>
            <a:r>
              <a:rPr lang="en-US" dirty="0" smtClean="0"/>
              <a:t>possible </a:t>
            </a:r>
            <a:r>
              <a:rPr lang="en-US" dirty="0"/>
              <a:t>to evolve many generations of fruit flies in </a:t>
            </a:r>
            <a:r>
              <a:rPr lang="en-US" dirty="0" smtClean="0"/>
              <a:t>a short </a:t>
            </a:r>
            <a:r>
              <a:rPr lang="en-US" dirty="0"/>
              <a:t>time </a:t>
            </a:r>
            <a:r>
              <a:rPr lang="en-US" dirty="0" smtClean="0"/>
              <a:t>period</a:t>
            </a:r>
          </a:p>
          <a:p>
            <a:endParaRPr lang="en-US" dirty="0"/>
          </a:p>
          <a:p>
            <a:r>
              <a:rPr lang="en-US" dirty="0" smtClean="0"/>
              <a:t>Perfect model organism for aging-related experiment!!!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670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Previous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20000" cy="4800600"/>
          </a:xfrm>
        </p:spPr>
        <p:txBody>
          <a:bodyPr/>
          <a:lstStyle/>
          <a:p>
            <a:r>
              <a:rPr lang="en-US" dirty="0" smtClean="0"/>
              <a:t>Jones et al (2009) claimed that insulin signaling is a key regulator of ARLI in Drosophila</a:t>
            </a:r>
            <a:endParaRPr lang="en-US" dirty="0"/>
          </a:p>
          <a:p>
            <a:pPr lvl="1"/>
            <a:r>
              <a:rPr lang="en-US" dirty="0" smtClean="0"/>
              <a:t>They identified insulin signaling genes that delayed ARLI</a:t>
            </a:r>
          </a:p>
          <a:p>
            <a:pPr lvl="2"/>
            <a:r>
              <a:rPr lang="en-US" dirty="0" smtClean="0"/>
              <a:t>PDK1, Dp110, </a:t>
            </a:r>
            <a:r>
              <a:rPr lang="en-US" dirty="0" err="1" smtClean="0"/>
              <a:t>Akt</a:t>
            </a:r>
            <a:endParaRPr lang="en-US" dirty="0"/>
          </a:p>
          <a:p>
            <a:pPr lvl="2"/>
            <a:r>
              <a:rPr lang="en-US" dirty="0" smtClean="0"/>
              <a:t>All three genes are components of </a:t>
            </a:r>
            <a:r>
              <a:rPr lang="en-US" dirty="0" err="1" smtClean="0"/>
              <a:t>phosphoinositide</a:t>
            </a:r>
            <a:r>
              <a:rPr lang="en-US" dirty="0"/>
              <a:t> </a:t>
            </a:r>
            <a:r>
              <a:rPr lang="en-US" dirty="0" smtClean="0"/>
              <a:t>3-kinase (PI3K) insulin signaling pathway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r>
              <a:rPr lang="en-US" dirty="0" smtClean="0"/>
              <a:t>How about other insulin pathways??</a:t>
            </a:r>
          </a:p>
          <a:p>
            <a:pPr lvl="1"/>
            <a:r>
              <a:rPr lang="en-US" dirty="0" smtClean="0"/>
              <a:t>Information about other pathways are not found yet</a:t>
            </a:r>
          </a:p>
        </p:txBody>
      </p:sp>
    </p:spTree>
    <p:extLst>
      <p:ext uri="{BB962C8B-B14F-4D97-AF65-F5344CB8AC3E}">
        <p14:creationId xmlns:p14="http://schemas.microsoft.com/office/powerpoint/2010/main" val="366272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Therefore…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955" y="1447800"/>
            <a:ext cx="7620000" cy="4800600"/>
          </a:xfrm>
        </p:spPr>
        <p:txBody>
          <a:bodyPr/>
          <a:lstStyle/>
          <a:p>
            <a:r>
              <a:rPr lang="en-US" dirty="0" smtClean="0"/>
              <a:t>A new experiment is proposed on </a:t>
            </a:r>
            <a:r>
              <a:rPr lang="en-US" dirty="0" err="1" smtClean="0"/>
              <a:t>Ras</a:t>
            </a:r>
            <a:r>
              <a:rPr lang="en-US" dirty="0" smtClean="0"/>
              <a:t>-mitogen-activated kinase (MAPK) pathway to see if insulin signaling genes of MAPK pathway also influences ARLI</a:t>
            </a:r>
            <a:endParaRPr lang="en-US" dirty="0"/>
          </a:p>
          <a:p>
            <a:r>
              <a:rPr lang="en-US" dirty="0" smtClean="0"/>
              <a:t>Genes: upstream of MAPK: RAS, RAF, MEK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downstream of MAPK: ERK1</a:t>
            </a:r>
          </a:p>
        </p:txBody>
      </p:sp>
      <p:pic>
        <p:nvPicPr>
          <p:cNvPr id="5" name="Picture 2" descr="http://www.phoenixpeptide.com/catalog/upload/pnxnews/pnxnews_000000296/notes/image01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" y="3505200"/>
            <a:ext cx="84582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811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P-element insertion</a:t>
            </a:r>
          </a:p>
          <a:p>
            <a:r>
              <a:rPr lang="en-US" dirty="0" smtClean="0"/>
              <a:t>Real-time PCR</a:t>
            </a:r>
          </a:p>
          <a:p>
            <a:r>
              <a:rPr lang="en-US" dirty="0" smtClean="0"/>
              <a:t>Negative Geotaxis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22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Methods: P-element insertion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P-element is a DNA sequence that could copy its own sequence and insert it into a different position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method used to insert P-element into an insertion site in order to create genetically modified flies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06741"/>
            <a:ext cx="6019799" cy="3569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894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617</TotalTime>
  <Words>560</Words>
  <Application>Microsoft Office PowerPoint</Application>
  <PresentationFormat>On-screen Show (4:3)</PresentationFormat>
  <Paragraphs>93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Insulin signaling pathways in Age-related locomotor impairment</vt:lpstr>
      <vt:lpstr>What is insulin signaling?</vt:lpstr>
      <vt:lpstr>What is ARLI?</vt:lpstr>
      <vt:lpstr>However…</vt:lpstr>
      <vt:lpstr>Why Drosophila?</vt:lpstr>
      <vt:lpstr>In Previous studies</vt:lpstr>
      <vt:lpstr>Therefore…</vt:lpstr>
      <vt:lpstr>Experiment methods</vt:lpstr>
      <vt:lpstr>Methods: P-element insertion </vt:lpstr>
      <vt:lpstr>Where to insert?</vt:lpstr>
      <vt:lpstr>Methods: Negative Geotaxis</vt:lpstr>
      <vt:lpstr>Experiment</vt:lpstr>
      <vt:lpstr>How is that experiment going to help?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Roles of insulin signaling pathways in Age-related locomotor impairment</dc:title>
  <dc:creator>Im</dc:creator>
  <cp:lastModifiedBy>Im</cp:lastModifiedBy>
  <cp:revision>44</cp:revision>
  <dcterms:created xsi:type="dcterms:W3CDTF">2013-12-05T04:00:59Z</dcterms:created>
  <dcterms:modified xsi:type="dcterms:W3CDTF">2013-12-05T14:18:20Z</dcterms:modified>
</cp:coreProperties>
</file>