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4" r:id="rId4"/>
    <p:sldId id="258" r:id="rId5"/>
    <p:sldId id="268" r:id="rId6"/>
    <p:sldId id="271" r:id="rId7"/>
    <p:sldId id="261" r:id="rId8"/>
    <p:sldId id="262" r:id="rId9"/>
    <p:sldId id="259" r:id="rId10"/>
    <p:sldId id="260" r:id="rId11"/>
    <p:sldId id="269" r:id="rId12"/>
    <p:sldId id="270" r:id="rId13"/>
    <p:sldId id="263" r:id="rId14"/>
    <p:sldId id="264" r:id="rId15"/>
    <p:sldId id="275" r:id="rId16"/>
    <p:sldId id="265" r:id="rId17"/>
    <p:sldId id="272" r:id="rId18"/>
    <p:sldId id="273" r:id="rId19"/>
    <p:sldId id="266" r:id="rId20"/>
    <p:sldId id="267"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396"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242CE7C-153B-40F2-8006-E90E6E54B430}"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468C8E-3FD0-4B18-8F57-1696C816E5BA}" type="slidenum">
              <a:rPr lang="en-US" smtClean="0"/>
              <a:t>‹#›</a:t>
            </a:fld>
            <a:endParaRPr lang="en-US"/>
          </a:p>
        </p:txBody>
      </p:sp>
    </p:spTree>
    <p:extLst>
      <p:ext uri="{BB962C8B-B14F-4D97-AF65-F5344CB8AC3E}">
        <p14:creationId xmlns:p14="http://schemas.microsoft.com/office/powerpoint/2010/main" val="60562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42CE7C-153B-40F2-8006-E90E6E54B430}"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468C8E-3FD0-4B18-8F57-1696C816E5BA}" type="slidenum">
              <a:rPr lang="en-US" smtClean="0"/>
              <a:t>‹#›</a:t>
            </a:fld>
            <a:endParaRPr lang="en-US"/>
          </a:p>
        </p:txBody>
      </p:sp>
    </p:spTree>
    <p:extLst>
      <p:ext uri="{BB962C8B-B14F-4D97-AF65-F5344CB8AC3E}">
        <p14:creationId xmlns:p14="http://schemas.microsoft.com/office/powerpoint/2010/main" val="2056873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42CE7C-153B-40F2-8006-E90E6E54B430}"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468C8E-3FD0-4B18-8F57-1696C816E5BA}" type="slidenum">
              <a:rPr lang="en-US" smtClean="0"/>
              <a:t>‹#›</a:t>
            </a:fld>
            <a:endParaRPr lang="en-US"/>
          </a:p>
        </p:txBody>
      </p:sp>
    </p:spTree>
    <p:extLst>
      <p:ext uri="{BB962C8B-B14F-4D97-AF65-F5344CB8AC3E}">
        <p14:creationId xmlns:p14="http://schemas.microsoft.com/office/powerpoint/2010/main" val="9850920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42CE7C-153B-40F2-8006-E90E6E54B430}"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468C8E-3FD0-4B18-8F57-1696C816E5BA}" type="slidenum">
              <a:rPr lang="en-US" smtClean="0"/>
              <a:t>‹#›</a:t>
            </a:fld>
            <a:endParaRPr lang="en-US"/>
          </a:p>
        </p:txBody>
      </p:sp>
    </p:spTree>
    <p:extLst>
      <p:ext uri="{BB962C8B-B14F-4D97-AF65-F5344CB8AC3E}">
        <p14:creationId xmlns:p14="http://schemas.microsoft.com/office/powerpoint/2010/main" val="16485675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42CE7C-153B-40F2-8006-E90E6E54B430}"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468C8E-3FD0-4B18-8F57-1696C816E5BA}" type="slidenum">
              <a:rPr lang="en-US" smtClean="0"/>
              <a:t>‹#›</a:t>
            </a:fld>
            <a:endParaRPr lang="en-US"/>
          </a:p>
        </p:txBody>
      </p:sp>
    </p:spTree>
    <p:extLst>
      <p:ext uri="{BB962C8B-B14F-4D97-AF65-F5344CB8AC3E}">
        <p14:creationId xmlns:p14="http://schemas.microsoft.com/office/powerpoint/2010/main" val="35841983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242CE7C-153B-40F2-8006-E90E6E54B430}"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468C8E-3FD0-4B18-8F57-1696C816E5BA}" type="slidenum">
              <a:rPr lang="en-US" smtClean="0"/>
              <a:t>‹#›</a:t>
            </a:fld>
            <a:endParaRPr lang="en-US"/>
          </a:p>
        </p:txBody>
      </p:sp>
    </p:spTree>
    <p:extLst>
      <p:ext uri="{BB962C8B-B14F-4D97-AF65-F5344CB8AC3E}">
        <p14:creationId xmlns:p14="http://schemas.microsoft.com/office/powerpoint/2010/main" val="3923886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242CE7C-153B-40F2-8006-E90E6E54B430}" type="datetimeFigureOut">
              <a:rPr lang="en-US" smtClean="0"/>
              <a:t>12/4/2013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468C8E-3FD0-4B18-8F57-1696C816E5BA}" type="slidenum">
              <a:rPr lang="en-US" smtClean="0"/>
              <a:t>‹#›</a:t>
            </a:fld>
            <a:endParaRPr lang="en-US"/>
          </a:p>
        </p:txBody>
      </p:sp>
    </p:spTree>
    <p:extLst>
      <p:ext uri="{BB962C8B-B14F-4D97-AF65-F5344CB8AC3E}">
        <p14:creationId xmlns:p14="http://schemas.microsoft.com/office/powerpoint/2010/main" val="921554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242CE7C-153B-40F2-8006-E90E6E54B430}" type="datetimeFigureOut">
              <a:rPr lang="en-US" smtClean="0"/>
              <a:t>12/4/2013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468C8E-3FD0-4B18-8F57-1696C816E5BA}" type="slidenum">
              <a:rPr lang="en-US" smtClean="0"/>
              <a:t>‹#›</a:t>
            </a:fld>
            <a:endParaRPr lang="en-US"/>
          </a:p>
        </p:txBody>
      </p:sp>
    </p:spTree>
    <p:extLst>
      <p:ext uri="{BB962C8B-B14F-4D97-AF65-F5344CB8AC3E}">
        <p14:creationId xmlns:p14="http://schemas.microsoft.com/office/powerpoint/2010/main" val="722731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42CE7C-153B-40F2-8006-E90E6E54B430}" type="datetimeFigureOut">
              <a:rPr lang="en-US" smtClean="0"/>
              <a:t>12/4/2013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468C8E-3FD0-4B18-8F57-1696C816E5BA}" type="slidenum">
              <a:rPr lang="en-US" smtClean="0"/>
              <a:t>‹#›</a:t>
            </a:fld>
            <a:endParaRPr lang="en-US"/>
          </a:p>
        </p:txBody>
      </p:sp>
    </p:spTree>
    <p:extLst>
      <p:ext uri="{BB962C8B-B14F-4D97-AF65-F5344CB8AC3E}">
        <p14:creationId xmlns:p14="http://schemas.microsoft.com/office/powerpoint/2010/main" val="3805641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42CE7C-153B-40F2-8006-E90E6E54B430}"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468C8E-3FD0-4B18-8F57-1696C816E5BA}" type="slidenum">
              <a:rPr lang="en-US" smtClean="0"/>
              <a:t>‹#›</a:t>
            </a:fld>
            <a:endParaRPr lang="en-US"/>
          </a:p>
        </p:txBody>
      </p:sp>
    </p:spTree>
    <p:extLst>
      <p:ext uri="{BB962C8B-B14F-4D97-AF65-F5344CB8AC3E}">
        <p14:creationId xmlns:p14="http://schemas.microsoft.com/office/powerpoint/2010/main" val="16136640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42CE7C-153B-40F2-8006-E90E6E54B430}"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468C8E-3FD0-4B18-8F57-1696C816E5BA}" type="slidenum">
              <a:rPr lang="en-US" smtClean="0"/>
              <a:t>‹#›</a:t>
            </a:fld>
            <a:endParaRPr lang="en-US"/>
          </a:p>
        </p:txBody>
      </p:sp>
    </p:spTree>
    <p:extLst>
      <p:ext uri="{BB962C8B-B14F-4D97-AF65-F5344CB8AC3E}">
        <p14:creationId xmlns:p14="http://schemas.microsoft.com/office/powerpoint/2010/main" val="2523902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42CE7C-153B-40F2-8006-E90E6E54B430}" type="datetimeFigureOut">
              <a:rPr lang="en-US" smtClean="0"/>
              <a:t>12/4/2013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468C8E-3FD0-4B18-8F57-1696C816E5BA}" type="slidenum">
              <a:rPr lang="en-US" smtClean="0"/>
              <a:t>‹#›</a:t>
            </a:fld>
            <a:endParaRPr lang="en-US"/>
          </a:p>
        </p:txBody>
      </p:sp>
    </p:spTree>
    <p:extLst>
      <p:ext uri="{BB962C8B-B14F-4D97-AF65-F5344CB8AC3E}">
        <p14:creationId xmlns:p14="http://schemas.microsoft.com/office/powerpoint/2010/main" val="18348664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Determination of host-associated bacterial communities </a:t>
            </a:r>
            <a:endParaRPr lang="en-US" dirty="0"/>
          </a:p>
        </p:txBody>
      </p:sp>
      <p:sp>
        <p:nvSpPr>
          <p:cNvPr id="3" name="Subtitle 2"/>
          <p:cNvSpPr>
            <a:spLocks noGrp="1"/>
          </p:cNvSpPr>
          <p:nvPr>
            <p:ph type="subTitle" idx="1"/>
          </p:nvPr>
        </p:nvSpPr>
        <p:spPr/>
        <p:txBody>
          <a:bodyPr/>
          <a:lstStyle/>
          <a:p>
            <a:r>
              <a:rPr lang="en-US" dirty="0" smtClean="0"/>
              <a:t>In the </a:t>
            </a:r>
            <a:r>
              <a:rPr lang="en-US" dirty="0" err="1" smtClean="0"/>
              <a:t>rhizospheres</a:t>
            </a:r>
            <a:r>
              <a:rPr lang="en-US" dirty="0" smtClean="0"/>
              <a:t> of maize, acorn squash, and pinto beans</a:t>
            </a:r>
            <a:endParaRPr lang="en-US" dirty="0"/>
          </a:p>
        </p:txBody>
      </p:sp>
    </p:spTree>
    <p:extLst>
      <p:ext uri="{BB962C8B-B14F-4D97-AF65-F5344CB8AC3E}">
        <p14:creationId xmlns:p14="http://schemas.microsoft.com/office/powerpoint/2010/main" val="26326936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a:t>
            </a:r>
            <a:r>
              <a:rPr lang="en-US" dirty="0" smtClean="0"/>
              <a:t>situ</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One approach to analyzing “</a:t>
            </a:r>
            <a:r>
              <a:rPr lang="en-US" dirty="0" err="1" smtClean="0"/>
              <a:t>unculturable</a:t>
            </a:r>
            <a:r>
              <a:rPr lang="en-US" dirty="0" smtClean="0"/>
              <a:t>” bacteria is to study the bacteria “in situ”</a:t>
            </a:r>
            <a:r>
              <a:rPr lang="en-US" dirty="0"/>
              <a:t> </a:t>
            </a:r>
            <a:r>
              <a:rPr lang="en-US" dirty="0" smtClean="0"/>
              <a:t>– in a natural (or nearly natural </a:t>
            </a:r>
            <a:r>
              <a:rPr lang="en-US" dirty="0"/>
              <a:t>e</a:t>
            </a:r>
            <a:r>
              <a:rPr lang="en-US" dirty="0" smtClean="0"/>
              <a:t>nvironment</a:t>
            </a:r>
            <a:r>
              <a:rPr lang="en-US" dirty="0" smtClean="0"/>
              <a:t>) – rather than in vivo</a:t>
            </a:r>
          </a:p>
          <a:p>
            <a:r>
              <a:rPr lang="en-US" dirty="0" smtClean="0"/>
              <a:t>This way the required resources are available to the bacteria</a:t>
            </a:r>
          </a:p>
          <a:p>
            <a:r>
              <a:rPr lang="en-US" dirty="0" smtClean="0"/>
              <a:t>Down side is that the environmental conditions provide a great deal of background noise</a:t>
            </a:r>
          </a:p>
          <a:p>
            <a:r>
              <a:rPr lang="en-US" dirty="0" smtClean="0"/>
              <a:t>For instance, how to tell the host-associated bacteria in soil from other bacteria in the neighborhood?</a:t>
            </a:r>
          </a:p>
          <a:p>
            <a:endParaRPr lang="en-US" dirty="0" smtClean="0"/>
          </a:p>
        </p:txBody>
      </p:sp>
    </p:spTree>
    <p:extLst>
      <p:ext uri="{BB962C8B-B14F-4D97-AF65-F5344CB8AC3E}">
        <p14:creationId xmlns:p14="http://schemas.microsoft.com/office/powerpoint/2010/main" val="2466901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FISH</a:t>
            </a:r>
            <a:endParaRPr lang="en-US" dirty="0"/>
          </a:p>
        </p:txBody>
      </p:sp>
      <p:sp>
        <p:nvSpPr>
          <p:cNvPr id="3" name="Content Placeholder 2"/>
          <p:cNvSpPr>
            <a:spLocks noGrp="1"/>
          </p:cNvSpPr>
          <p:nvPr>
            <p:ph idx="1"/>
          </p:nvPr>
        </p:nvSpPr>
        <p:spPr/>
        <p:txBody>
          <a:bodyPr/>
          <a:lstStyle/>
          <a:p>
            <a:r>
              <a:rPr lang="en-US" dirty="0" smtClean="0"/>
              <a:t>Fluorescent In Situ Hybridization – FISH – uses this approach.</a:t>
            </a:r>
          </a:p>
          <a:p>
            <a:r>
              <a:rPr lang="en-US" dirty="0" smtClean="0"/>
              <a:t>Final hybridization step occurs in situ</a:t>
            </a:r>
          </a:p>
          <a:p>
            <a:r>
              <a:rPr lang="en-US" dirty="0" smtClean="0"/>
              <a:t>Fluorescent markers are used to tag the probes for identification and quantification by fluorescence microscopy and/or flow </a:t>
            </a:r>
            <a:r>
              <a:rPr lang="en-US" dirty="0" err="1" smtClean="0"/>
              <a:t>cytometry</a:t>
            </a:r>
            <a:r>
              <a:rPr lang="en-US" dirty="0" smtClean="0"/>
              <a:t>.</a:t>
            </a:r>
            <a:endParaRPr lang="en-US" dirty="0"/>
          </a:p>
        </p:txBody>
      </p:sp>
    </p:spTree>
    <p:extLst>
      <p:ext uri="{BB962C8B-B14F-4D97-AF65-F5344CB8AC3E}">
        <p14:creationId xmlns:p14="http://schemas.microsoft.com/office/powerpoint/2010/main" val="2244584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FISH (visual)</a:t>
            </a:r>
            <a:endParaRPr lang="en-US" dirty="0"/>
          </a:p>
        </p:txBody>
      </p:sp>
      <p:sp>
        <p:nvSpPr>
          <p:cNvPr id="3" name="Content Placeholder 2"/>
          <p:cNvSpPr>
            <a:spLocks noGrp="1"/>
          </p:cNvSpPr>
          <p:nvPr>
            <p:ph idx="1"/>
          </p:nvPr>
        </p:nvSpPr>
        <p:spPr/>
        <p:txBody>
          <a:bodyPr/>
          <a:lstStyle/>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600200"/>
            <a:ext cx="8229600" cy="4610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872603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sisters</a:t>
            </a:r>
            <a:endParaRPr lang="en-US" dirty="0"/>
          </a:p>
        </p:txBody>
      </p:sp>
      <p:sp>
        <p:nvSpPr>
          <p:cNvPr id="3" name="Content Placeholder 2"/>
          <p:cNvSpPr>
            <a:spLocks noGrp="1"/>
          </p:cNvSpPr>
          <p:nvPr>
            <p:ph idx="1"/>
          </p:nvPr>
        </p:nvSpPr>
        <p:spPr/>
        <p:txBody>
          <a:bodyPr/>
          <a:lstStyle/>
          <a:p>
            <a:r>
              <a:rPr lang="en-US" dirty="0" smtClean="0"/>
              <a:t>Pre-Columbian </a:t>
            </a:r>
            <a:r>
              <a:rPr lang="en-US" dirty="0"/>
              <a:t>A</a:t>
            </a:r>
            <a:r>
              <a:rPr lang="en-US" dirty="0" smtClean="0"/>
              <a:t>merican agricultural technique</a:t>
            </a:r>
          </a:p>
          <a:p>
            <a:r>
              <a:rPr lang="en-US" dirty="0" smtClean="0"/>
              <a:t>Plant three crops – one ground cover (squash), one legume (bean), and one tall grain the beans can climb (maize)</a:t>
            </a:r>
          </a:p>
          <a:p>
            <a:r>
              <a:rPr lang="en-US" dirty="0" smtClean="0"/>
              <a:t>Complementary nutrient cycle – legumes fix the nitrogen, for example</a:t>
            </a:r>
            <a:endParaRPr lang="en-US" dirty="0"/>
          </a:p>
        </p:txBody>
      </p:sp>
    </p:spTree>
    <p:extLst>
      <p:ext uri="{BB962C8B-B14F-4D97-AF65-F5344CB8AC3E}">
        <p14:creationId xmlns:p14="http://schemas.microsoft.com/office/powerpoint/2010/main" val="3445629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Experimental bed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To provide samples and a giant, dirty petri dish for hybridization, an experimental garden bed will be prepared</a:t>
            </a:r>
          </a:p>
          <a:p>
            <a:r>
              <a:rPr lang="en-US" dirty="0" smtClean="0"/>
              <a:t>Samples will be taken and analyzed before planting to quantify bacteria without hosts present</a:t>
            </a:r>
          </a:p>
          <a:p>
            <a:r>
              <a:rPr lang="en-US" dirty="0" smtClean="0"/>
              <a:t>Sub beds will be planted – maize, squash, bean, maize/bean, maize/squash, bean/squash, maize/bean/squash</a:t>
            </a:r>
          </a:p>
          <a:p>
            <a:r>
              <a:rPr lang="en-US" dirty="0" smtClean="0"/>
              <a:t>Each bed will be analyzed for bacterial content several times during the season</a:t>
            </a:r>
            <a:endParaRPr lang="en-US" dirty="0"/>
          </a:p>
        </p:txBody>
      </p:sp>
    </p:spTree>
    <p:extLst>
      <p:ext uri="{BB962C8B-B14F-4D97-AF65-F5344CB8AC3E}">
        <p14:creationId xmlns:p14="http://schemas.microsoft.com/office/powerpoint/2010/main" val="2754222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Experimental Bed</a:t>
            </a:r>
            <a:endParaRPr lang="en-US" dirty="0"/>
          </a:p>
        </p:txBody>
      </p:sp>
      <p:sp>
        <p:nvSpPr>
          <p:cNvPr id="3" name="Content Placeholder 2"/>
          <p:cNvSpPr>
            <a:spLocks noGrp="1"/>
          </p:cNvSpPr>
          <p:nvPr>
            <p:ph idx="1"/>
          </p:nvPr>
        </p:nvSpPr>
        <p:spPr>
          <a:xfrm>
            <a:off x="2065930" y="1600200"/>
            <a:ext cx="4953000" cy="4525963"/>
          </a:xfrm>
        </p:spPr>
        <p:txBody>
          <a:bodyPr/>
          <a:lstStyle/>
          <a:p>
            <a:pPr marL="0" indent="0">
              <a:buNone/>
            </a:pPr>
            <a:endParaRPr lang="en-US" dirty="0"/>
          </a:p>
        </p:txBody>
      </p:sp>
      <p:pic>
        <p:nvPicPr>
          <p:cNvPr id="410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95500" y="1219200"/>
            <a:ext cx="4953000" cy="495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271488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16S </a:t>
            </a:r>
            <a:r>
              <a:rPr lang="en-US" dirty="0" err="1" smtClean="0"/>
              <a:t>rRNA</a:t>
            </a:r>
            <a:r>
              <a:rPr lang="en-US" dirty="0" smtClean="0"/>
              <a:t> </a:t>
            </a:r>
            <a:r>
              <a:rPr lang="en-US" dirty="0"/>
              <a:t>r</a:t>
            </a:r>
            <a:r>
              <a:rPr lang="en-US" dirty="0" smtClean="0"/>
              <a:t>elative </a:t>
            </a:r>
            <a:r>
              <a:rPr lang="en-US" dirty="0" err="1" smtClean="0"/>
              <a:t>qPCR</a:t>
            </a:r>
            <a:r>
              <a:rPr lang="en-US" dirty="0" smtClean="0"/>
              <a:t> FISH</a:t>
            </a:r>
            <a:endParaRPr lang="en-US" dirty="0"/>
          </a:p>
        </p:txBody>
      </p:sp>
      <p:sp>
        <p:nvSpPr>
          <p:cNvPr id="3" name="Content Placeholder 2"/>
          <p:cNvSpPr>
            <a:spLocks noGrp="1"/>
          </p:cNvSpPr>
          <p:nvPr>
            <p:ph idx="1"/>
          </p:nvPr>
        </p:nvSpPr>
        <p:spPr/>
        <p:txBody>
          <a:bodyPr/>
          <a:lstStyle/>
          <a:p>
            <a:r>
              <a:rPr lang="en-US" dirty="0" smtClean="0"/>
              <a:t>Analysis will be </a:t>
            </a:r>
            <a:r>
              <a:rPr lang="en-US" dirty="0" smtClean="0"/>
              <a:t>16S </a:t>
            </a:r>
            <a:r>
              <a:rPr lang="en-US" dirty="0" smtClean="0"/>
              <a:t>relative quantitative PCR fluorescent in situ hybridization</a:t>
            </a:r>
          </a:p>
          <a:p>
            <a:r>
              <a:rPr lang="en-US" dirty="0" smtClean="0"/>
              <a:t>Multiple primers will be used for probe </a:t>
            </a:r>
            <a:r>
              <a:rPr lang="en-US" dirty="0" err="1" smtClean="0"/>
              <a:t>templating</a:t>
            </a:r>
            <a:endParaRPr lang="en-US" dirty="0"/>
          </a:p>
          <a:p>
            <a:r>
              <a:rPr lang="en-US" dirty="0" smtClean="0"/>
              <a:t>One probe will be for “universal” bacteria; the others will select for specific bacterial taxa</a:t>
            </a:r>
          </a:p>
          <a:p>
            <a:r>
              <a:rPr lang="en-US" dirty="0" smtClean="0"/>
              <a:t>Universal results will be used to normalize for relative bacterial quantification</a:t>
            </a:r>
            <a:endParaRPr lang="en-US" dirty="0"/>
          </a:p>
        </p:txBody>
      </p:sp>
    </p:spTree>
    <p:extLst>
      <p:ext uri="{BB962C8B-B14F-4D97-AF65-F5344CB8AC3E}">
        <p14:creationId xmlns:p14="http://schemas.microsoft.com/office/powerpoint/2010/main" val="574579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Probe </a:t>
            </a:r>
            <a:r>
              <a:rPr lang="en-US" dirty="0" smtClean="0"/>
              <a:t>primers</a:t>
            </a:r>
            <a:endParaRPr lang="en-US" dirty="0"/>
          </a:p>
        </p:txBody>
      </p:sp>
      <p:sp>
        <p:nvSpPr>
          <p:cNvPr id="3" name="Content Placeholder 2"/>
          <p:cNvSpPr>
            <a:spLocks noGrp="1"/>
          </p:cNvSpPr>
          <p:nvPr>
            <p:ph idx="1"/>
          </p:nvPr>
        </p:nvSpPr>
        <p:spPr/>
        <p:txBody>
          <a:bodyPr/>
          <a:lstStyle/>
          <a:p>
            <a:r>
              <a:rPr lang="en-US" dirty="0" smtClean="0"/>
              <a:t>Primers tested by </a:t>
            </a:r>
            <a:r>
              <a:rPr lang="en-US" dirty="0" err="1" smtClean="0"/>
              <a:t>Fierer</a:t>
            </a:r>
            <a:r>
              <a:rPr lang="en-US" dirty="0" smtClean="0"/>
              <a:t> and </a:t>
            </a:r>
            <a:r>
              <a:rPr lang="en-US" dirty="0" err="1" smtClean="0"/>
              <a:t>Gregoris</a:t>
            </a:r>
            <a:r>
              <a:rPr lang="en-US" dirty="0" smtClean="0"/>
              <a:t> </a:t>
            </a:r>
            <a:r>
              <a:rPr lang="en-US" dirty="0" smtClean="0"/>
              <a:t>experiments</a:t>
            </a: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3200400"/>
            <a:ext cx="8269407" cy="29575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011376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Relative </a:t>
            </a:r>
            <a:r>
              <a:rPr lang="en-US" dirty="0" smtClean="0"/>
              <a:t>quantification</a:t>
            </a:r>
            <a:endParaRPr lang="en-US" dirty="0"/>
          </a:p>
        </p:txBody>
      </p:sp>
      <p:sp>
        <p:nvSpPr>
          <p:cNvPr id="3" name="Content Placeholder 2"/>
          <p:cNvSpPr>
            <a:spLocks noGrp="1"/>
          </p:cNvSpPr>
          <p:nvPr>
            <p:ph idx="1"/>
          </p:nvPr>
        </p:nvSpPr>
        <p:spPr/>
        <p:txBody>
          <a:bodyPr/>
          <a:lstStyle/>
          <a:p>
            <a:r>
              <a:rPr lang="en-US" dirty="0" smtClean="0"/>
              <a:t>Within each </a:t>
            </a:r>
            <a:r>
              <a:rPr lang="en-US" dirty="0" err="1" smtClean="0"/>
              <a:t>biom</a:t>
            </a:r>
            <a:r>
              <a:rPr lang="en-US" dirty="0" smtClean="0"/>
              <a:t>, relative quantities will be calculated</a:t>
            </a:r>
          </a:p>
          <a:p>
            <a:r>
              <a:rPr lang="en-US" dirty="0"/>
              <a:t>R</a:t>
            </a:r>
            <a:r>
              <a:rPr lang="en-US" dirty="0" smtClean="0"/>
              <a:t>elative quantities will be compared with the “</a:t>
            </a:r>
            <a:r>
              <a:rPr lang="en-US" dirty="0" err="1" smtClean="0"/>
              <a:t>unhosted</a:t>
            </a:r>
            <a:r>
              <a:rPr lang="en-US" dirty="0" smtClean="0"/>
              <a:t>” samples and with the relative quantities from other beds to see how the hosts affect total and relative bacterial populations</a:t>
            </a:r>
            <a:endParaRPr lang="en-US" dirty="0"/>
          </a:p>
        </p:txBody>
      </p:sp>
    </p:spTree>
    <p:extLst>
      <p:ext uri="{BB962C8B-B14F-4D97-AF65-F5344CB8AC3E}">
        <p14:creationId xmlns:p14="http://schemas.microsoft.com/office/powerpoint/2010/main" val="29149025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Further studies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idea behind the experimental bed is to add to the study over years</a:t>
            </a:r>
          </a:p>
          <a:p>
            <a:r>
              <a:rPr lang="en-US" dirty="0" smtClean="0"/>
              <a:t>Other identical beds could be made in different locations with different soil and environmental conditions but same hosts</a:t>
            </a:r>
          </a:p>
          <a:p>
            <a:r>
              <a:rPr lang="en-US" dirty="0" smtClean="0"/>
              <a:t>Bacteria could be introduced to see impact</a:t>
            </a:r>
          </a:p>
          <a:p>
            <a:r>
              <a:rPr lang="en-US" dirty="0" smtClean="0"/>
              <a:t>Environmental factors such as nutrient levels, </a:t>
            </a:r>
            <a:r>
              <a:rPr lang="en-US" dirty="0" smtClean="0"/>
              <a:t>temperature, </a:t>
            </a:r>
            <a:r>
              <a:rPr lang="en-US" dirty="0" smtClean="0"/>
              <a:t>moisture, pH, salinity could be factored in</a:t>
            </a:r>
          </a:p>
          <a:p>
            <a:r>
              <a:rPr lang="en-US" dirty="0" smtClean="0"/>
              <a:t>Charcoal (in the vein of </a:t>
            </a:r>
            <a:r>
              <a:rPr lang="en-US" dirty="0" err="1" smtClean="0"/>
              <a:t>tera</a:t>
            </a:r>
            <a:r>
              <a:rPr lang="en-US" dirty="0" smtClean="0"/>
              <a:t> </a:t>
            </a:r>
            <a:r>
              <a:rPr lang="en-US" dirty="0" err="1" smtClean="0"/>
              <a:t>preta</a:t>
            </a:r>
            <a:r>
              <a:rPr lang="en-US" dirty="0" smtClean="0"/>
              <a:t>) could be introduced</a:t>
            </a:r>
            <a:endParaRPr lang="en-US" dirty="0"/>
          </a:p>
        </p:txBody>
      </p:sp>
    </p:spTree>
    <p:extLst>
      <p:ext uri="{BB962C8B-B14F-4D97-AF65-F5344CB8AC3E}">
        <p14:creationId xmlns:p14="http://schemas.microsoft.com/office/powerpoint/2010/main" val="14275617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Host-associated microbial communities</a:t>
            </a:r>
            <a:endParaRPr lang="en-US" dirty="0"/>
          </a:p>
        </p:txBody>
      </p:sp>
      <p:sp>
        <p:nvSpPr>
          <p:cNvPr id="3" name="Content Placeholder 2"/>
          <p:cNvSpPr>
            <a:spLocks noGrp="1"/>
          </p:cNvSpPr>
          <p:nvPr>
            <p:ph idx="1"/>
          </p:nvPr>
        </p:nvSpPr>
        <p:spPr/>
        <p:txBody>
          <a:bodyPr>
            <a:normAutofit lnSpcReduction="10000"/>
          </a:bodyPr>
          <a:lstStyle/>
          <a:p>
            <a:r>
              <a:rPr lang="en-US" dirty="0" smtClean="0"/>
              <a:t>Eukaryotes play host to large and complex microbial communities</a:t>
            </a:r>
          </a:p>
          <a:p>
            <a:r>
              <a:rPr lang="en-US" dirty="0" smtClean="0"/>
              <a:t>In humans, for instance, 90% of the cells are accounted for by the host-associated microbes</a:t>
            </a:r>
          </a:p>
          <a:p>
            <a:r>
              <a:rPr lang="en-US" dirty="0" smtClean="0"/>
              <a:t>These communities have a symbiotic relationship with the host; the health of the host is dependent upon the capabilities of the microbes and the populations in some ways reflect the health of the host.</a:t>
            </a:r>
            <a:endParaRPr lang="en-US" dirty="0"/>
          </a:p>
        </p:txBody>
      </p:sp>
    </p:spTree>
    <p:extLst>
      <p:ext uri="{BB962C8B-B14F-4D97-AF65-F5344CB8AC3E}">
        <p14:creationId xmlns:p14="http://schemas.microsoft.com/office/powerpoint/2010/main" val="40873072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Bacterial meta-genomic sequencing</a:t>
            </a:r>
            <a:endParaRPr lang="en-US" dirty="0"/>
          </a:p>
        </p:txBody>
      </p:sp>
      <p:sp>
        <p:nvSpPr>
          <p:cNvPr id="3" name="Content Placeholder 2"/>
          <p:cNvSpPr>
            <a:spLocks noGrp="1"/>
          </p:cNvSpPr>
          <p:nvPr>
            <p:ph idx="1"/>
          </p:nvPr>
        </p:nvSpPr>
        <p:spPr/>
        <p:txBody>
          <a:bodyPr/>
          <a:lstStyle/>
          <a:p>
            <a:r>
              <a:rPr lang="en-US" dirty="0" smtClean="0"/>
              <a:t>High-throughput total genome sequencing should be incorporated</a:t>
            </a:r>
          </a:p>
          <a:p>
            <a:r>
              <a:rPr lang="en-US" dirty="0" smtClean="0"/>
              <a:t>Meta-genomic data could be used to partially identify bacteria closer to the species</a:t>
            </a:r>
          </a:p>
          <a:p>
            <a:r>
              <a:rPr lang="en-US" dirty="0" err="1" smtClean="0"/>
              <a:t>qPCR</a:t>
            </a:r>
            <a:r>
              <a:rPr lang="en-US" dirty="0" smtClean="0"/>
              <a:t> data may assist in partial sequencing of the bacteria</a:t>
            </a:r>
          </a:p>
          <a:p>
            <a:r>
              <a:rPr lang="en-US" dirty="0" smtClean="0"/>
              <a:t>Meta-genomic data itself may wind up being more important than the speciation</a:t>
            </a:r>
            <a:endParaRPr lang="en-US" dirty="0"/>
          </a:p>
        </p:txBody>
      </p:sp>
    </p:spTree>
    <p:extLst>
      <p:ext uri="{BB962C8B-B14F-4D97-AF65-F5344CB8AC3E}">
        <p14:creationId xmlns:p14="http://schemas.microsoft.com/office/powerpoint/2010/main" val="14514078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It is theorized that gaining an understanding of host-associated communities can open up new avenues of treatment</a:t>
            </a:r>
          </a:p>
          <a:p>
            <a:r>
              <a:rPr lang="en-US" dirty="0" smtClean="0"/>
              <a:t>E.G. Introduction of healthy bacteria rather than drugs with side affects or chemicals with harmful environmental collateral damage</a:t>
            </a:r>
          </a:p>
          <a:p>
            <a:r>
              <a:rPr lang="en-US" dirty="0" smtClean="0"/>
              <a:t>The communities are represented by an enormous amount of extremely dynamic data so applications are still currently theoretical</a:t>
            </a:r>
          </a:p>
          <a:p>
            <a:r>
              <a:rPr lang="en-US" dirty="0" smtClean="0"/>
              <a:t>Studies of these communities required for this potential to ever be realized</a:t>
            </a:r>
            <a:endParaRPr lang="en-US" dirty="0"/>
          </a:p>
        </p:txBody>
      </p:sp>
    </p:spTree>
    <p:extLst>
      <p:ext uri="{BB962C8B-B14F-4D97-AF65-F5344CB8AC3E}">
        <p14:creationId xmlns:p14="http://schemas.microsoft.com/office/powerpoint/2010/main" val="10266465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Rhizosphere</a:t>
            </a:r>
            <a:endParaRPr lang="en-US" dirty="0"/>
          </a:p>
        </p:txBody>
      </p:sp>
      <p:sp>
        <p:nvSpPr>
          <p:cNvPr id="3" name="Content Placeholder 2"/>
          <p:cNvSpPr>
            <a:spLocks noGrp="1"/>
          </p:cNvSpPr>
          <p:nvPr>
            <p:ph idx="1"/>
          </p:nvPr>
        </p:nvSpPr>
        <p:spPr/>
        <p:txBody>
          <a:bodyPr/>
          <a:lstStyle/>
          <a:p>
            <a:r>
              <a:rPr lang="en-US" dirty="0" smtClean="0"/>
              <a:t>In plants, much of the host-associated microbial communities lies in the soil immediately surrounding the roots</a:t>
            </a:r>
          </a:p>
          <a:p>
            <a:r>
              <a:rPr lang="en-US" dirty="0" smtClean="0"/>
              <a:t>This area is known as the </a:t>
            </a:r>
            <a:r>
              <a:rPr lang="en-US" dirty="0" err="1" smtClean="0"/>
              <a:t>rhizosphere</a:t>
            </a:r>
            <a:r>
              <a:rPr lang="en-US" dirty="0" smtClean="0"/>
              <a:t>.</a:t>
            </a:r>
          </a:p>
        </p:txBody>
      </p:sp>
    </p:spTree>
    <p:extLst>
      <p:ext uri="{BB962C8B-B14F-4D97-AF65-F5344CB8AC3E}">
        <p14:creationId xmlns:p14="http://schemas.microsoft.com/office/powerpoint/2010/main" val="12491003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Rhizosphere</a:t>
            </a:r>
            <a:r>
              <a:rPr lang="en-US" dirty="0" smtClean="0"/>
              <a:t> symbiosis</a:t>
            </a:r>
            <a:endParaRPr lang="en-US" dirty="0"/>
          </a:p>
        </p:txBody>
      </p:sp>
      <p:sp>
        <p:nvSpPr>
          <p:cNvPr id="3" name="Content Placeholder 2"/>
          <p:cNvSpPr>
            <a:spLocks noGrp="1"/>
          </p:cNvSpPr>
          <p:nvPr>
            <p:ph idx="1"/>
          </p:nvPr>
        </p:nvSpPr>
        <p:spPr/>
        <p:txBody>
          <a:bodyPr/>
          <a:lstStyle/>
          <a:p>
            <a:r>
              <a:rPr lang="en-US" dirty="0" smtClean="0"/>
              <a:t>The microbes in the </a:t>
            </a:r>
            <a:r>
              <a:rPr lang="en-US" dirty="0" err="1" smtClean="0"/>
              <a:t>rhizosphere</a:t>
            </a:r>
            <a:r>
              <a:rPr lang="en-US" dirty="0" smtClean="0"/>
              <a:t> help the host plant to process nutrients, for instance.</a:t>
            </a:r>
          </a:p>
          <a:p>
            <a:r>
              <a:rPr lang="en-US" dirty="0" smtClean="0"/>
              <a:t>Well known example are bacteria that help plants such as legumes form nodules on the roots, into which the bacteria move and then use the resources provided by the host plant to fix nitrogen, which then helps the plant to thrive.</a:t>
            </a:r>
          </a:p>
          <a:p>
            <a:endParaRPr lang="en-US" dirty="0"/>
          </a:p>
        </p:txBody>
      </p:sp>
    </p:spTree>
    <p:extLst>
      <p:ext uri="{BB962C8B-B14F-4D97-AF65-F5344CB8AC3E}">
        <p14:creationId xmlns:p14="http://schemas.microsoft.com/office/powerpoint/2010/main" val="1882468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Rhizosphere</a:t>
            </a:r>
            <a:r>
              <a:rPr lang="en-US" dirty="0" smtClean="0"/>
              <a:t> symbiosis</a:t>
            </a:r>
            <a:endParaRPr lang="en-US" dirty="0"/>
          </a:p>
        </p:txBody>
      </p:sp>
      <p:sp>
        <p:nvSpPr>
          <p:cNvPr id="3" name="Content Placeholder 2"/>
          <p:cNvSpPr>
            <a:spLocks noGrp="1"/>
          </p:cNvSpPr>
          <p:nvPr>
            <p:ph idx="1"/>
          </p:nvPr>
        </p:nvSpPr>
        <p:spPr/>
        <p:txBody>
          <a:bodyPr/>
          <a:lstStyle/>
          <a:p>
            <a:endParaRPr lang="en-US"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600200"/>
            <a:ext cx="8229600" cy="45165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823479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16S </a:t>
            </a:r>
            <a:r>
              <a:rPr lang="en-US" dirty="0" err="1" smtClean="0"/>
              <a:t>rRNA</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Ribosomal RNA has been used extensively for organism identification</a:t>
            </a:r>
          </a:p>
          <a:p>
            <a:r>
              <a:rPr lang="en-US" dirty="0" smtClean="0"/>
              <a:t>It is well conserved within a species and sometimes across species</a:t>
            </a:r>
          </a:p>
          <a:p>
            <a:r>
              <a:rPr lang="en-US" dirty="0" smtClean="0"/>
              <a:t>It is also abundant in cells providing much in the way of material</a:t>
            </a:r>
          </a:p>
          <a:p>
            <a:r>
              <a:rPr lang="en-US" dirty="0" smtClean="0"/>
              <a:t>Several </a:t>
            </a:r>
            <a:r>
              <a:rPr lang="en-US" dirty="0" err="1" smtClean="0"/>
              <a:t>rRNA</a:t>
            </a:r>
            <a:r>
              <a:rPr lang="en-US" dirty="0" smtClean="0"/>
              <a:t> regions have been used, but 16S is the most commonly used region and there are large libraries with 16S data for a wide variety of organisms</a:t>
            </a:r>
            <a:endParaRPr lang="en-US" dirty="0"/>
          </a:p>
        </p:txBody>
      </p:sp>
    </p:spTree>
    <p:extLst>
      <p:ext uri="{BB962C8B-B14F-4D97-AF65-F5344CB8AC3E}">
        <p14:creationId xmlns:p14="http://schemas.microsoft.com/office/powerpoint/2010/main" val="4043566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PCR</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Polymerase chain reaction is a well used method for gene amplification</a:t>
            </a:r>
          </a:p>
          <a:p>
            <a:r>
              <a:rPr lang="en-US" dirty="0" smtClean="0"/>
              <a:t>A pair of restriction enzyme are used, specifically to book-end a stretch of RNA or single stranded DNA</a:t>
            </a:r>
          </a:p>
          <a:p>
            <a:r>
              <a:rPr lang="en-US" dirty="0" smtClean="0"/>
              <a:t>This fragment is called a probe</a:t>
            </a:r>
          </a:p>
          <a:p>
            <a:r>
              <a:rPr lang="en-US" dirty="0" smtClean="0"/>
              <a:t>Probes can be amplified by insertion into phage DNA and grown in </a:t>
            </a:r>
            <a:r>
              <a:rPr lang="en-US" dirty="0" err="1" smtClean="0"/>
              <a:t>culturable</a:t>
            </a:r>
            <a:r>
              <a:rPr lang="en-US" dirty="0" smtClean="0"/>
              <a:t> bacteria such as e. coli</a:t>
            </a:r>
          </a:p>
          <a:p>
            <a:r>
              <a:rPr lang="en-US" dirty="0" smtClean="0"/>
              <a:t>The probes are tagged for identification and hybridized on the </a:t>
            </a:r>
            <a:r>
              <a:rPr lang="en-US" dirty="0" smtClean="0"/>
              <a:t>DNA or RNA</a:t>
            </a:r>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22278519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r>
              <a:rPr lang="en-US" dirty="0" err="1" smtClean="0"/>
              <a:t>Unculturable</a:t>
            </a:r>
            <a:r>
              <a:rPr lang="en-US" dirty="0" smtClean="0"/>
              <a:t>” bacteria</a:t>
            </a:r>
            <a:endParaRPr lang="en-US" dirty="0"/>
          </a:p>
        </p:txBody>
      </p:sp>
      <p:sp>
        <p:nvSpPr>
          <p:cNvPr id="3" name="Content Placeholder 2"/>
          <p:cNvSpPr>
            <a:spLocks noGrp="1"/>
          </p:cNvSpPr>
          <p:nvPr>
            <p:ph idx="1"/>
          </p:nvPr>
        </p:nvSpPr>
        <p:spPr/>
        <p:txBody>
          <a:bodyPr>
            <a:normAutofit lnSpcReduction="10000"/>
          </a:bodyPr>
          <a:lstStyle/>
          <a:p>
            <a:r>
              <a:rPr lang="en-US" dirty="0" smtClean="0"/>
              <a:t>The vast majority of bacteria cannot be grown under known laboratory conditions</a:t>
            </a:r>
          </a:p>
          <a:p>
            <a:r>
              <a:rPr lang="en-US" dirty="0" smtClean="0"/>
              <a:t>Some put that fraction at 99%</a:t>
            </a:r>
          </a:p>
          <a:p>
            <a:r>
              <a:rPr lang="en-US" dirty="0" smtClean="0"/>
              <a:t>Theories are that stress conditions or inadequate environmental conditions prevent bacteria from multiplying</a:t>
            </a:r>
          </a:p>
          <a:p>
            <a:r>
              <a:rPr lang="en-US" dirty="0" smtClean="0"/>
              <a:t>Host-associated bacteria are a perfect example because they generally need a proper host to thrive</a:t>
            </a:r>
            <a:endParaRPr lang="en-US" dirty="0"/>
          </a:p>
        </p:txBody>
      </p:sp>
    </p:spTree>
    <p:extLst>
      <p:ext uri="{BB962C8B-B14F-4D97-AF65-F5344CB8AC3E}">
        <p14:creationId xmlns:p14="http://schemas.microsoft.com/office/powerpoint/2010/main" val="3589247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1054</TotalTime>
  <Words>873</Words>
  <Application>Microsoft Office PowerPoint</Application>
  <PresentationFormat>On-screen Show (4:3)</PresentationFormat>
  <Paragraphs>76</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Determination of host-associated bacterial communities </vt:lpstr>
      <vt:lpstr>Host-associated microbial communities</vt:lpstr>
      <vt:lpstr>Potential</vt:lpstr>
      <vt:lpstr>Rhizosphere</vt:lpstr>
      <vt:lpstr>Rhizosphere symbiosis</vt:lpstr>
      <vt:lpstr>Rhizosphere symbiosis</vt:lpstr>
      <vt:lpstr>16S rRNA</vt:lpstr>
      <vt:lpstr>PCR</vt:lpstr>
      <vt:lpstr>“Unculturable” bacteria</vt:lpstr>
      <vt:lpstr>In situ</vt:lpstr>
      <vt:lpstr>FISH</vt:lpstr>
      <vt:lpstr>FISH (visual)</vt:lpstr>
      <vt:lpstr>Three sisters</vt:lpstr>
      <vt:lpstr>Experimental bed</vt:lpstr>
      <vt:lpstr>Experimental Bed</vt:lpstr>
      <vt:lpstr>16S rRNA relative qPCR FISH</vt:lpstr>
      <vt:lpstr>Probe primers</vt:lpstr>
      <vt:lpstr>Relative quantification</vt:lpstr>
      <vt:lpstr>Further studies</vt:lpstr>
      <vt:lpstr>Bacterial meta-genomic sequencing</vt:lpstr>
    </vt:vector>
  </TitlesOfParts>
  <Company>VCU Health System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Determination of host-associated bacterial communities </dc:title>
  <dc:creator>Brian . Barltrop</dc:creator>
  <cp:lastModifiedBy>bbarltro</cp:lastModifiedBy>
  <cp:revision>17</cp:revision>
  <dcterms:created xsi:type="dcterms:W3CDTF">2013-12-04T00:53:15Z</dcterms:created>
  <dcterms:modified xsi:type="dcterms:W3CDTF">2013-12-05T01:35:39Z</dcterms:modified>
</cp:coreProperties>
</file>