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4" r:id="rId4"/>
    <p:sldId id="257" r:id="rId5"/>
    <p:sldId id="265" r:id="rId6"/>
    <p:sldId id="258" r:id="rId7"/>
    <p:sldId id="259" r:id="rId8"/>
    <p:sldId id="260" r:id="rId9"/>
    <p:sldId id="267" r:id="rId10"/>
    <p:sldId id="268" r:id="rId11"/>
    <p:sldId id="270" r:id="rId12"/>
    <p:sldId id="271" r:id="rId13"/>
    <p:sldId id="269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C8-D612-4917-BEDC-1345548FBDE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A45B-46BA-42C4-93A9-188F3EC9DF8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C8-D612-4917-BEDC-1345548FBDE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A45B-46BA-42C4-93A9-188F3EC9D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C8-D612-4917-BEDC-1345548FBDE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A45B-46BA-42C4-93A9-188F3EC9D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C8-D612-4917-BEDC-1345548FBDE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A45B-46BA-42C4-93A9-188F3EC9D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C8-D612-4917-BEDC-1345548FBDE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A45B-46BA-42C4-93A9-188F3EC9DF8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C8-D612-4917-BEDC-1345548FBDE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A45B-46BA-42C4-93A9-188F3EC9D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C8-D612-4917-BEDC-1345548FBDE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A45B-46BA-42C4-93A9-188F3EC9D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C8-D612-4917-BEDC-1345548FBDE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8A45B-46BA-42C4-93A9-188F3EC9DF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C8-D612-4917-BEDC-1345548FBDE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A45B-46BA-42C4-93A9-188F3EC9D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C8-D612-4917-BEDC-1345548FBDE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348A45B-46BA-42C4-93A9-188F3EC9D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F0141C8-D612-4917-BEDC-1345548FBDE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A45B-46BA-42C4-93A9-188F3EC9D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F0141C8-D612-4917-BEDC-1345548FBDE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48A45B-46BA-42C4-93A9-188F3EC9DF8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lsignal.com/products/images/2365_ific_Jp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2536481/?ncbi_mmode=std" TargetMode="External"/><Relationship Id="rId2" Type="http://schemas.openxmlformats.org/officeDocument/2006/relationships/hyperlink" Target="http://mmserver.cjp.com/images/image/430302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19876394/" TargetMode="External"/><Relationship Id="rId5" Type="http://schemas.openxmlformats.org/officeDocument/2006/relationships/hyperlink" Target="http://www.cellsignal.com/products/images/2365_ific_Jp.jpg" TargetMode="External"/><Relationship Id="rId4" Type="http://schemas.openxmlformats.org/officeDocument/2006/relationships/hyperlink" Target="http://www.nature.com/srep/2013/130530/srep01913/full/srep01913.html#ref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mserver.cjp.com/images/image/4303024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6480048" cy="230124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Components of Neutrophil Extracellular Traps and their Origin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6480048" cy="1752600"/>
          </a:xfrm>
        </p:spPr>
        <p:txBody>
          <a:bodyPr/>
          <a:lstStyle/>
          <a:p>
            <a:r>
              <a:rPr lang="en-US" dirty="0" smtClean="0"/>
              <a:t>Vince Yokois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Radioactively Label DNA, Protein</a:t>
            </a:r>
          </a:p>
          <a:p>
            <a:pPr lvl="4"/>
            <a:r>
              <a:rPr lang="en-US" dirty="0"/>
              <a:t>Injected with radioactive methionine</a:t>
            </a:r>
          </a:p>
          <a:p>
            <a:pPr lvl="4"/>
            <a:r>
              <a:rPr lang="en-US" dirty="0"/>
              <a:t>Neutrophils will be </a:t>
            </a:r>
            <a:r>
              <a:rPr lang="en-US" dirty="0" smtClean="0"/>
              <a:t>injected with BrdU </a:t>
            </a:r>
            <a:endParaRPr lang="en-US" dirty="0"/>
          </a:p>
          <a:p>
            <a:r>
              <a:rPr lang="en-US" dirty="0" smtClean="0"/>
              <a:t>Track Neutrophils</a:t>
            </a:r>
          </a:p>
          <a:p>
            <a:pPr lvl="4"/>
            <a:r>
              <a:rPr lang="en-US" dirty="0" smtClean="0"/>
              <a:t>Quantum Dots implanted into cell membrane </a:t>
            </a:r>
          </a:p>
          <a:p>
            <a:pPr marL="1307592" lvl="4" indent="0">
              <a:buNone/>
            </a:pPr>
            <a:r>
              <a:rPr lang="en-US" dirty="0"/>
              <a:t>b</a:t>
            </a:r>
            <a:r>
              <a:rPr lang="en-US" dirty="0" smtClean="0"/>
              <a:t>y antigen-QD conjugate</a:t>
            </a:r>
          </a:p>
          <a:p>
            <a:pPr lvl="4"/>
            <a:r>
              <a:rPr lang="en-US" dirty="0" smtClean="0"/>
              <a:t>Non-invasive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02143"/>
            <a:ext cx="1905000" cy="18505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5181600"/>
            <a:ext cx="152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Figure 3</a:t>
            </a:r>
          </a:p>
          <a:p>
            <a:endParaRPr lang="en-US" sz="1000" dirty="0"/>
          </a:p>
          <a:p>
            <a:r>
              <a:rPr lang="en-US" sz="1000" dirty="0" smtClean="0"/>
              <a:t>Neutrophils with QD’s method described by </a:t>
            </a:r>
            <a:r>
              <a:rPr lang="en-US" sz="1000" dirty="0" err="1" smtClean="0"/>
              <a:t>Kikushima</a:t>
            </a:r>
            <a:r>
              <a:rPr lang="en-US" sz="1000" dirty="0" smtClean="0"/>
              <a:t> et al. (2013)</a:t>
            </a:r>
            <a:endParaRPr lang="en-US" sz="10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3" y="3733799"/>
            <a:ext cx="3581400" cy="30933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162800" y="2872025"/>
            <a:ext cx="1948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Figure 4</a:t>
            </a:r>
          </a:p>
          <a:p>
            <a:endParaRPr lang="en-US" sz="1000" dirty="0"/>
          </a:p>
          <a:p>
            <a:r>
              <a:rPr lang="en-US" sz="1000" dirty="0" smtClean="0"/>
              <a:t>High intensity laser used to detect QD’s </a:t>
            </a:r>
          </a:p>
          <a:p>
            <a:r>
              <a:rPr lang="en-US" sz="1000" dirty="0" err="1" smtClean="0"/>
              <a:t>Kikushima</a:t>
            </a:r>
            <a:r>
              <a:rPr lang="en-US" sz="1000" dirty="0" smtClean="0"/>
              <a:t> et al. (2013)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83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His-tags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286000"/>
          </a:xfrm>
        </p:spPr>
        <p:txBody>
          <a:bodyPr/>
          <a:lstStyle/>
          <a:p>
            <a:r>
              <a:rPr lang="en-US" dirty="0" smtClean="0"/>
              <a:t>Incorporates an amino acid motif into the protein</a:t>
            </a:r>
          </a:p>
          <a:p>
            <a:pPr lvl="4"/>
            <a:r>
              <a:rPr lang="en-US" dirty="0" smtClean="0"/>
              <a:t>Antibodies can bind to these and attach fluorophores </a:t>
            </a:r>
          </a:p>
          <a:p>
            <a:pPr lvl="4"/>
            <a:r>
              <a:rPr lang="en-US" dirty="0" smtClean="0"/>
              <a:t>Attached at the N or C termini </a:t>
            </a:r>
            <a:endParaRPr lang="en-US" dirty="0"/>
          </a:p>
        </p:txBody>
      </p:sp>
      <p:pic>
        <p:nvPicPr>
          <p:cNvPr id="2050" name="Picture 2" descr="http://www.cellsignal.com/products/images/2365_ific_J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3048000" cy="262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200" y="5879069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Figure 5 </a:t>
            </a:r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://www.cellsignal.com/products/images/2365_ific_Jp.jpg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20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His-tags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286000"/>
            <a:ext cx="8382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5771" y="2286000"/>
            <a:ext cx="60960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2286000"/>
            <a:ext cx="762000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55371" y="2743200"/>
            <a:ext cx="2645229" cy="304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24200" y="3276600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40971" y="5715000"/>
            <a:ext cx="1143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83971" y="5715000"/>
            <a:ext cx="3178629" cy="228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57600" y="3657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1447800"/>
            <a:ext cx="108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His-tag +Primer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55371" y="2743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 Protein Sequence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12471" y="6172200"/>
            <a:ext cx="405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His-tag + DNA encoding Protein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29" y="3209251"/>
            <a:ext cx="3505200" cy="173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5867400" y="5181600"/>
            <a:ext cx="381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7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971800"/>
          </a:xfrm>
        </p:spPr>
        <p:txBody>
          <a:bodyPr>
            <a:normAutofit/>
          </a:bodyPr>
          <a:lstStyle/>
          <a:p>
            <a:r>
              <a:rPr lang="en-US" dirty="0"/>
              <a:t>Measure Enzymatic Activity</a:t>
            </a:r>
          </a:p>
          <a:p>
            <a:pPr lvl="4"/>
            <a:r>
              <a:rPr lang="en-US" dirty="0"/>
              <a:t>Get ELISA kits for each protein to be tested</a:t>
            </a:r>
          </a:p>
          <a:p>
            <a:pPr lvl="4"/>
            <a:r>
              <a:rPr lang="en-US" dirty="0"/>
              <a:t>Ratio of </a:t>
            </a:r>
            <a:r>
              <a:rPr lang="en-US" dirty="0" err="1"/>
              <a:t>Fluorometric</a:t>
            </a:r>
            <a:r>
              <a:rPr lang="en-US" dirty="0"/>
              <a:t> Assay : Radiometric </a:t>
            </a:r>
            <a:r>
              <a:rPr lang="en-US" dirty="0" smtClean="0"/>
              <a:t>Assay</a:t>
            </a:r>
          </a:p>
          <a:p>
            <a:r>
              <a:rPr lang="en-US" dirty="0" smtClean="0"/>
              <a:t>Immunofluorescence Staining</a:t>
            </a:r>
            <a:endParaRPr lang="en-US" dirty="0"/>
          </a:p>
          <a:p>
            <a:pPr lvl="4"/>
            <a:r>
              <a:rPr lang="en-US" dirty="0" smtClean="0"/>
              <a:t>Stain tissue samples with </a:t>
            </a:r>
            <a:r>
              <a:rPr lang="en-US" dirty="0"/>
              <a:t>antibodies (His-tags</a:t>
            </a:r>
            <a:r>
              <a:rPr lang="en-US" dirty="0" smtClean="0"/>
              <a:t>) </a:t>
            </a:r>
          </a:p>
          <a:p>
            <a:pPr lvl="4"/>
            <a:r>
              <a:rPr lang="en-US" dirty="0" smtClean="0"/>
              <a:t>Items to be stained; MPO, PX3, Lactoferrin, Cathelicidin, Neutrophil DNA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5943600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184571" y="599784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Figure 6 taken from results of Urban et al. (2009)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132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Enzymatic Activity </a:t>
            </a:r>
          </a:p>
          <a:p>
            <a:pPr lvl="4"/>
            <a:r>
              <a:rPr lang="en-US" dirty="0" smtClean="0"/>
              <a:t>Displayed as a ratio of REA : FEA</a:t>
            </a:r>
          </a:p>
          <a:p>
            <a:pPr lvl="4"/>
            <a:r>
              <a:rPr lang="en-US" dirty="0" smtClean="0"/>
              <a:t>If the ratio’s are equal then all proteins in NETs originate from neutrophils</a:t>
            </a:r>
          </a:p>
          <a:p>
            <a:pPr lvl="4"/>
            <a:r>
              <a:rPr lang="en-US" dirty="0" smtClean="0"/>
              <a:t>If FEA is more than REA there are proteins in the NETs that did not come from the neutrophil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762000" y="4876800"/>
            <a:ext cx="16002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81600" y="4495800"/>
            <a:ext cx="1600200" cy="1404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3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1400" dirty="0" smtClean="0"/>
              <a:t>1. </a:t>
            </a:r>
            <a:r>
              <a:rPr lang="en-US" sz="1400" dirty="0">
                <a:hlinkClick r:id="rId2"/>
              </a:rPr>
              <a:t>http://mmserver.cjp.com/images/image/4303024.jpg</a:t>
            </a:r>
            <a:endParaRPr lang="en-US" sz="1400" dirty="0"/>
          </a:p>
          <a:p>
            <a:pPr marL="36576" lvl="0" indent="0">
              <a:buNone/>
            </a:pPr>
            <a:r>
              <a:rPr lang="en-US" sz="1400" dirty="0" smtClean="0"/>
              <a:t>2. </a:t>
            </a:r>
            <a:r>
              <a:rPr lang="en-US" sz="1400" dirty="0" err="1"/>
              <a:t>Guimarães</a:t>
            </a:r>
            <a:r>
              <a:rPr lang="en-US" sz="1400" dirty="0"/>
              <a:t>-Costa A.B., </a:t>
            </a:r>
            <a:r>
              <a:rPr lang="en-US" sz="1400" dirty="0" err="1"/>
              <a:t>Nascimento</a:t>
            </a:r>
            <a:r>
              <a:rPr lang="en-US" sz="1400" dirty="0"/>
              <a:t> M.T., </a:t>
            </a:r>
            <a:r>
              <a:rPr lang="en-US" sz="1400" dirty="0" err="1"/>
              <a:t>Wardini</a:t>
            </a:r>
            <a:r>
              <a:rPr lang="en-US" sz="1400" dirty="0"/>
              <a:t> A.B., Pinto-da-Silva L.H., </a:t>
            </a:r>
            <a:r>
              <a:rPr lang="en-US" sz="1400" dirty="0" err="1"/>
              <a:t>Saraiva</a:t>
            </a:r>
            <a:r>
              <a:rPr lang="en-US" sz="1400" dirty="0"/>
              <a:t> E.M. ETosis: A </a:t>
            </a:r>
            <a:r>
              <a:rPr lang="en-US" sz="1400" dirty="0" err="1"/>
              <a:t>Microbicidal</a:t>
            </a:r>
            <a:r>
              <a:rPr lang="en-US" sz="1400" dirty="0"/>
              <a:t> Mechanism beyond Cell Death. J. </a:t>
            </a:r>
            <a:r>
              <a:rPr lang="en-US" sz="1400" dirty="0" err="1"/>
              <a:t>Parasitol</a:t>
            </a:r>
            <a:r>
              <a:rPr lang="en-US" sz="1400" dirty="0"/>
              <a:t>. Res. 2012;2012:929743. </a:t>
            </a:r>
            <a:r>
              <a:rPr lang="en-US" sz="1400" u="sng" dirty="0">
                <a:hlinkClick r:id="rId3"/>
              </a:rPr>
              <a:t>http://www.ncbi.nlm.nih.gov/pubmed/22536481/?</a:t>
            </a:r>
            <a:r>
              <a:rPr lang="en-US" sz="1400" u="sng" dirty="0" smtClean="0">
                <a:hlinkClick r:id="rId3"/>
              </a:rPr>
              <a:t>ncbi_mmode=std</a:t>
            </a:r>
            <a:endParaRPr lang="en-US" sz="1400" u="sng" dirty="0" smtClean="0"/>
          </a:p>
          <a:p>
            <a:pPr marL="36576" indent="0">
              <a:buNone/>
            </a:pPr>
            <a:r>
              <a:rPr lang="en-US" sz="1400" dirty="0" smtClean="0"/>
              <a:t>3.</a:t>
            </a:r>
            <a:r>
              <a:rPr lang="en-US" sz="1400" dirty="0"/>
              <a:t> </a:t>
            </a:r>
            <a:r>
              <a:rPr lang="en-US" sz="1400" dirty="0" err="1"/>
              <a:t>Kikushima</a:t>
            </a:r>
            <a:r>
              <a:rPr lang="en-US" sz="1400" dirty="0"/>
              <a:t>, Kenji, Kita, </a:t>
            </a:r>
            <a:r>
              <a:rPr lang="en-US" sz="1400" dirty="0" err="1"/>
              <a:t>Sayaka</a:t>
            </a:r>
            <a:r>
              <a:rPr lang="en-US" sz="1400" dirty="0"/>
              <a:t>, Higuchi, Hideo. A non-invasive imaging for the in vivo tracking of high-speed vesicle transport in mouse neutrophils. Sci. Rep. 2013/05/31/online. </a:t>
            </a:r>
            <a:r>
              <a:rPr lang="en-US" sz="1400" u="sng" dirty="0">
                <a:hlinkClick r:id="rId4"/>
              </a:rPr>
              <a:t>http://www.nature.com/srep/2013/130530/srep01913/full/srep01913.html#ref7</a:t>
            </a:r>
            <a:endParaRPr lang="en-US" sz="1400" dirty="0"/>
          </a:p>
          <a:p>
            <a:pPr marL="36576" lvl="0" indent="0">
              <a:buNone/>
            </a:pPr>
            <a:r>
              <a:rPr lang="en-US" sz="1400" dirty="0" smtClean="0"/>
              <a:t>4. ^</a:t>
            </a:r>
          </a:p>
          <a:p>
            <a:pPr marL="36576" indent="0">
              <a:buNone/>
            </a:pPr>
            <a:r>
              <a:rPr lang="en-US" sz="1400" dirty="0" smtClean="0"/>
              <a:t>5. </a:t>
            </a:r>
            <a:r>
              <a:rPr lang="en-US" sz="1400" dirty="0">
                <a:hlinkClick r:id="rId5"/>
              </a:rPr>
              <a:t>http://www.cellsignal.com/products/images/2365_ific_Jp.jpg</a:t>
            </a:r>
            <a:endParaRPr lang="en-US" sz="1400" dirty="0"/>
          </a:p>
          <a:p>
            <a:pPr marL="36576" indent="0">
              <a:buNone/>
            </a:pPr>
            <a:r>
              <a:rPr lang="en-US" sz="1400" dirty="0" smtClean="0"/>
              <a:t>6. </a:t>
            </a:r>
            <a:r>
              <a:rPr lang="en-US" sz="1400" dirty="0"/>
              <a:t>Urban CF, </a:t>
            </a:r>
            <a:r>
              <a:rPr lang="en-US" sz="1400" dirty="0" err="1"/>
              <a:t>Ermert</a:t>
            </a:r>
            <a:r>
              <a:rPr lang="en-US" sz="1400" dirty="0"/>
              <a:t> D, </a:t>
            </a:r>
            <a:r>
              <a:rPr lang="en-US" sz="1400" dirty="0" err="1"/>
              <a:t>Schmid</a:t>
            </a:r>
            <a:r>
              <a:rPr lang="en-US" sz="1400" dirty="0"/>
              <a:t> M, Abu-Abed U, </a:t>
            </a:r>
            <a:r>
              <a:rPr lang="en-US" sz="1400" dirty="0" err="1"/>
              <a:t>Goosmann</a:t>
            </a:r>
            <a:r>
              <a:rPr lang="en-US" sz="1400" dirty="0"/>
              <a:t> C, et al. Neutrophil extracellular traps contain </a:t>
            </a:r>
            <a:r>
              <a:rPr lang="en-US" sz="1400" dirty="0" err="1"/>
              <a:t>calprotectin</a:t>
            </a:r>
            <a:r>
              <a:rPr lang="en-US" sz="1400" dirty="0"/>
              <a:t>, a cytosolic protein complex involved in host defense against Candida </a:t>
            </a:r>
            <a:r>
              <a:rPr lang="en-US" sz="1400" dirty="0" err="1"/>
              <a:t>albicans.PLoS</a:t>
            </a:r>
            <a:r>
              <a:rPr lang="en-US" sz="1400" dirty="0"/>
              <a:t> </a:t>
            </a:r>
            <a:r>
              <a:rPr lang="en-US" sz="1400" dirty="0" err="1"/>
              <a:t>Pathog</a:t>
            </a:r>
            <a:r>
              <a:rPr lang="en-US" sz="1400" dirty="0"/>
              <a:t>. 2009;5:e1000639 </a:t>
            </a:r>
            <a:r>
              <a:rPr lang="en-US" sz="1400" u="sng" dirty="0">
                <a:hlinkClick r:id="rId6"/>
              </a:rPr>
              <a:t>http://www.ncbi.nlm.nih.gov/pubmed/19876394/</a:t>
            </a:r>
            <a:endParaRPr lang="en-US" sz="1400" dirty="0"/>
          </a:p>
          <a:p>
            <a:pPr marL="36576" lvl="0" indent="0">
              <a:buNone/>
            </a:pPr>
            <a:endParaRPr lang="en-US" sz="1400" dirty="0"/>
          </a:p>
          <a:p>
            <a:pPr marL="36576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7087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all the factors that NETs compose of derive from neutrophils, or are they obtained from another source?</a:t>
            </a:r>
          </a:p>
          <a:p>
            <a:pPr lvl="4"/>
            <a:r>
              <a:rPr lang="en-US" dirty="0" smtClean="0"/>
              <a:t>Strategies to take advantage of mutant cell function will be used</a:t>
            </a:r>
          </a:p>
          <a:p>
            <a:pPr lvl="4"/>
            <a:r>
              <a:rPr lang="en-US" dirty="0" smtClean="0"/>
              <a:t>Be able to distinguish from local and non-local cells</a:t>
            </a:r>
          </a:p>
          <a:p>
            <a:pPr lvl="4"/>
            <a:r>
              <a:rPr lang="en-US" dirty="0" smtClean="0"/>
              <a:t>Observe results to view what is actually there</a:t>
            </a:r>
          </a:p>
          <a:p>
            <a:pPr lvl="4"/>
            <a:r>
              <a:rPr lang="en-US" dirty="0" smtClean="0"/>
              <a:t>Test  results to know what is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understanding of what neutrophils do or do not produce</a:t>
            </a:r>
          </a:p>
          <a:p>
            <a:r>
              <a:rPr lang="en-US" dirty="0" smtClean="0"/>
              <a:t>Prove whether or not neutrophils are assisted by some other cell</a:t>
            </a:r>
          </a:p>
          <a:p>
            <a:r>
              <a:rPr lang="en-US" dirty="0" smtClean="0"/>
              <a:t>Limitations on what they can kill </a:t>
            </a:r>
          </a:p>
          <a:p>
            <a:r>
              <a:rPr lang="en-US" dirty="0" smtClean="0"/>
              <a:t>Further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1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immune system is the body’s first line of defense</a:t>
            </a:r>
          </a:p>
          <a:p>
            <a:endParaRPr lang="en-US" dirty="0"/>
          </a:p>
          <a:p>
            <a:r>
              <a:rPr lang="en-US" dirty="0" smtClean="0"/>
              <a:t>Uses a different number of methods to ward off antigens</a:t>
            </a:r>
          </a:p>
          <a:p>
            <a:pPr lvl="3"/>
            <a:r>
              <a:rPr lang="en-US" dirty="0" smtClean="0"/>
              <a:t>Inflammation</a:t>
            </a:r>
          </a:p>
          <a:p>
            <a:pPr lvl="3"/>
            <a:r>
              <a:rPr lang="en-US" dirty="0" smtClean="0"/>
              <a:t>White Blood Cells</a:t>
            </a:r>
          </a:p>
          <a:p>
            <a:pPr lvl="3"/>
            <a:r>
              <a:rPr lang="en-US" dirty="0" smtClean="0"/>
              <a:t>Antibodies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99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Neutrophils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common WBC in the body and arguably the most important</a:t>
            </a:r>
          </a:p>
          <a:p>
            <a:pPr lvl="4"/>
            <a:r>
              <a:rPr lang="en-US" dirty="0" smtClean="0"/>
              <a:t>Kills bacteria by phagocytosis</a:t>
            </a:r>
          </a:p>
          <a:p>
            <a:pPr lvl="4"/>
            <a:r>
              <a:rPr lang="en-US" dirty="0" smtClean="0"/>
              <a:t>Is not restricted to the blood</a:t>
            </a:r>
          </a:p>
          <a:p>
            <a:pPr lvl="4"/>
            <a:r>
              <a:rPr lang="en-US" dirty="0" smtClean="0"/>
              <a:t>First line of defense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4800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Figure 1  </a:t>
            </a:r>
            <a:r>
              <a:rPr lang="en-US" sz="1000" dirty="0" smtClean="0">
                <a:hlinkClick r:id="rId2"/>
              </a:rPr>
              <a:t>http</a:t>
            </a:r>
            <a:r>
              <a:rPr lang="en-US" sz="1000" dirty="0">
                <a:hlinkClick r:id="rId2"/>
              </a:rPr>
              <a:t>://mmserver.cjp.com/images/image/4303024.jpg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4577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9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2004, Brinkman et el. described a secondary structure for neutrophils</a:t>
            </a:r>
          </a:p>
          <a:p>
            <a:endParaRPr lang="en-US" dirty="0"/>
          </a:p>
          <a:p>
            <a:r>
              <a:rPr lang="en-US" dirty="0" smtClean="0"/>
              <a:t>Extracellular Traps</a:t>
            </a:r>
          </a:p>
          <a:p>
            <a:pPr lvl="4"/>
            <a:r>
              <a:rPr lang="en-US" dirty="0" smtClean="0"/>
              <a:t>DNA web structure</a:t>
            </a:r>
          </a:p>
          <a:p>
            <a:pPr lvl="4"/>
            <a:r>
              <a:rPr lang="en-US" dirty="0" smtClean="0"/>
              <a:t>Consists of antimicrobial factors</a:t>
            </a:r>
          </a:p>
          <a:p>
            <a:pPr lvl="4"/>
            <a:r>
              <a:rPr lang="en-US" dirty="0" smtClean="0"/>
              <a:t>Can trap bacteria and kill outside of the cell</a:t>
            </a:r>
          </a:p>
          <a:p>
            <a:pPr marL="3657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32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They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343399"/>
          </a:xfrm>
        </p:spPr>
        <p:txBody>
          <a:bodyPr>
            <a:normAutofit/>
          </a:bodyPr>
          <a:lstStyle/>
          <a:p>
            <a:r>
              <a:rPr lang="en-US" dirty="0" smtClean="0"/>
              <a:t>Neutrophils have been extensively researched since their discovery</a:t>
            </a:r>
          </a:p>
          <a:p>
            <a:pPr lvl="4"/>
            <a:r>
              <a:rPr lang="en-US" dirty="0"/>
              <a:t>Play roles in Cancer, Autoimmune Diseases, and </a:t>
            </a:r>
            <a:r>
              <a:rPr lang="en-US" dirty="0" smtClean="0"/>
              <a:t>Inflammation</a:t>
            </a:r>
          </a:p>
          <a:p>
            <a:r>
              <a:rPr lang="en-US" dirty="0" smtClean="0"/>
              <a:t>Entire Pathway of how NETs produced is unknown</a:t>
            </a:r>
          </a:p>
          <a:p>
            <a:pPr lvl="4"/>
            <a:r>
              <a:rPr lang="en-US" smtClean="0"/>
              <a:t>NADPH </a:t>
            </a:r>
            <a:r>
              <a:rPr lang="en-US" smtClean="0"/>
              <a:t>oxidase</a:t>
            </a:r>
            <a:endParaRPr lang="en-US" dirty="0" smtClean="0"/>
          </a:p>
          <a:p>
            <a:pPr lvl="4"/>
            <a:r>
              <a:rPr lang="en-US" dirty="0" smtClean="0"/>
              <a:t>ROS Factors</a:t>
            </a: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11312" y="6611779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Figure 2 from </a:t>
            </a:r>
            <a:r>
              <a:rPr lang="en-US" sz="1000" dirty="0" err="1" smtClean="0"/>
              <a:t>Guimares</a:t>
            </a:r>
            <a:r>
              <a:rPr lang="en-US" sz="1000" dirty="0" smtClean="0"/>
              <a:t> et al. (2012).</a:t>
            </a:r>
            <a:endParaRPr lang="en-US" sz="10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04604"/>
            <a:ext cx="3977912" cy="270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1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Experiment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Mice with an inflammatory reaction will be injected with labeled neutrophils, so that NET structures can be observed in the tissue and tested for local protein activity.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Mice Strains</a:t>
            </a:r>
          </a:p>
          <a:p>
            <a:pPr lvl="4"/>
            <a:r>
              <a:rPr lang="en-US" dirty="0"/>
              <a:t>SJL, healthy mice, known to produce NETs </a:t>
            </a:r>
          </a:p>
          <a:p>
            <a:pPr lvl="4"/>
            <a:r>
              <a:rPr lang="en-US" dirty="0"/>
              <a:t>JAX, mutated NADPH oxidase, no </a:t>
            </a:r>
            <a:r>
              <a:rPr lang="en-US" dirty="0" smtClean="0"/>
              <a:t>NETs</a:t>
            </a:r>
          </a:p>
          <a:p>
            <a:r>
              <a:rPr lang="en-US" dirty="0" smtClean="0"/>
              <a:t>Inflammatory Reaction</a:t>
            </a:r>
          </a:p>
          <a:p>
            <a:pPr lvl="4"/>
            <a:r>
              <a:rPr lang="en-US" dirty="0" smtClean="0"/>
              <a:t>Induced by a lipopolysaccharide </a:t>
            </a:r>
          </a:p>
          <a:p>
            <a:pPr lvl="4"/>
            <a:r>
              <a:rPr lang="en-US" dirty="0" smtClean="0"/>
              <a:t>Sub-dermally  implanted </a:t>
            </a:r>
          </a:p>
          <a:p>
            <a:r>
              <a:rPr lang="en-US" dirty="0" smtClean="0"/>
              <a:t>Isolating Neutrophils</a:t>
            </a:r>
          </a:p>
          <a:p>
            <a:pPr lvl="4"/>
            <a:r>
              <a:rPr lang="en-US" dirty="0" smtClean="0"/>
              <a:t>Blood samples from labeled mice will be taken</a:t>
            </a:r>
          </a:p>
          <a:p>
            <a:pPr lvl="4"/>
            <a:r>
              <a:rPr lang="en-US" dirty="0" smtClean="0"/>
              <a:t>Neutrophils isolated by centrifuge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304</TotalTime>
  <Words>544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Components of Neutrophil Extracellular Traps and their Origin</vt:lpstr>
      <vt:lpstr>The Question</vt:lpstr>
      <vt:lpstr>Purpose</vt:lpstr>
      <vt:lpstr>Introduction</vt:lpstr>
      <vt:lpstr>Neutrophils</vt:lpstr>
      <vt:lpstr>NETs</vt:lpstr>
      <vt:lpstr>How Do They Work?</vt:lpstr>
      <vt:lpstr>Summary of Experiment </vt:lpstr>
      <vt:lpstr>Methods</vt:lpstr>
      <vt:lpstr>Methods</vt:lpstr>
      <vt:lpstr>Methods – His-tags</vt:lpstr>
      <vt:lpstr>Methods – His-tags</vt:lpstr>
      <vt:lpstr>Methods</vt:lpstr>
      <vt:lpstr>Results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Neutrophil Exctracellular Traps and their OriginI</dc:title>
  <dc:creator>Mocha</dc:creator>
  <cp:lastModifiedBy>Mocha</cp:lastModifiedBy>
  <cp:revision>38</cp:revision>
  <dcterms:created xsi:type="dcterms:W3CDTF">2013-12-10T02:01:31Z</dcterms:created>
  <dcterms:modified xsi:type="dcterms:W3CDTF">2013-12-10T08:25:12Z</dcterms:modified>
</cp:coreProperties>
</file>