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sldIdLst>
    <p:sldId id="265" r:id="rId2"/>
    <p:sldId id="258" r:id="rId3"/>
    <p:sldId id="266" r:id="rId4"/>
    <p:sldId id="274" r:id="rId5"/>
    <p:sldId id="270" r:id="rId6"/>
    <p:sldId id="291" r:id="rId7"/>
    <p:sldId id="277" r:id="rId8"/>
    <p:sldId id="263" r:id="rId9"/>
    <p:sldId id="276" r:id="rId10"/>
    <p:sldId id="275" r:id="rId11"/>
    <p:sldId id="264" r:id="rId12"/>
    <p:sldId id="279" r:id="rId13"/>
    <p:sldId id="283" r:id="rId14"/>
    <p:sldId id="280" r:id="rId15"/>
    <p:sldId id="284" r:id="rId16"/>
    <p:sldId id="281" r:id="rId17"/>
    <p:sldId id="269" r:id="rId18"/>
    <p:sldId id="285" r:id="rId19"/>
    <p:sldId id="289" r:id="rId20"/>
    <p:sldId id="278" r:id="rId21"/>
    <p:sldId id="290" r:id="rId22"/>
    <p:sldId id="293" r:id="rId23"/>
    <p:sldId id="28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168195-9D3A-4B1D-BF25-125234981184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831E3-E16A-4833-8C15-C0BAF7E85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Smad is critical protein in TGF</a:t>
            </a:r>
            <a:r>
              <a:rPr lang="en-US" baseline="0" dirty="0" smtClean="0"/>
              <a:t> beta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31E3-E16A-4833-8C15-C0BAF7E8567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Affymatrix</a:t>
            </a:r>
            <a:r>
              <a:rPr lang="en-US" dirty="0" smtClean="0"/>
              <a:t> has DNA chip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31E3-E16A-4833-8C15-C0BAF7E8567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93E4-3D28-44E8-ACD1-B671AEA082FF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CD436-45CD-4706-BEEB-0470D5A39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93E4-3D28-44E8-ACD1-B671AEA082FF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CD436-45CD-4706-BEEB-0470D5A39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93E4-3D28-44E8-ACD1-B671AEA082FF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CD436-45CD-4706-BEEB-0470D5A39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93E4-3D28-44E8-ACD1-B671AEA082FF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CD436-45CD-4706-BEEB-0470D5A39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93E4-3D28-44E8-ACD1-B671AEA082FF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CD436-45CD-4706-BEEB-0470D5A39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93E4-3D28-44E8-ACD1-B671AEA082FF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CD436-45CD-4706-BEEB-0470D5A39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93E4-3D28-44E8-ACD1-B671AEA082FF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CD436-45CD-4706-BEEB-0470D5A39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93E4-3D28-44E8-ACD1-B671AEA082FF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DCD436-45CD-4706-BEEB-0470D5A391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93E4-3D28-44E8-ACD1-B671AEA082FF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CD436-45CD-4706-BEEB-0470D5A39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93E4-3D28-44E8-ACD1-B671AEA082FF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9DCD436-45CD-4706-BEEB-0470D5A39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90893E4-3D28-44E8-ACD1-B671AEA082FF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CD436-45CD-4706-BEEB-0470D5A39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90893E4-3D28-44E8-ACD1-B671AEA082FF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9DCD436-45CD-4706-BEEB-0470D5A39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ople.vcu.edu/~elhaij/bnfo300/13/Units/Proposal/Proposal-final/Vuong-final__Vuongmc-%20BNFO%20300%20proposal.docx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learn.genetics.utah.edu/content/labs/microarray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81000"/>
            <a:ext cx="6480048" cy="2301240"/>
          </a:xfrm>
        </p:spPr>
        <p:txBody>
          <a:bodyPr>
            <a:normAutofit fontScale="90000"/>
          </a:bodyPr>
          <a:lstStyle/>
          <a:p>
            <a:r>
              <a:rPr lang="en-US" b="0" dirty="0" smtClean="0">
                <a:hlinkClick r:id="rId2"/>
              </a:rPr>
              <a:t>Difference in Gene Regulation by Smad and CLIC proteins in Drosophila</a:t>
            </a:r>
            <a:r>
              <a:rPr lang="en-US" b="0" dirty="0" smtClean="0"/>
              <a:t> 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495800"/>
            <a:ext cx="6480048" cy="1752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Michael Vuong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 and Smad Mutants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RNAi used to produce transgenic flies </a:t>
            </a:r>
          </a:p>
          <a:p>
            <a:r>
              <a:rPr lang="en-US" dirty="0" smtClean="0"/>
              <a:t>CLIC silenced </a:t>
            </a:r>
          </a:p>
          <a:p>
            <a:r>
              <a:rPr lang="en-US" dirty="0" smtClean="0"/>
              <a:t>Smad silenced</a:t>
            </a: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67200"/>
            <a:ext cx="898144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715000"/>
            <a:ext cx="1828800" cy="381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81400" y="5791200"/>
            <a:ext cx="1676400" cy="3048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705600" y="5867400"/>
            <a:ext cx="838200" cy="3048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Microarray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for experimentation on thousands of genes, such as entire drosophila genome</a:t>
            </a:r>
          </a:p>
          <a:p>
            <a:r>
              <a:rPr lang="en-US" dirty="0" smtClean="0"/>
              <a:t>Precise location of each gene recorded</a:t>
            </a:r>
          </a:p>
          <a:p>
            <a:r>
              <a:rPr lang="en-US" dirty="0" smtClean="0"/>
              <a:t>Arranged in rows on a glass microscope slide-sized chip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/>
          <p:cNvSpPr/>
          <p:nvPr/>
        </p:nvSpPr>
        <p:spPr>
          <a:xfrm>
            <a:off x="7391400" y="304800"/>
            <a:ext cx="1143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Smad Mutant Sample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3276600" y="304800"/>
            <a:ext cx="1143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 Sample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1066800" y="304800"/>
            <a:ext cx="1143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CLIC Mutant</a:t>
            </a:r>
          </a:p>
          <a:p>
            <a:pPr algn="ctr"/>
            <a:r>
              <a:rPr lang="en-US" dirty="0" smtClean="0"/>
              <a:t>Sample</a:t>
            </a:r>
            <a:endParaRPr lang="en-US" dirty="0"/>
          </a:p>
        </p:txBody>
      </p:sp>
      <p:sp>
        <p:nvSpPr>
          <p:cNvPr id="79" name="Rectangle 78"/>
          <p:cNvSpPr/>
          <p:nvPr/>
        </p:nvSpPr>
        <p:spPr>
          <a:xfrm>
            <a:off x="5334000" y="304800"/>
            <a:ext cx="1143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 Sample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7391400" y="304800"/>
            <a:ext cx="1143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Smad Mutant Sample</a:t>
            </a:r>
            <a:endParaRPr lang="en-US" dirty="0"/>
          </a:p>
        </p:txBody>
      </p:sp>
      <p:sp>
        <p:nvSpPr>
          <p:cNvPr id="47" name="Down Arrow 46"/>
          <p:cNvSpPr/>
          <p:nvPr/>
        </p:nvSpPr>
        <p:spPr>
          <a:xfrm>
            <a:off x="1371600" y="13716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276600" y="304800"/>
            <a:ext cx="1143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 Sample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1066800" y="304800"/>
            <a:ext cx="1143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CLIC Mutant</a:t>
            </a:r>
          </a:p>
          <a:p>
            <a:pPr algn="ctr"/>
            <a:r>
              <a:rPr lang="en-US" dirty="0" smtClean="0"/>
              <a:t>Sample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600200" y="2514600"/>
            <a:ext cx="6092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Samples centrifuged and mRNA extracted through buffers</a:t>
            </a:r>
            <a:endParaRPr lang="en-US" dirty="0"/>
          </a:p>
        </p:txBody>
      </p:sp>
      <p:sp>
        <p:nvSpPr>
          <p:cNvPr id="52" name="Down Arrow 51"/>
          <p:cNvSpPr/>
          <p:nvPr/>
        </p:nvSpPr>
        <p:spPr>
          <a:xfrm>
            <a:off x="7696200" y="138379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Down Arrow 52"/>
          <p:cNvSpPr/>
          <p:nvPr/>
        </p:nvSpPr>
        <p:spPr>
          <a:xfrm>
            <a:off x="3581400" y="13716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5334000" y="304800"/>
            <a:ext cx="1143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 Sample</a:t>
            </a:r>
            <a:endParaRPr lang="en-US" dirty="0"/>
          </a:p>
        </p:txBody>
      </p:sp>
      <p:sp>
        <p:nvSpPr>
          <p:cNvPr id="59" name="Down Arrow 58"/>
          <p:cNvSpPr/>
          <p:nvPr/>
        </p:nvSpPr>
        <p:spPr>
          <a:xfrm>
            <a:off x="5638800" y="13716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>
          <a:xfrm>
            <a:off x="838200" y="304800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mRNA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5105400" y="304800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mRNA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7239000" y="304800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mRNA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7391400" y="304800"/>
            <a:ext cx="1143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Smad Mutant Sample</a:t>
            </a:r>
            <a:endParaRPr lang="en-US" dirty="0"/>
          </a:p>
        </p:txBody>
      </p:sp>
      <p:sp>
        <p:nvSpPr>
          <p:cNvPr id="58" name="Down Arrow 57"/>
          <p:cNvSpPr/>
          <p:nvPr/>
        </p:nvSpPr>
        <p:spPr>
          <a:xfrm>
            <a:off x="1371600" y="13716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3276600" y="304800"/>
            <a:ext cx="1143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 Sample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1066800" y="304800"/>
            <a:ext cx="1143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CLIC Mutant</a:t>
            </a:r>
          </a:p>
          <a:p>
            <a:pPr algn="ctr"/>
            <a:r>
              <a:rPr lang="en-US" dirty="0" smtClean="0"/>
              <a:t>Sample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1600200" y="2514600"/>
            <a:ext cx="6092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Samples centrifuged and mRNA extracted through buffers</a:t>
            </a:r>
            <a:endParaRPr lang="en-US" dirty="0"/>
          </a:p>
        </p:txBody>
      </p:sp>
      <p:sp>
        <p:nvSpPr>
          <p:cNvPr id="63" name="Down Arrow 62"/>
          <p:cNvSpPr/>
          <p:nvPr/>
        </p:nvSpPr>
        <p:spPr>
          <a:xfrm>
            <a:off x="7696200" y="138379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Down Arrow 63"/>
          <p:cNvSpPr/>
          <p:nvPr/>
        </p:nvSpPr>
        <p:spPr>
          <a:xfrm>
            <a:off x="3581400" y="13716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334000" y="304800"/>
            <a:ext cx="1143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 Sample</a:t>
            </a:r>
            <a:endParaRPr lang="en-US" dirty="0"/>
          </a:p>
        </p:txBody>
      </p:sp>
      <p:sp>
        <p:nvSpPr>
          <p:cNvPr id="70" name="Down Arrow 69"/>
          <p:cNvSpPr/>
          <p:nvPr/>
        </p:nvSpPr>
        <p:spPr>
          <a:xfrm>
            <a:off x="5638800" y="13716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048000" y="304800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mRNA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838200" y="304800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mRNA</a:t>
            </a:r>
            <a:endParaRPr lang="en-US" dirty="0"/>
          </a:p>
        </p:txBody>
      </p:sp>
      <p:sp>
        <p:nvSpPr>
          <p:cNvPr id="116" name="Rectangle 115"/>
          <p:cNvSpPr/>
          <p:nvPr/>
        </p:nvSpPr>
        <p:spPr>
          <a:xfrm>
            <a:off x="5105400" y="304800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mRNA</a:t>
            </a:r>
            <a:endParaRPr lang="en-US" dirty="0"/>
          </a:p>
        </p:txBody>
      </p:sp>
      <p:sp>
        <p:nvSpPr>
          <p:cNvPr id="117" name="Rectangle 116"/>
          <p:cNvSpPr/>
          <p:nvPr/>
        </p:nvSpPr>
        <p:spPr>
          <a:xfrm>
            <a:off x="7239000" y="304800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mRNA</a:t>
            </a:r>
            <a:endParaRPr lang="en-US" dirty="0"/>
          </a:p>
        </p:txBody>
      </p:sp>
      <p:sp>
        <p:nvSpPr>
          <p:cNvPr id="118" name="Rectangle 117"/>
          <p:cNvSpPr/>
          <p:nvPr/>
        </p:nvSpPr>
        <p:spPr>
          <a:xfrm>
            <a:off x="7391400" y="304800"/>
            <a:ext cx="1143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Smad Mutant Sample</a:t>
            </a:r>
            <a:endParaRPr lang="en-US" dirty="0"/>
          </a:p>
        </p:txBody>
      </p:sp>
      <p:sp>
        <p:nvSpPr>
          <p:cNvPr id="119" name="Down Arrow 118"/>
          <p:cNvSpPr/>
          <p:nvPr/>
        </p:nvSpPr>
        <p:spPr>
          <a:xfrm>
            <a:off x="1371600" y="13716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3276600" y="304800"/>
            <a:ext cx="1143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 Sample</a:t>
            </a:r>
            <a:endParaRPr lang="en-US" dirty="0"/>
          </a:p>
        </p:txBody>
      </p:sp>
      <p:sp>
        <p:nvSpPr>
          <p:cNvPr id="121" name="Rectangle 120"/>
          <p:cNvSpPr/>
          <p:nvPr/>
        </p:nvSpPr>
        <p:spPr>
          <a:xfrm>
            <a:off x="1066800" y="304800"/>
            <a:ext cx="1143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CLIC Mutant</a:t>
            </a:r>
          </a:p>
          <a:p>
            <a:pPr algn="ctr"/>
            <a:r>
              <a:rPr lang="en-US" dirty="0" smtClean="0"/>
              <a:t>Sample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1600200" y="2514600"/>
            <a:ext cx="6092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Samples centrifuged and mRNA extracted through buffers</a:t>
            </a:r>
            <a:endParaRPr lang="en-US" dirty="0"/>
          </a:p>
        </p:txBody>
      </p:sp>
      <p:sp>
        <p:nvSpPr>
          <p:cNvPr id="123" name="TextBox 122"/>
          <p:cNvSpPr txBox="1"/>
          <p:nvPr/>
        </p:nvSpPr>
        <p:spPr>
          <a:xfrm>
            <a:off x="838200" y="5105400"/>
            <a:ext cx="69558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mRNA converted into </a:t>
            </a:r>
            <a:r>
              <a:rPr lang="en-US" dirty="0" err="1" smtClean="0"/>
              <a:t>cDNA</a:t>
            </a:r>
            <a:r>
              <a:rPr lang="en-US" dirty="0" smtClean="0"/>
              <a:t> through reverse transcriptase enzyme</a:t>
            </a:r>
          </a:p>
          <a:p>
            <a:r>
              <a:rPr lang="en-US" dirty="0" smtClean="0"/>
              <a:t>	Fluorescent  nucleotides attached to </a:t>
            </a:r>
            <a:r>
              <a:rPr lang="en-US" dirty="0" err="1" smtClean="0"/>
              <a:t>cDNA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24" name="Down Arrow 123"/>
          <p:cNvSpPr/>
          <p:nvPr/>
        </p:nvSpPr>
        <p:spPr>
          <a:xfrm>
            <a:off x="7696200" y="138379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Down Arrow 124"/>
          <p:cNvSpPr/>
          <p:nvPr/>
        </p:nvSpPr>
        <p:spPr>
          <a:xfrm>
            <a:off x="3581400" y="13716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Down Arrow 125"/>
          <p:cNvSpPr/>
          <p:nvPr/>
        </p:nvSpPr>
        <p:spPr>
          <a:xfrm>
            <a:off x="1371600" y="412699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Down Arrow 126"/>
          <p:cNvSpPr/>
          <p:nvPr/>
        </p:nvSpPr>
        <p:spPr>
          <a:xfrm>
            <a:off x="7848600" y="41148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Down Arrow 127"/>
          <p:cNvSpPr/>
          <p:nvPr/>
        </p:nvSpPr>
        <p:spPr>
          <a:xfrm>
            <a:off x="3657600" y="412699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5334000" y="304800"/>
            <a:ext cx="1143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 Sample</a:t>
            </a:r>
            <a:endParaRPr lang="en-US" dirty="0"/>
          </a:p>
        </p:txBody>
      </p:sp>
      <p:sp>
        <p:nvSpPr>
          <p:cNvPr id="131" name="Down Arrow 130"/>
          <p:cNvSpPr/>
          <p:nvPr/>
        </p:nvSpPr>
        <p:spPr>
          <a:xfrm>
            <a:off x="5638800" y="13716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Down Arrow 131"/>
          <p:cNvSpPr/>
          <p:nvPr/>
        </p:nvSpPr>
        <p:spPr>
          <a:xfrm>
            <a:off x="5715000" y="412699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3048000" y="304800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mRNA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38200" y="5791200"/>
            <a:ext cx="1676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cDNA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0" y="5791200"/>
            <a:ext cx="16764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cDNA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239000" y="5791200"/>
            <a:ext cx="1676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cDNA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8200" y="304800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mRNA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105400" y="304800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mRNA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239000" y="304800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mRNA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391400" y="304800"/>
            <a:ext cx="1143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Smad Mutant Sample</a:t>
            </a:r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>
            <a:off x="1371600" y="13716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276600" y="304800"/>
            <a:ext cx="1143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 Sample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66800" y="304800"/>
            <a:ext cx="1143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CLIC Mutant</a:t>
            </a:r>
          </a:p>
          <a:p>
            <a:pPr algn="ctr"/>
            <a:r>
              <a:rPr lang="en-US" dirty="0" smtClean="0"/>
              <a:t>Sample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600200" y="2514600"/>
            <a:ext cx="6092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Samples centrifuged and mRNA extracted through buffers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38200" y="5105400"/>
            <a:ext cx="69558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mRNA converted into </a:t>
            </a:r>
            <a:r>
              <a:rPr lang="en-US" dirty="0" err="1" smtClean="0"/>
              <a:t>cDNA</a:t>
            </a:r>
            <a:r>
              <a:rPr lang="en-US" dirty="0" smtClean="0"/>
              <a:t> through reverse transcriptase enzyme</a:t>
            </a:r>
          </a:p>
          <a:p>
            <a:r>
              <a:rPr lang="en-US" dirty="0" smtClean="0"/>
              <a:t>	Fluorescent  nucleotides attached to </a:t>
            </a:r>
            <a:r>
              <a:rPr lang="en-US" dirty="0" err="1" smtClean="0"/>
              <a:t>cDNA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0" name="Down Arrow 19"/>
          <p:cNvSpPr/>
          <p:nvPr/>
        </p:nvSpPr>
        <p:spPr>
          <a:xfrm>
            <a:off x="7696200" y="138379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3581400" y="13716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wn Arrow 24"/>
          <p:cNvSpPr/>
          <p:nvPr/>
        </p:nvSpPr>
        <p:spPr>
          <a:xfrm>
            <a:off x="1371600" y="412699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7848600" y="41148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>
            <a:off x="3657600" y="412699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181600" y="5791200"/>
            <a:ext cx="16764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cDNA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334000" y="304800"/>
            <a:ext cx="1143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 Sample</a:t>
            </a:r>
            <a:endParaRPr lang="en-US" dirty="0"/>
          </a:p>
        </p:txBody>
      </p:sp>
      <p:sp>
        <p:nvSpPr>
          <p:cNvPr id="30" name="Down Arrow 29"/>
          <p:cNvSpPr/>
          <p:nvPr/>
        </p:nvSpPr>
        <p:spPr>
          <a:xfrm>
            <a:off x="5638800" y="13716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>
            <a:off x="5715000" y="412699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048000" y="304800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mRNA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6" name="Picture 4" descr="http://www.genengnews.com/media/images/AnalysisAndInsight/July6_2011_22341501_AssayPipetteTipsMonochrome_FDAruoIUO38253231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cDNA</a:t>
            </a:r>
            <a:r>
              <a:rPr lang="en-US" dirty="0" smtClean="0"/>
              <a:t> hybridized to specific spots on slide containing its complementary sequence</a:t>
            </a:r>
          </a:p>
          <a:p>
            <a:r>
              <a:rPr lang="en-US" dirty="0" smtClean="0"/>
              <a:t>Spots are excited by laser</a:t>
            </a:r>
          </a:p>
          <a:p>
            <a:r>
              <a:rPr lang="en-US" dirty="0" smtClean="0"/>
              <a:t>Scanned at certain wavelengths to detect red and green dyes </a:t>
            </a:r>
          </a:p>
        </p:txBody>
      </p:sp>
      <p:pic>
        <p:nvPicPr>
          <p:cNvPr id="35844" name="Picture 4" descr="http://upload.wikimedia.org/wikipedia/commons/thumb/2/2a/DNA_microarray.svg/300px-DNA_microarray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4278922"/>
            <a:ext cx="3352800" cy="25790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 Ratios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Ratio of spot intensity, or expression level, in comparison to normal gene expression</a:t>
            </a:r>
          </a:p>
          <a:p>
            <a:r>
              <a:rPr lang="en-US" dirty="0" smtClean="0"/>
              <a:t>Genes that do not differ will have expression ratio of 1</a:t>
            </a:r>
          </a:p>
          <a:p>
            <a:r>
              <a:rPr lang="en-US" dirty="0" smtClean="0"/>
              <a:t>Up regulated genes [1, ∞]</a:t>
            </a:r>
          </a:p>
          <a:p>
            <a:r>
              <a:rPr lang="en-US" dirty="0" smtClean="0"/>
              <a:t>Down-regulated genes [0,1]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Alcohol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Institute on Alcohol  Abuse and Alcoholism</a:t>
            </a:r>
          </a:p>
          <a:p>
            <a:pPr lvl="1"/>
            <a:r>
              <a:rPr lang="en-US" dirty="0" smtClean="0"/>
              <a:t>About 1 in 4 people who drink heavily may have alcohol dependence or abuse problems</a:t>
            </a:r>
          </a:p>
          <a:p>
            <a:pPr lvl="1"/>
            <a:r>
              <a:rPr lang="en-US" dirty="0" smtClean="0"/>
              <a:t>Large majority of heavy drinkers are in late teens, early 20s age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Up-regulate vs Down Regulate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dirty="0" smtClean="0"/>
              <a:t>			CLIC Regulated Genes </a:t>
            </a:r>
          </a:p>
          <a:p>
            <a:pPr lvl="1">
              <a:buNone/>
            </a:pPr>
            <a:r>
              <a:rPr lang="en-US" dirty="0" smtClean="0"/>
              <a:t>				versus</a:t>
            </a:r>
          </a:p>
          <a:p>
            <a:pPr lvl="1">
              <a:buNone/>
            </a:pPr>
            <a:r>
              <a:rPr lang="en-US" dirty="0" smtClean="0"/>
              <a:t>			Smad Regulated Genes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			CLIC Regulated Genes</a:t>
            </a:r>
          </a:p>
          <a:p>
            <a:pPr lvl="1">
              <a:buNone/>
            </a:pPr>
            <a:r>
              <a:rPr lang="en-US" dirty="0" smtClean="0"/>
              <a:t>				versus</a:t>
            </a:r>
          </a:p>
          <a:p>
            <a:pPr lvl="1">
              <a:buNone/>
            </a:pPr>
            <a:r>
              <a:rPr lang="en-US" dirty="0" smtClean="0"/>
              <a:t>			Smad Regulated Genes</a:t>
            </a:r>
          </a:p>
        </p:txBody>
      </p:sp>
      <p:sp>
        <p:nvSpPr>
          <p:cNvPr id="4" name="Down Arrow 3"/>
          <p:cNvSpPr/>
          <p:nvPr/>
        </p:nvSpPr>
        <p:spPr>
          <a:xfrm rot="10800000">
            <a:off x="1828800" y="1371600"/>
            <a:ext cx="484632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 rot="10800000">
            <a:off x="5943600" y="2362200"/>
            <a:ext cx="484632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6019800" y="5181600"/>
            <a:ext cx="484632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1752600" y="4191000"/>
            <a:ext cx="484632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overlap, CLIC and Smad (and possibly TGF-</a:t>
            </a:r>
            <a:r>
              <a:rPr lang="el-GR" dirty="0" smtClean="0"/>
              <a:t>β</a:t>
            </a:r>
            <a:r>
              <a:rPr lang="en-US" dirty="0" smtClean="0"/>
              <a:t>)  have conserved roles in gene expression in Drosophila</a:t>
            </a:r>
          </a:p>
          <a:p>
            <a:r>
              <a:rPr lang="en-US" dirty="0" smtClean="0"/>
              <a:t>Further behavioral tests can be done to confirm results</a:t>
            </a:r>
          </a:p>
          <a:p>
            <a:r>
              <a:rPr lang="en-US" dirty="0" smtClean="0"/>
              <a:t>Most up/down regulated genes can be selected for further investigation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this 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information from this experiment could be used for several future applications</a:t>
            </a:r>
          </a:p>
          <a:p>
            <a:r>
              <a:rPr lang="en-US" dirty="0" smtClean="0"/>
              <a:t>Designing therapeutic treatment for alcohol disorder</a:t>
            </a:r>
          </a:p>
          <a:p>
            <a:r>
              <a:rPr lang="en-US" dirty="0" smtClean="0"/>
              <a:t>Run diagnostics tests for patients predisposed to alcohol disorder</a:t>
            </a:r>
          </a:p>
          <a:p>
            <a:r>
              <a:rPr lang="en-US" dirty="0" smtClean="0"/>
              <a:t>Drugs to prevent alcohol disorders at genetic level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400" dirty="0" smtClean="0"/>
              <a:t>Bhandari, P., J. S. Hill, S. P. Farris, B. </a:t>
            </a:r>
            <a:r>
              <a:rPr lang="en-US" sz="1400" dirty="0" err="1" smtClean="0"/>
              <a:t>Costin</a:t>
            </a:r>
            <a:r>
              <a:rPr lang="en-US" sz="1400" dirty="0" smtClean="0"/>
              <a:t>, I. Martin, C. L. Chan, J. T. </a:t>
            </a:r>
            <a:r>
              <a:rPr lang="en-US" sz="1400" dirty="0" err="1" smtClean="0"/>
              <a:t>Alaimo</a:t>
            </a:r>
            <a:r>
              <a:rPr lang="en-US" sz="1400" dirty="0" smtClean="0"/>
              <a:t>, J. C. 	</a:t>
            </a:r>
            <a:r>
              <a:rPr lang="en-US" sz="1400" dirty="0" err="1" smtClean="0"/>
              <a:t>Bettinger</a:t>
            </a:r>
            <a:r>
              <a:rPr lang="en-US" sz="1400" dirty="0" smtClean="0"/>
              <a:t>, A. G. Davies, M. F. Miles and M. </a:t>
            </a:r>
            <a:r>
              <a:rPr lang="en-US" sz="1400" dirty="0" err="1" smtClean="0"/>
              <a:t>Grotewiel</a:t>
            </a:r>
            <a:r>
              <a:rPr lang="en-US" sz="1400" dirty="0" smtClean="0"/>
              <a:t> (2012). "Chloride 	intracellular channels modulate acute ethanol behaviors in Drosophila, 	</a:t>
            </a:r>
            <a:r>
              <a:rPr lang="en-US" sz="1400" dirty="0" err="1" smtClean="0"/>
              <a:t>Caenorhabditis</a:t>
            </a:r>
            <a:r>
              <a:rPr lang="en-US" sz="1400" dirty="0" smtClean="0"/>
              <a:t> </a:t>
            </a:r>
            <a:r>
              <a:rPr lang="en-US" sz="1400" dirty="0" err="1" smtClean="0"/>
              <a:t>elegans</a:t>
            </a:r>
            <a:r>
              <a:rPr lang="en-US" sz="1400" dirty="0" smtClean="0"/>
              <a:t> and mice." Genes Brain </a:t>
            </a:r>
            <a:r>
              <a:rPr lang="en-US" sz="1400" dirty="0" err="1" smtClean="0"/>
              <a:t>Behav</a:t>
            </a:r>
            <a:r>
              <a:rPr lang="en-US" sz="1400" dirty="0" smtClean="0"/>
              <a:t> 11(4): 387-97</a:t>
            </a:r>
          </a:p>
          <a:p>
            <a:r>
              <a:rPr lang="en-US" sz="1400" dirty="0" smtClean="0"/>
              <a:t>Kong EC, </a:t>
            </a:r>
            <a:r>
              <a:rPr lang="en-US" sz="1400" dirty="0" err="1" smtClean="0"/>
              <a:t>Allouche</a:t>
            </a:r>
            <a:r>
              <a:rPr lang="en-US" sz="1400" dirty="0" smtClean="0"/>
              <a:t> L, </a:t>
            </a:r>
            <a:r>
              <a:rPr lang="en-US" sz="1400" dirty="0" err="1" smtClean="0"/>
              <a:t>Chapot</a:t>
            </a:r>
            <a:r>
              <a:rPr lang="en-US" sz="1400" dirty="0" smtClean="0"/>
              <a:t> PA, </a:t>
            </a:r>
            <a:r>
              <a:rPr lang="en-US" sz="1400" dirty="0" err="1" smtClean="0"/>
              <a:t>Vranizan</a:t>
            </a:r>
            <a:r>
              <a:rPr lang="en-US" sz="1400" dirty="0" smtClean="0"/>
              <a:t> K, Moore MS, </a:t>
            </a:r>
            <a:r>
              <a:rPr lang="en-US" sz="1400" dirty="0" err="1" smtClean="0"/>
              <a:t>Heberlein</a:t>
            </a:r>
            <a:r>
              <a:rPr lang="en-US" sz="1400" dirty="0" smtClean="0"/>
              <a:t> U, Wolf FW. " 	Ethanol-regulated genes that contribute to ethanol sensitivity and rapid tolerance 	in Drosophila." Alcohol </a:t>
            </a:r>
            <a:r>
              <a:rPr lang="en-US" sz="1400" dirty="0" err="1" smtClean="0"/>
              <a:t>Clin</a:t>
            </a:r>
            <a:r>
              <a:rPr lang="en-US" sz="1400" dirty="0" smtClean="0"/>
              <a:t> Exp Res. 2010 Feb;34(2):302-16</a:t>
            </a:r>
          </a:p>
          <a:p>
            <a:r>
              <a:rPr lang="en-US" sz="1400" dirty="0" err="1" smtClean="0"/>
              <a:t>Shukla</a:t>
            </a:r>
            <a:r>
              <a:rPr lang="en-US" sz="1400" dirty="0" smtClean="0"/>
              <a:t>, A., M. </a:t>
            </a:r>
            <a:r>
              <a:rPr lang="en-US" sz="1400" dirty="0" err="1" smtClean="0"/>
              <a:t>Malik</a:t>
            </a:r>
            <a:r>
              <a:rPr lang="en-US" sz="1400" dirty="0" smtClean="0"/>
              <a:t>, C. </a:t>
            </a:r>
            <a:r>
              <a:rPr lang="en-US" sz="1400" dirty="0" err="1" smtClean="0"/>
              <a:t>Cataisson</a:t>
            </a:r>
            <a:r>
              <a:rPr lang="en-US" sz="1400" dirty="0" smtClean="0"/>
              <a:t>, Y. Ho, T. Friesen, K. S. </a:t>
            </a:r>
            <a:r>
              <a:rPr lang="en-US" sz="1400" dirty="0" err="1" smtClean="0"/>
              <a:t>Suh</a:t>
            </a:r>
            <a:r>
              <a:rPr lang="en-US" sz="1400" dirty="0" smtClean="0"/>
              <a:t> and S. H. </a:t>
            </a:r>
            <a:r>
              <a:rPr lang="en-US" sz="1400" dirty="0" err="1" smtClean="0"/>
              <a:t>Yuspa</a:t>
            </a:r>
            <a:r>
              <a:rPr lang="en-US" sz="1400" dirty="0" smtClean="0"/>
              <a:t> (2009). 	"TGF-beta </a:t>
            </a:r>
            <a:r>
              <a:rPr lang="en-US" sz="1400" dirty="0" err="1" smtClean="0"/>
              <a:t>signalling</a:t>
            </a:r>
            <a:r>
              <a:rPr lang="en-US" sz="1400" dirty="0" smtClean="0"/>
              <a:t> is regulated by Schnurri-2-dependent nuclear translocation 	of CLIC4 and consequent stabilization of phospho-Smad2 and 3." Nat Cell </a:t>
            </a:r>
            <a:r>
              <a:rPr lang="en-US" sz="1400" dirty="0" err="1" smtClean="0"/>
              <a:t>Biol</a:t>
            </a:r>
            <a:r>
              <a:rPr lang="en-US" sz="1400" dirty="0" smtClean="0"/>
              <a:t> 	11(6): 777-84.Berryman, M. A. and J. R. </a:t>
            </a:r>
            <a:r>
              <a:rPr lang="en-US" sz="1400" dirty="0" err="1" smtClean="0"/>
              <a:t>Goldenring</a:t>
            </a:r>
            <a:r>
              <a:rPr lang="en-US" sz="1400" dirty="0" smtClean="0"/>
              <a:t> (2003). "CLIC4 is enriched 	at cell-cell junctions and </a:t>
            </a:r>
            <a:r>
              <a:rPr lang="en-US" sz="1400" dirty="0" err="1" smtClean="0"/>
              <a:t>colocalizes</a:t>
            </a:r>
            <a:r>
              <a:rPr lang="en-US" sz="1400" dirty="0" smtClean="0"/>
              <a:t> with AKAP350 at the centrosome and 	</a:t>
            </a:r>
            <a:r>
              <a:rPr lang="en-US" sz="1400" dirty="0" err="1" smtClean="0"/>
              <a:t>midbody</a:t>
            </a:r>
            <a:r>
              <a:rPr lang="en-US" sz="1400" dirty="0" smtClean="0"/>
              <a:t> of cultured mammalian cells." Cell </a:t>
            </a:r>
            <a:r>
              <a:rPr lang="en-US" sz="1400" dirty="0" err="1" smtClean="0"/>
              <a:t>Motil</a:t>
            </a:r>
            <a:r>
              <a:rPr lang="en-US" sz="1400" dirty="0" smtClean="0"/>
              <a:t> Cytoskeleton 56(3): 159-72.</a:t>
            </a:r>
          </a:p>
          <a:p>
            <a:r>
              <a:rPr lang="en-US" sz="1400" dirty="0" smtClean="0">
                <a:hlinkClick r:id="rId2"/>
              </a:rPr>
              <a:t>http://learn.genetics.utah.edu/content/labs/microarray/</a:t>
            </a:r>
            <a:endParaRPr lang="en-US" sz="1400" dirty="0" smtClean="0"/>
          </a:p>
          <a:p>
            <a:r>
              <a:rPr lang="en-US" sz="1400" dirty="0" err="1" smtClean="0"/>
              <a:t>Morozova</a:t>
            </a:r>
            <a:r>
              <a:rPr lang="en-US" sz="1400" dirty="0" smtClean="0"/>
              <a:t> TV, </a:t>
            </a:r>
            <a:r>
              <a:rPr lang="en-US" sz="1400" dirty="0" err="1" smtClean="0"/>
              <a:t>Ayroles</a:t>
            </a:r>
            <a:r>
              <a:rPr lang="en-US" sz="1400" dirty="0" smtClean="0"/>
              <a:t> JF, Jordan KW, Duncan LH, Carbone MA, Lyman RF, Stone EA, 	</a:t>
            </a:r>
            <a:r>
              <a:rPr lang="en-US" sz="1400" dirty="0" err="1" smtClean="0"/>
              <a:t>Govindaraju</a:t>
            </a:r>
            <a:r>
              <a:rPr lang="en-US" sz="1400" dirty="0" smtClean="0"/>
              <a:t>. " Alcohol sensitivity in Drosophila: translational potential of 	systems genetics." Genetics. 2009 Oct;183(2):733-45, 1SI-12SI.</a:t>
            </a:r>
          </a:p>
          <a:p>
            <a:r>
              <a:rPr lang="en-US" sz="1400" dirty="0" smtClean="0"/>
              <a:t>Shanks, R. A., M. C. </a:t>
            </a:r>
            <a:r>
              <a:rPr lang="en-US" sz="1400" dirty="0" err="1" smtClean="0"/>
              <a:t>Larocca</a:t>
            </a:r>
            <a:r>
              <a:rPr lang="en-US" sz="1400" dirty="0" smtClean="0"/>
              <a:t>, M. Berryman, J. C. Edwards, T. </a:t>
            </a:r>
            <a:r>
              <a:rPr lang="en-US" sz="1400" dirty="0" err="1" smtClean="0"/>
              <a:t>Urushidani</a:t>
            </a:r>
            <a:r>
              <a:rPr lang="en-US" sz="1400" dirty="0" smtClean="0"/>
              <a:t>, J. Navarre 	and J. R. </a:t>
            </a:r>
            <a:r>
              <a:rPr lang="en-US" sz="1400" dirty="0" err="1" smtClean="0"/>
              <a:t>Goldenring</a:t>
            </a:r>
            <a:r>
              <a:rPr lang="en-US" sz="1400" dirty="0" smtClean="0"/>
              <a:t> (2002). "AKAP350 at the Golgi apparatus. II. Association of 	AKAP350 with a novel chloride intracellular channel (CLIC) family member." J 	</a:t>
            </a:r>
            <a:r>
              <a:rPr lang="en-US" sz="1400" dirty="0" err="1" smtClean="0"/>
              <a:t>Biol</a:t>
            </a:r>
            <a:r>
              <a:rPr lang="en-US" sz="1400" dirty="0" smtClean="0"/>
              <a:t> </a:t>
            </a:r>
            <a:r>
              <a:rPr lang="en-US" sz="1400" dirty="0" err="1" smtClean="0"/>
              <a:t>Chem</a:t>
            </a:r>
            <a:r>
              <a:rPr lang="en-US" sz="1400" dirty="0" smtClean="0"/>
              <a:t> 277(43): 40973-80.</a:t>
            </a:r>
          </a:p>
          <a:p>
            <a:endParaRPr lang="en-US" sz="1400" dirty="0" smtClean="0"/>
          </a:p>
          <a:p>
            <a:endParaRPr 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Genetic versus Environmental factors that lead to development of alcohol abuse and disorders</a:t>
            </a:r>
          </a:p>
          <a:p>
            <a:r>
              <a:rPr lang="en-US" dirty="0" smtClean="0"/>
              <a:t>Lots of research regarding environmental factors</a:t>
            </a:r>
          </a:p>
          <a:p>
            <a:r>
              <a:rPr lang="en-US" dirty="0" smtClean="0"/>
              <a:t>Little is known </a:t>
            </a:r>
            <a:r>
              <a:rPr lang="en-US" sz="3200" dirty="0" smtClean="0"/>
              <a:t>genetic pathways</a:t>
            </a:r>
          </a:p>
          <a:p>
            <a:pPr lvl="1"/>
            <a:r>
              <a:rPr lang="en-US" sz="2800" dirty="0" smtClean="0"/>
              <a:t>Human experimentation very difficult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0242" name="AutoShape 2" descr="data:image/jpeg;base64,/9j/4AAQSkZJRgABAQAAAQABAAD/2wCEAAkGBxQTEhUUExQWFhUXGBwaGBcWFxgaHBcdHBgXHxcYFx0bHCggGBwlHRgYITEhJSorLi4uGh8zODMsNygtLisBCgoKDg0OGxAQGiwkHyQsLCwsNCwsLCwvLCwsLCwsLCwsLCwsLCwsLCwsLCwsLCwsLCwsLCwsLCwsLCwsLCwsLP/AABEIAFwCIQMBEQACEQEDEQH/xAAcAAABBQEBAQAAAAAAAAAAAAAAAgMEBQYBBwj/xAA+EAACAgEDAgQEBAQEBQMFAAABAgMRAAQSIQUxBhNBUSIyYXEHFIGRQlKhsRUzcvAjJILB4WKi0TRDkpTS/8QAGwEBAAMBAQEBAAAAAAAAAAAAAAECAwQFBgf/xAA1EQACAgEDAgMHAwMEAwEAAAAAAQIRAwQhMRJBBVFxEyIyYYGR8KGxwVLR8RQjQuEGFnIV/9oADAMBAAIRAxEAPwDw3ADADADADADADAOjAFbR75JFiooScJWQ5UWMUYUVmiVGLdiJ4A30OQ1ZKlQQwhR74SoOVjt5JUXHJV2LBFEf7+tYB7f4IbTR6aCbUaiGKZ1UbmVPjVQvzk932FUsnirqzmcuTePB5X+KWsTUa+aRZoGXivK3EGgoBJK/E1ck/TILGOWEltg5N+nrgGx8OeBnmIaWlT27YB6X4f0EULKkajj/AH/3wDXPEfYX9OcATJp3I+JLH6YB5h+Lnh5Y4l1CLXxUw+//AJwDzvofXXgkBJtVIIVhuX4XDCxYsWPf1wD2Pwx4j0WqJ1EkB/MGNEB5LFlvaIwOQvqzX68msm+xFK7KP8aJoTqYgjXKsarIikFYfmbb2+JmL3d9gPfLwMslHn1cZcyGmT9sstyj9075Y9stSK9TIuo0N8rmcsXkbQz9mQmiN0Ab9cxrejoUlVs5NGw+a/1w01yIyi+BvILBgBgBgBgBgBgBgBgBgBgBgBgBgBgBgBgBgBgBgBgBgBgBgBgBgDvm8ClAIHcXZ57nn9MtfyK9O73JvRoF/MIkxKKWAfuDR9DXIB7frmmCKeRKey7nPq5yWCUsat1t+fI9a6VpIoogIBUZ+Ick39bbms+kwwhCFQ4PiNTly5cl5d5Lb8oWHMlgHdV0QQQee3HsOP0zhyK5tJ2erhf+2m1QR6n5bF7eBmfUa9JYbQy8j9DmmzRnbTGNU1DgUAff7jKstFWypYgGrzI13ZifGWsO8FGIAUo3PzX349vrnHnlvsepo8a6fe9TJ5zHoBgBgBgBgBgBgBgBgBgBgCoyb474RDLCCYngjkZonZjKNDuWKhkAMA2f4feE4NYJpNVMYoo6UBWUMzH/AFegsdvU5DdF4xsX1aeDSxjQS6QvNHOHDySRMFiJDtwhpWZa4axz61lG7NUqRgupGNZZAifDubbbAmj8vK8ccHj7ZBIdA/8AqIv9QwD6K6T0ITbQT8NDgcX96wDXaToGniF7QK4vAJiJHHbGhz3OAZbWeP8ASNIYtOk2pcGv+BGzLYNEBq2mjgCeo6X/ABDTy6eXSzQF1pS4FBhypsE+oHfAPl7qGkaKV43BDIxUg97GAeofhEIi4LyOb2qVWwxLE8cE/CFA9rvAIX4oup6lqKikQrt3GRmO7gDcoYfChsAVx7d81jwYT5MkhyxmKJyUQxJy5k0dySDmByImiDCjkSimi0JOLtFM4547Zys70cAyCRUse3vktUQnYjIJDADADADADADADADADADADADADADADADADADADADADADADAHInIYG6Njn2+uSnuVkri0ep9K0XlaYAPJZYN8Z5HFhCLoDnke5OetjfRHZv87eh87mXtZbxX0/f1+ZN0kQACRp5YDHgcdzZP7+mF8lREvm72LDUadK3Cx/b9fbLuK7GcZPuK06H3wkGxvqF+p49q/Yk5EyYUVkv1zNmqMB4s6aIZN4JZZbPJ5B9efUZw5odLvzPX0mXrjXkU0MDMrEc7eT2/f3rMkrR0uSTVjGVLhgBgBgBgEvRaQOyh3Eak0XYEgWGo8f6ay0Y3zsZzm4rZWyKw5PN/X3ypojmAGAdwBUS2aGSiG6RZxxhRmiVGDdncEBgBkg03gzrqadmSU7Uci5PLWQxCjuMakfO1Kt+18HKtWWjKjV9P8ADOh12oYI8WoEv+WkcnkSaZAhCgxbQCFY80Sfl4IBujTRsmmeceLfDp0cnlBmkKKDKwjYIrEkfCxHxKa4PF/0EEld4ei3aqBfeVB+hYX/AEwD6Lj6dqZ2KCb8rp1HDIfjf6t2ofrgFTrOjLpT5kPUdVPJZFOWeDtwp2/Dx3qyf64Bct11p4jD8pIqwOQSOT298A54N1MsKGALHEEJvbGWZz/MbdbB72BgGo0kmpu2og/+iuPtuOAeXfiz4CEuvjniFeep3qeBvQKOK9WU/upwBo62HpcWln0scTFgwkVwY5TTEAB14aiGDdyeLFZaKspOXSY3xn4sbXy+aYliJVQ4Vi2/Ze2yQKA3HgD65dKjKUrM59skg7OAV5OGQnTF5sc4YB3AIksr3tAHN0fpmblK6NowhVlbItGjmDVHWnasTkEnScA5gBgBgBgBgBgBgBgBgBgBgBgBgBgBgBgBgBgBgBgBgBgDulhDsFLBb/ibgD75KVuispdKurFyIgC0STZDD7diPpk7EJydj+mjX4mDFVUg2av6Ae7Ej7VkpLkrJvh/n/RN6h4lmlVk3kJxQ/iNHuzd7Pc/XLyzSkqvYyx6WEH1VuemeE9M40se/uRYN2TfNk/c56OFPoVnjaqSeV0W0EZF5qkc7Z2GM9z73Xt9MJBsqOsa8hHIql+/p68ZlknszbFC5JFZ0+cyRqxo7uePa+Mzi7Vm2SKjJpGR8Z6xGkVRTbFZTRra1/1zkzyTdHo6LHJRt7WZm85zuOYAYAYAYAYBKQExMa4DKN3t8/H63f6Zb/iZulNfX+CLlTQej07Fwm07rrb2P2+mSk7oq5LpuyR1XWB3+FAiqNqqK4979yTfOWnK3simKHTHd22QcoakzRw83l4oznLsTDlzI5gHRgBgHcA3n4X6BtTMFLLHsNRzptE8bsHK7CfmSlkBDAj4qHfKSNIE7xzpmaD8ppNJpnPlqZJYZXeUBGUXKSAHBckLZbsayhqedeE9K41mmYqdo1MaN9CXUEH98A+i5+n+aSGJKg2EI3Kfa1IIwCs8SaopGWmEm0Uq2jUL+gHwqKsn14HrgHPCniXp7FkDm1WwWUqGrg0SACcAmN1VpNr/AJYRU12zDeUAYUQtgMeCOTx3wDR6DryuBts/ob/XAIvixTNpvMjDebAwdQOCfRlN+hUm/tgHi34nO4kgVztuIyGMG1V3d95HobI7/TNIcGOTkxGWKCl7HBAgjBIPqVHc5frXcy9lLsOI1ixlk7VlGqdMTM5AsC8q50aLGmVTylms9va/TMG7ds6lFRVIaY2e1ZVlkcwSGAGAGAGAGAGAGAGAGAGAGAGAGAGAGAGAGAGAGAGAGAGAGAPRQ7hwfisAL6n7ZKVlXKmEKKVcs1MANoq9xvkfTCS7ht2qQ1eQWJ/TYeN/FhgqgqG3Ma4I9gOc0gu5jkl/x+56Q/UZFjh0+l7hkUycEBQLN/Wh29jnf1tJRh8jx1ji5SyZfm6+ZI6X4oE20bQN8jolG7ADENX6DLQz9X1ZTJpei9+EmyyeYqm0k7j+4H1zS6VGCVuys6slQSckMysFCn4u3pzmc/hZti+NepRdN1Rh0gkJDhUBUL6Chwft3OYRl047OrJBZM3SttzETyiQMx2ht27jjduPNfY8/rnG3e56kV0tJcEeJwDZG4ex9chF2rQnIJOYAYA5Gy+ovg+tc+hyVRDvsOagkpGStCiAf5qPP98l8IrGrZP0oZ9JKoHCOrmjzVMDY9surcGjKVRzJvuqKlTRHrmR0Fz4ckHnoa+IEm79Npu82xNdRzahPofkQOqSI0rFL2k+tfr29Mzm03sa4k1FKRGBFHjn0N/9sqX7jyuwF2QP75a2VaVitPqDdE2DhMiUVROOaGQYADAO4BM6RrRDMkpDHab+FirDggFSPUEg+xqjwcglcm66v4+39PCQvU6yfA0qqXRFZCgTbwgWuLvt9sp0s160aX8FOjpJpZJpolkJm+AuAd7KFJkN+ob1/wDT75DVFk7PVNQ6RIXkZVVRZ5CqP9/XIJKePxVpiFZVc7h6RmgfZiBQ/wDBwCr8Sw6RXg1UyJujb4VjUM827ggIvLhe4Hfg9vUBep8T9MiDFmijfv8A5fLUeOy3fuO4wDur/EPQxxh2321BVVLLEjgA9h9yQB61lZSUVb4JSbdIPDvj7Sa2ZoYtwKpv3S7QCON38ViifXvziM1LgNNcnj/4wyxv1AvFL5g2rGQoG2NgoIjQj5uG3cerEd8uskU+lver+hnKEnujESKykBlK7hYsEWLIuiPdT+2IZoTbUXdf5/krLHKKtj6DsBZPsO+atpK2Y02wk0zDko4HuVIHPbkjKLLBulJfdF+iSW6Imt0NP9iL5BH6EcHCqVSRbqcU0yeOjzyLujikZaJtVNGgex9e3plM+rwY30ymk/KyMGDJJdSi2MpGQKIoj0PBB+o9M2W62KPkQ3TCRuEbEVfwqaPxVfH14zN5MSdSa+/yv9i6WRr3V+cFZq4+bClQOCDxz9sNqXvR4NI2vdlyI0+neQ7UVnb2UEn9hmc5xgrk0l8zRRb2QmWJlJVgVYdwQQR9we2TGSkrTtBprZkjRdNmm/yo3euCVUkD7nsMzyZ8eL45JerLRhKXCGtTpXjNOpU/Uf298tDJGauLsq4tck7S9AndBII28o93qwO3cCyO49Pr2zCeswwl0OXveRpHDNq62Imq0TR9x73QahXcWQP6ZrDLGfH8FJQaFjpUxCkRSEMLFIxvv9Ppkf6jFbTktvmifZy8hvV6GWKvNjeO+29WW671Y5y2PNjyfBJP0dkShKPKoVJ02ZU8xopBGaIcowXn5TuqufTIWfFKXQpK/K1f2DhJK2nQrSdKmlG6OJ2X+YKdvHfntkZNRixupySfqTHHKW6RHngZDTKVPsRWaRnGSuLsq01yJ2H2P7ZNoih/VaCSOi6MoNUSpA5F1Z9fplIZsc/haZaUJR5RGzQqGAGAGAGAGAGAGAGAGAGAKjeiD7YRDVqjjHBJzALSLWEKXVQtKqCuORdH6nNFLazBwV09+4rQ9aaOJ1HLsCqsT/lhj8ZX3Zu1+mTHI4poTwKUk+37+RI8J60QTeZ3Cxszcc2AaAP6jnLYZdMrM9VB5IdPzNgviSFhGxLf8VqBI9iAbN0Bz/TOr20XT8zzv9LNWvIb6rqk/Mory7FRN4N1vJJBW/VQB29bGROS60mycUJeybirt16GA6hOpkcx2qFjQ+h+mcMmrdcHr44tRXVyJntDsKj4TdEC+w4JHph7bExqW5HJypc5gDqMoDArZPymyNvPJr14ydirTbVMayCw7pot7BbAs1ZNAfU5KVuisn0qy5i0yiErqG2bVZolr59w4P71xmyiumpfQ5nN9d41fZ/Ien1TMksLR+W0cQFKe4VgTdfe8lybTjVUisYJSU07TZRRaV2ZUVSWetoHrfbMFFt0jrc0k2+ESNBAwkZR3AYH+3plop3RTJJdKZH1ESqFpgxIsivlPt9TlWki8W3doRp4i7BV5JNDmv6nCVuiZNRVsdMlEo47NzR7V8wX0598m+zK1e6GWIvjtfF+3pkFlxuWcT2LzRMwapi8kgMAMAMASMgH1H+Gej8rpulWq/4QYj6v8R/uMzfJvHgxXjvqsMvUYo9VFJHAqkglXLTMDalUjBYAGiCRf2ykpxgrk6XzLpNukYvxD4hnkjMTvqNolG1TCYzIi2wYkqPiG2zyPU13zNanDJWpp/Us8c1yjVeF21EaCQaaLfRHmz6gsQPUbYgRX13n9M8vN47psb6YpyfpX77/AKHVDQ5JK3SJXUH1s0L+XJoHYqVCjSghSQeA5lb4hfqK+mcv/sKU+meJped7/al+5p/+e3G1K2UPhPoOlm0nxxIJNxVmKpvRlb5d3dqNCz3zz9frNTj1O0nXK3dNNc18/wBDowYccse63Ieil0kUs8Op0wcpJ84heTdtRdhYbSE4IHB9TwOL6pYNZnxwy6eTpri6q3vvtf2+5ksmHHJxyLuOdM65WneeLQgxxGRQ6GMFQoLFrb4gAAtrtPbue2ZZ9G/bLFkze86dO+XtW23nvf07l4Zvc64w2V+X5+hmPGmp1EmoUaiNYyifCFNhlY3uDULBr97z6Tw7w+Oki1F3Z5Wr1LytWuCk3FaZSQRyCPQ56EoqSp8HIpU7R7h1t3jgcwxLK/Fo1LuHAJN0OFA/bPzbRqGXOllm4rfdb0/1e7Pqc1xg+hWzNtPPPKkWr0scMYuXuDvMfZTR7Wy/f9c9hQwafHLLpcznL4fTq78c0mcVzySUcsFFc+tELqvih9Lq1iEf/DDBnXcLYsBz2pK77Rx/XNtP4ZDV6V5HL3mqW3FfvfFvcpk1UsOVRrbv+dvQuvEnRIH1WnmelViwkN7Q21GZGJ/6SPqD9s4PD9dnx6bJihu1VLmraTX6m+pwY5ZIyf1+1omzz6s6uNY4UOloFnO0Ed7I+K/ahXrnPDHpFpZSnN+13pb/AK7fyaylm9qlGK6Dz78WNKG1KMDbmMFgeDW5toIvggcfpn0f/j6b00l2UtvLhXX1PN8QkllXoW/hzpDNpdJNonj3xqxkVwSPNNjc1c7gNy/qvGebrNTGOoy49SnTaqv6V29OH9zrw428cZY62/cieKpdQ0Eek1MDCaSRE/MkqysxdexCilquOO3ryc10McMcss+GfupN9O6aVP58/Mrnc3FQmt2+TU9d146Xoh5EaUpCIL9STbN/MeCT9fXPL0mB+I6p+0k993/Y6cs1p8Xuox8X4meYCmr06PGyEN5fzG+K+I8cZ7E/APZtS0+Rppp78HHHX9W2SOxpfAGuSXRbPLYxqWHxLxt3Eqor5yBV1zwc8zxXDLHqerqVuuH3rf0OrSzUsdVsRek+FY20g1QjaeeRS4R5CgYsR8J+IcUAOT6ZtqPEZx1PsG+iCdWlbVd+H38jPHp08fXVtidfqdWqxRS6OKCJ9RFysqNR8xW4UMf5fT2y+PFo25ZMeaU5KMuYtbVXNFXPNtGUEla7rzL7xn4dXWad41UeYnxxGze7kkH6N29e9+meZ4drZaXMpt+69n6f9HVqMKyQpc9ip1/hldToNEHLq4SBSNxAohA4Ze1hQaPfjOvFr5YNXmcaaub49a39TKWBTxQvnYk+MfER6bp4hDHH8R2ov8KhRzwO/f6d8z8O0S12aTySe27822W1Gb2EF0oyL/iMmojki1mmVlZKBj4O6+5JPAvnjPXXgcsM4z0+Smn38jketU045I/Y0kfg9NPpo5NPB+ZmpPgkk2qf4iSCwU0TdHPNfics+aUMs+iO+6Vvy8m+Dp/0yhBOCt+pl/xA1ur/AC8UOo0senQPabZVcmgbFBia+LvnqeE4tN7aWTFkc3W9pr+Ecuqlk6FGUaXqYDPoDgDADADADADADADADADADADAFBzRHoe+LIo7ABuW+RYvmvX39MlciXGxf+Io0QLChoIobb6kt7n6L/fNsqS91HJp3Jvrfcz7KQaPBzA7E7LnoSIIpXduLVGFEkKx+I5tjqm2cudyclFLzf1HtDqYi8qRxb1YHZ5h+RQDZ59zzkxcbaSKzjOoyk6feu5VazXmVRv5deA19lA4QDt3s33zOU+pbnRDGoPbj+fMh5Q0DADADADAHNg23fN1to9q732ya2Ivei38M9MjmMjSkhUW+Dz9/wBKzXFBSuzm1OWcKUOWbTpulSbSxiRd4HIJ7kAnZf6VYzrhFSgrPNyTljyycdvzcsx02N0e1XlCvai3w1QPfsBmvQmmYLLKMlv3MV0jpv5eUSm/8iaQAA/AQrALfYkcjOOEOiXV8mz1MuX2kOleaXqWOr6Xeh87ZtMgjCU38JK0hJ7+ps++aSh/t9XnRjDLWfovi7MX1KbfIzVVntd0BwAT68DOObt2eljj0xSG5dOy1Y5YbgPWjdf2vIaaJUkxzSwrw7n4Q1MAfi/S/wDfGSkuWVlJ8R5I8lWa7Xxft6ZUuuNyTopq4OWiyk49yRNqAtZZuikY2ORPYvJTIaoVkkBgE3omjE2ohiPaSRVP2LAH+mQSlbo+r+mALF8Pp/2HAzI6DwvVabVO8GuiRZZGkkeYMwRt1sqKzE/5a8KEHsO958xqtVjyZs2HPJrhLvt3peb8z08eKUYQnBX5jUnV9dHBKNRpJJGk3mwyFUS6oCOyAt+t3mEdNo55YvFlUUq7O2/r5l3lzKL64tt/nYc6TCX6MVi3SbmCbWIriUBtpA4WubP1JxnksXiqlkpVvt32v8+wgnLS1Hv/AHLHwh0U6WeZ2UwLJwkRdGU0N7MGAF7TuAujR7cDMvGNbi1aj7Let3za7V9dvqW0mGWJvr2IHgZFk1WsZHdoVkYxqW/4Z8xms1+h/vl/FLx6fCpJKTSvz2ojTVLJNp7J/TcmQRRJr5i7spRY5goZihd1KSK98MNqJtvtz9s9rwSblpVfZtL0OPWxSyknokLajprQxOEYGSJWK2AFkO2wfQrX75874g46fxJzkrVp+XK/ud+C8mnST34K7x5KkvSunSbQHRjCebralMtnk8p6591ikpLqXdWeDmVbHnL9jmyOdnp/izrobRzHTvVFFa6sBiQysrWRx7jPh/DfD5Q1cFnjz1NfThprZ/Q+h1WpTwyeN+X6mQ8L9fImiTVMHgCmIBgtIGqieLItR3z3fEPD08M56dVO+ra92v8ALPO02pqcY5HceC28RdD/AD+rc6VgdgVZA4ZQDXBU1TArt/bODQa6Oh0qWoXLbVU9vnvtvZ06nTvUZW8fbmyc/Vlim0mk1bxySRlmYgWAdhWEOT8rc3dcUPe841h9pjzajTpxjKkvPm5V8u1d9zfq6XDHkabX4i61XiDyupJp2YeXLENo44fc/r9QK59QM4oaCOXw954/FGTv/wCdv2N3qHHU+zfDX67nnf4kaNI9Y3lt8wDlST3Pej7H0/Uegz6fwXNPLo0pcrZfnmeVrYRhnbXDLjofhl300eo0MxScKLJYUDQDxnjsCCfiv5s8vV66OPPLDqoXH9a7P/FcHZhw9WNTxPf82L7xf1BoOnA6lkOpuMgL2aRJFa1HsKs/+c8/w7BHPrWsKfs97+Saa/wdGom4Yff+Lb72O9XSLqugHlyKrNTqCb2MO6t/UX+uV00snhurfXG1uvVeaJyKOpxbMpNF4Hh00En5tY5VILGa2Ty6HwhfUjueO/ArO3L4vl1GWPsG4viub87/AD6mMNJDHB9dP5+Rc+DlCdPj8pDTGR1ujs+JtjNZFjtzx27DOLxBuWsl1y4peuytL8+pvp6WFUvMe6dKR0qMLOkUhhG2RyABz83Pp3ymaKevk3ByXVul+xMH/sKnTrkzj9K1riGaTXRaiJZoiFXncfMUCjtq+bz0lqNLByxxwuEnGXPbb1Of2eV1JzTVr9yy8aeIW0Wr0j7j5bBxKBRtdy9gexH0+ucvh2ijq9PljXvKun1pmmozPFki+3csvGfVBBpl1MYDBZI3oHh1LC/tYPf6ZzeHad5c7wy2tNej/wCjTUZOiHWvNEfxf0iPqmmiaGZQQQykmxTUGBrkf/IrNPD9TPw/NJZIuuH9OCufGtRBOLKKfwfp9Jo3/NIjlQWEwYoxb0RR39gOD6ms74+J59TqV7BtXt01arz/AL8GD00MeN9a+pq+vzMNGgi1MemekO+RgABQscj149M8nSxi9S3PG5rfZI68rfs10ySfzPOfHPStWunjm1Gsj1CbqQL7kGyOB6DPpPDNRpnmljw4nB1vZ52px5FBSnK0YXPdOEMAMAMAMAMAMAMAMAMAMAMA6MAnaGOHa7yOQR8iKOSfQk9gMvFRq2ZTc7SivUi+ed+8/Ebs7ub+/vlb3sv0qqQ2cgsWLSIulC93d9x/9IWwP35zS0oV3MUpPLfZIi6UcOQ22l/eyBQ/fKruXlylQ28dVyDwDx6fT75FFkxvIJHVddhG22JFNZ4HqK7G8m1RWnd2IZ7AHt9P7++QTQnBIpKvm6+mCHfYclFKvBFiySeG5NEfbtkvghbtmsPTo9PEk8fmLIaIB5u+Srj2251dChFSXJ5/tZZZuEqa/ODYaGZDDGY/lZd3A97J+3N8Z1Ra6VR52RSU2pFt+V+BRdVz/wDOa9Oxh1bkhioHYUfp798tsRuVfiaPfpZERVNqeK4AAJsD3FDM8quDSNtO6yps808O+HGn+MgBEPxA3bcXQFduRz9c87Fhc9+x7Wo1Kx+6uWV/VGeOVkLWysRaih2rj1r0/TKTtOjXEoyimlyV7NfJzM2OYB0HAFSSEmzkt2QlRN0TjbWXi9jKa3JOWKHLwCT0ufbNEwPKyIf2YZBJ9TeFG/5VW5N2fcn6D+2ZHQeIP1PWSanUTaCNoIS5IimCfNUZdCt2jli7EL6n0IJzwvEo6KWSsy324tPvv5V6ndp3mUfc4ND4S8QTaklJoDEUUHcu8AG6KHcBR+xOeD4jocWmSnjyKV9tr9Tu0+eeRtSjVDnQ+oxpq9TpUDf5nmDapKLujQspI4U7txrM9TgnPT488vKud3TdOvSi2KcVklBepntV0qfVT6pZ9YwhjmZfJW9zKQrKBVLtpwLa+xz6jwrTaf8A08MsYLqa5733/U8zVZMntJRb2I/hjVR6TUzpI4hR4gF3GiNrEAe+6msAD65l45psmaON44uTT7fnyL6LJGDl1Oi76d1FZNUk0PmSRrDIsjuhAb/L2jlQpNp2H818ZfwjTZsCkskaTqv1+vcrq8kJtdLsvX8Oa+B2ECROkrLJuZ2XY3lqHBULyCVvg+uW13hMNVlWRyrauCMOqeKHSkUXj3w9JpulR+aVLfnGchAQq+aJW2rfJAPHOetp8fs4KF3SS+xw531Pq+Z5gsZYhVBYngAAkn7AcnOg5yZqU1D8yCZu/Lhz2q+/6ZnjxY8fwRS9FReUpy+JtjMXT5GZUWN2dhaqEYlgRYKirIrnjNCoSajVAeXFJOpDBSiPIOTwAQDxzxnNl0uGb6pQi35tI3xZZx2UnXqZ/VwyI7LIrK4+YOCGF88g883/AFyUkti47rDMSGlMm6gVL7r2+hF813yI44xVRSSJcm3uGi0E05PlRySlRZ8tGcge5oGsstiCVFPq4HIXzomqyo3oSAOSQKJAGUyY4ZPjin6pMRbj8La9BGqkee3dpGI7s5Zq+hJustDHjgqgkvRUQ5TbuTsY0Ekyv/wDIHPA8osGP228nK5MUMiqaTXzVloya3iyVrxrJGEc35l2HZJPMYj7Bue2Vx4MWP4IpeiSJlOUvibYpJdbGigNqUQAlQDIFAsg0Ow5sfvlZabDJuUoJt/JErJNKk39yFMJnIVvMZkFBW3EqB3FHsB7ZrGEY30pKyrk3yTNLHrdi+WNT5d7l2eZtu73LXF3zYyksGOTblFNv5IlTklSZF1WrmmYCR5JGHADszEWeQLJI59MnHhx49oRS9EkJTlL4nZMOg1jqihNQ6yABAFkIcIOAo7HaL49MlYoJ2oq9+3nz9yOuTVWI0Gn1kZl8ldQjRj/AIvliRSg5/zK+Xse/wBcjJhx5FU4p+qsmM5R+F0c1sOsl5lXUPQBuQSNQPat3obGMeHHj2hFL0VCU5S+J2QdXJIzEyli/Y7ySeOKN88dstCEYKoql8iG292S9XDqvLQSrP5Y+QOH2Cr+W+OBfbIjihGTkopN87EuTapsifln3bdjbufh2m+O/HfjLlRzSdOmlvy4pH299iM1fehxgCDo5AWBje0+YbTa+5YVx+uAM1gEtOlTkWIZCC4SwjfOape3zGxQ9cAU/R9QH2GCUPV7DG+6h3NVdYBDZSDRFHAE4AYAYAYAYAYAYAYBJ0ujZ1kYFQI13GyASLr4R6nLKLab8ikpqLSfc7r6sAVwK4+gA/cmziQx3RFypcMAMAMAMAMAXIoFUb49qo+oyWQm+5I0JZiI1AYsRtDdgb/79smNvYpOkupnp8sYKFSO61Q+1cZ6TVqjwk6difDWlfylRr+HgbjzXt9vbIxRdUy2plHqtGn1B4q6v1GdLONDYbd8NfreRzsTxuRNeCKS+4N+1ZWW2xaD3shaOSpGQVIVBDlSPhYAUGHcA9h+uTCDfG/8ev8AAyZVFrq2Xa739H8u5514k6XOrGSVADYDbFO0WOOQK5+93nBqcOSL6pL7cHr6HVYZpQhK/V7/AD2KRgONt9ub9/WvpnKehv3CSMrVgiwCL9j2OGmuSIyUuBGQWDAJUEV9j+5AF+1nLIo7LDT9Pn7+W+33KkL/APkeP65KZVr5EmTpzr8xRfu6/wDa8nqRXoYRwRLKivIQWIootr34okj+2R1It0PufTvgWT/llQ8leL96yhqUni/w3Mkr6vSBGL0ZoZL2uVFK6MASj1QuiCAO1Xnn6/w7Hq0rbUlw1+z80dGDUSxPbdGY0+o6jqVqKGGADgszNIy/6V2gX9yftnmYf/HMUZXkm3+h0z8Qk17qoxPWNNqemyv5czATmndgGLEWbthQPxNnr59Bp8yipx2jx2OSGfJC2nySYNEzxM0WqmJajKVdVJoABSQoIWhQANZ048cMcemCpGcpOTtml8CdMjcSNs7Hb8XLE1ySTye4y5U1a9NEZjgAFFtzf6AwJB+5Cj9GwD0GsA8//GWIv06WgSUkiagL/ion/wB2WhyUyK4ngfT9c8EqyxNtkQ2p9j/s5oYJ0eo+NPEuri6Zo5BMxbWRs0rFY9vxIDsSha0G/p75VJWazbSNppU0vndMaRn/ADQ0p8kKCVdfKXzL4q+1WRlC+2xU9D6dDDoZ59sok/OagGTTwLNMQuokQAKyNS7VA4HGLFI8Q8ealz1GaUtMW3KVadAkh2ogUum1QpoDiu1YolPse59DEWsfT9V+EQpo3WdTtpXSqQqONqgykX7jIJKXwvr2HQdVqemoq6p5pGZIUUmO5fhVUA7LFtoUfU4BG6DrOorrOmSdU8srI7rG2wCZWkjI8qUAAr/CSK44vAEHpjQaDxAZY2QGVhGzqV3AtfwFhypLLVcG8Ax/4QL8epYwSSoI1LGAjzogsiMGQH5gSOVHeiKPbANR+Kmv1Ok/w/W6fVM6bXERlSphuA3GSwN4INUVFe2AK/EnxDq4NPoY/Odk1UAkndlip7KMypQ3LQbkdqK1zeSlZDdGt/w8yeIYdQsbGB9Hu3lDsuzt5qt/xffnIJK/pfVNRF4fhk0Me+UzuoVUZw4OqlDHg2QR3I7elcYBW+DPAEel6yY9S0WoZtI84Xy6EbGaNRSsTfBaicAmDW7+p9OQPrWRZpONTp1hRT5TgCMrEu7i/XsMAvOuaLSS6bqupjUMXiaOeMr/APd02/axA9eVN+tKcAxnhXxZrW6NrNYZ3aTTlIolCx7VA2W77hbGnq7vgVgHmfh/VyajqcMzgSyvqUkZWoCRvMBK9q57VgHsvinTmTpWt8iTUReVXnafVre0K24iF6/i5IcFt1jkXgE86Izdd0OqSNmgfRli5Q7L2tsJ4oNbL357YA94KRF0cVS/ljNrpqkj2k6g+dOVWTchChlXaCO4VaIusAz8XWVPXtfo54/Lj1UZiAO23YoqqQ3oJF4r/T2o4BMm6VFC/ROnaiKKWYkvISoYqEjb4Qx5279orsRHgFX+LOqEUMscbaxUWZLj/KommUK4I2SLGpYA1Xx8k98AnweKyOir1FkvWrGdIJG7gs4G42bPo3vf0vAPn9ySSTd3zfe/W8ATgBgBgBgBgBgBgBgBgBgBgBgBgBgBgBgHo8HgDRMGrqKFgQAF2HcCNxI+L0Wruub7+spN8ENpckjR+BtGrcdQiDB1IDGO+Cv8W4AG2Fj6Eg8Yi6IlHqRrdD0SCR2/5uPZ8BRwVptxAb+Liju/YHsc7vaOrSPIWnj1OLlRIXpMCn/Ps0DQ2c2rGvm72tf9QyyyS8irwY/6v2LI9IiNgziiaFbPRgvPxcd7+wy/tJ+Rn7DH/V+xAl6JECwM3O4hQK+IBN3ckAWeBZGQ5S8iVix211ft5CpelQIwDagMpV7arKldtBQDZvceBfb9oWSdfCJYcaa9/bexem6FCpNSjmmsCMFyQxAvf3+Cuf51+udODPKKpR/c5NVo8cpJvJ9NvLtvS4+9FH4q0Gnkjkg/PQoAyq9kbgSpKCt3q/lgkWAGJJFZhq9bKSeOq8zr8O8Lhjks6lfNfn9jJR+C9AyWNdsawCshjtQY42LcPyAZNp57g8eo8zg93kyPiHRpDK0SHcBtIYsjHlFJQ+WzJwb7H/4C9iKd3exVZBYUtXz2+mADNf29sAXFOVBF/Ce49D7H7jAGycAc06szqq2WJAX7k8f1wD618GIUjUH1HPOAahhY57YBQ6SEI7V6nAM14l8IR9Uhki8wxyo4dXAsBtrABh6jk9vpgGE0n4b9ZjXyl8gIXolZKsUfjPw3tA9Pm57YBtOl+Gj0sIGmMokJLMRSq1AUvc0R7n0wDTdJg3vvPJP9hdYBpGwDJeLtC2q08+nXdvkUUUokEHg8kDvXqMA8E8X6KXp83katWkZR8D/CFlS/hayCQfQjuCMm2Q4pj0Wvk6hAkQaQLB8McJp1UVQ2kKHHHHO7LKRSULQwviLWRzK/nyebCNiFju2AArtVWFDix2y9Ixt2cXxRrAoVdTKqh2ekYqCzuXZm21uJYk833xSHU/MpvE/UJdQ7TTOXkcjcxAF0ABwAAOABxlZLYvjdvcRp+u6qLStpkmIgayY6BHxCmokWtjg1XrlKNercb8PeJtVomLaWd4r7hSCrf6la1J+pGQWDrXinV6uVZdRqHeRPka9uzm7QLQU36jAH+s+NNdqoVg1GpkkiWvhNc12LkAFz9WJ55wCF0Hruo0cnm6aVonqrWjYPowIIYfcYAvxB4j1OtcPqpmlZRS3QCj12qoAF/Qc4Bzq3iHU6lYlnlaRYV2xggfAtKKFD2Ve/tgE/TeOuoJAdOurlERFbbBIH8qsRuUfQEYBzpXjjX6aAaeDUukQJIQBeLNmiRYBPNXXJ9zgDSeLNd50uoGokE0qbHlBptpKnaCPkFqvy1VZJHcdj8c68eT/zUjGBmeIvtcqzAhjbAluGI5ur4yCRiHxbrF/MbZ2H5kkz0FqQkMDYqhw7dq9PYUBH0fX9RFp5NNHKVglNyRgCmPHexfoO3tgFfDKyMrISrKQVYGiCDYII7EHANB1zx11DVxeTqNS7x8WtKoau27aBu9+b55wDmi8c9QigOnj1cqxEVtsEqKqkYjcg+ikYBA0/X9SkKwJMyxLIJVUV8Mg7Op7g4AiXreobUDUtM5nDBhITbAr2N/Su2AS5vFmrbUrqjMfPUEK4VQVvddACh8zenrgHNT4s1skLwS6mWSKRgzrIxeytEHc1sOQOAfTAGj4i1B035UyboN+/YyI1MRW4MV3A1xwcAqsAMAMAMAMAMAMAMAMAMAMA9M8MdN6W2ihbVGJXKybmElSbv+a7ru4pVgK8CyR3usAmanoPTBLEsTQSMJ9RaiRirKy6ltMGo/IvlRgkHjdzV4BM1/ROlxFlZIAyzSblaUgikcqlb7KEbfbv3J4wCLNoulKA6rpjeojBBlbjfJEHUDffliJpGv0K9+KwDvTtF0iSNGmEEYLzbyslMtfmAAqlySNqwkXXLCt1kABv/BNN/J0v/wDab/8AvAPKo5CpsGjkp0Q0nszVeF9d02OMjWQPK5YncpI2qQqhAL5PLPZ9VA9bAGp6H1fpodykJEZi20N6gPY2mi5tgN1t2NjjjNcfUuGc2dQb95F+PEPTt1+U1XYAYj14H0P1/T65spT8zlePF/SSl8S6IL/lsTXN3z27Dfx9O/65p7SfmZeyxcUE3inQsG2oyGjtNkgHkLYvkG7/AOke5wss+7EsGLeo0Nafr+i8kK6bpAOTz39T3+/++cSnN8MQx4kt1uN9W8V6JIx5cNH4qDliLo7Rww/iK+va8RyZEviEsOCTrp++5h+r9a6XKJmENO8bhDse1cqNrM3m0fiBI+EUDRv14ZycpOT5PWx4444qMeEYWSQsbYkk9yechtt2y0YqKpLYSMgkGwDmAGAGAGAehfht02FSJ5uWv4b/AIfrgHt3TPFOnjQAUOPfADW+Lo2HD7foMAopvFaklIyNzHuTwo9Wb/fOAXXSPEOmgj2K24k2zseXPqT7fb0wCafGUB71x2+mAMa7xPpZkaOQBkbuL/Yj2I98AyMPildJK6Ga463IzdyvqCB3I/8AOAaTSeNI2RrkBHNbTyKNEWfqDgEqHxjpk4Wv35v63/fAPL/xz6ymrhgZVW45GG4NZAZeQRXqVB/TAPJdDr5IW3Ruyn12kix7cYBZHVA8k8nk/wDfNrObpYDUjFjpYiV1YUch0wk09iumscXYzNm6p7nPLG275xWwt3Q0RkFjmAGAGAGAGAGAKDkCsWRQnBIYAYAYAYAYAYAYAYAYAYAYAYAYAYAYAYAYAYAYAYAYBqNC3TPyY80Tfm/jsgnZ2fy/67L/AFwCVpdV0yPURuh1KIJLLIzK4Spr2kcg8w/+7AHdZP0h1dv+ZaUzOdzMTcZ3bNxPdvls/fAGd3R/KX4dR5nnJfJryvh8z/q+av0wBqNulflRYn/M3JfJ21cnlf08u/1wC039B/l1P7nAPP8AADAHY5ivY5KdFXFPkX+bb3yepkdCO/nX98dTHs4gNY/vjqY9nE7+ef3x1Mj2cREupZqs4cmyVCK4GMqXO4AE33wKo5gBgBgBgHRgE5OpSAUGoYA5/jM385wA/wAZm/nOANx9VlHIbvgDn+Mzfz4Af4zN/PgB/jM385wCNqNa7kFjZGAOxdUlA4b/AH74Ao9Xl/mwBrUa93UhjYOAQ8AWXOCKOK1YJoC5xZFAWwDl4JAnAOYAYAYAYAYAYAYAYAYAYAYAYAYAYAYAYAYAYAYAYAYAYAYAYAYAYAYAYAYAYAYAYAYAYAY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44" name="Picture 4" descr="http://wp.vcu.edu/vcuurop/files/2012/03/spit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62599"/>
            <a:ext cx="9144000" cy="1295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Drosophila </a:t>
            </a:r>
            <a:r>
              <a:rPr lang="en-US" dirty="0" err="1" smtClean="0"/>
              <a:t>melanogaster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 Organism</a:t>
            </a:r>
          </a:p>
          <a:p>
            <a:r>
              <a:rPr lang="en-US" dirty="0" smtClean="0"/>
              <a:t>Very useful for genetic experiments</a:t>
            </a:r>
          </a:p>
          <a:p>
            <a:r>
              <a:rPr lang="en-US" dirty="0" smtClean="0"/>
              <a:t>Easy to grow and care for</a:t>
            </a:r>
          </a:p>
          <a:p>
            <a:r>
              <a:rPr lang="en-US" dirty="0" smtClean="0"/>
              <a:t>Distinguishable morphology and gender</a:t>
            </a:r>
          </a:p>
          <a:p>
            <a:r>
              <a:rPr lang="en-US" dirty="0" smtClean="0"/>
              <a:t>High fecundity</a:t>
            </a:r>
          </a:p>
          <a:p>
            <a:r>
              <a:rPr lang="en-US" dirty="0" smtClean="0"/>
              <a:t>Recognizable similarities between human and fly genes</a:t>
            </a:r>
            <a:endParaRPr lang="en-US" dirty="0"/>
          </a:p>
        </p:txBody>
      </p:sp>
      <p:pic>
        <p:nvPicPr>
          <p:cNvPr id="4" name="Picture 2" descr="http://upload.wikimedia.org/wikipedia/commons/d/dc/Drosophila_repleta_later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4876800"/>
            <a:ext cx="335280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of CLIC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Bhandaria</a:t>
            </a:r>
            <a:r>
              <a:rPr lang="en-US" dirty="0" smtClean="0"/>
              <a:t> et al (2012) discovered Chloride Intracellular Channel proteins played a major role in development of alcohol sensitivity in flies</a:t>
            </a:r>
          </a:p>
          <a:p>
            <a:r>
              <a:rPr lang="en-US" dirty="0" smtClean="0"/>
              <a:t>However, mechanism underlying the relationship is still unknown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19600" cy="6976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5556734" y="2998764"/>
            <a:ext cx="3053866" cy="3859235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Ethanol Rapid Iterative Negative Geotaxis (</a:t>
            </a:r>
            <a:r>
              <a:rPr lang="en-US" sz="2000" dirty="0" err="1" smtClean="0"/>
              <a:t>eRING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-Startle-induced vertical climbing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-Bhandari et al(2012)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Transforming Growth Factor-Beta Signaling Pathway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Shukla</a:t>
            </a:r>
            <a:r>
              <a:rPr lang="en-US" dirty="0" smtClean="0"/>
              <a:t> et al (2009) discovered the presence of CLIC in TGF-</a:t>
            </a:r>
            <a:r>
              <a:rPr lang="el-GR" dirty="0" smtClean="0"/>
              <a:t>β</a:t>
            </a:r>
            <a:r>
              <a:rPr lang="en-US" dirty="0" smtClean="0"/>
              <a:t> signaling pathway</a:t>
            </a:r>
          </a:p>
          <a:p>
            <a:r>
              <a:rPr lang="en-US" dirty="0" smtClean="0"/>
              <a:t>Interacts with Smad proteins to activate transcription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0" y="0"/>
            <a:ext cx="4648200" cy="5334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0" y="1447800"/>
            <a:ext cx="1143000" cy="990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133600" y="4724400"/>
            <a:ext cx="1600200" cy="18288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419600" y="5029200"/>
            <a:ext cx="1524000" cy="8382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 of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Smad proteins and CLIC proteins perform similar gene regulation in Drosophila?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599</TotalTime>
  <Words>566</Words>
  <Application>Microsoft Office PowerPoint</Application>
  <PresentationFormat>On-screen Show (4:3)</PresentationFormat>
  <Paragraphs>133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Technic</vt:lpstr>
      <vt:lpstr>Difference in Gene Regulation by Smad and CLIC proteins in Drosophila </vt:lpstr>
      <vt:lpstr>Alcohol Study</vt:lpstr>
      <vt:lpstr>What can we do?</vt:lpstr>
      <vt:lpstr>Drosophila melanogaster</vt:lpstr>
      <vt:lpstr>Discovery of CLIC</vt:lpstr>
      <vt:lpstr>Slide 6</vt:lpstr>
      <vt:lpstr>Transforming Growth Factor-Beta Signaling Pathway</vt:lpstr>
      <vt:lpstr>Slide 8</vt:lpstr>
      <vt:lpstr>Aim of Experiment</vt:lpstr>
      <vt:lpstr>CLIC and Smad Mutants</vt:lpstr>
      <vt:lpstr>DNA Microarray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Expression Ratios</vt:lpstr>
      <vt:lpstr>Up-regulate vs Down Regulate</vt:lpstr>
      <vt:lpstr>Expected Results</vt:lpstr>
      <vt:lpstr>Why does this matter?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Difference in Gene Regulation by Smad and CLIC proteins in Drosophila</dc:title>
  <dc:creator>Michael Vuong</dc:creator>
  <cp:lastModifiedBy>Michael Vuong</cp:lastModifiedBy>
  <cp:revision>9</cp:revision>
  <dcterms:created xsi:type="dcterms:W3CDTF">2013-12-10T00:30:20Z</dcterms:created>
  <dcterms:modified xsi:type="dcterms:W3CDTF">2013-12-10T10:29:50Z</dcterms:modified>
</cp:coreProperties>
</file>