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2" r:id="rId4"/>
    <p:sldId id="263" r:id="rId5"/>
    <p:sldId id="268" r:id="rId6"/>
    <p:sldId id="269" r:id="rId7"/>
    <p:sldId id="270" r:id="rId8"/>
    <p:sldId id="271" r:id="rId9"/>
    <p:sldId id="272" r:id="rId10"/>
    <p:sldId id="265" r:id="rId11"/>
    <p:sldId id="267" r:id="rId12"/>
    <p:sldId id="273" r:id="rId13"/>
    <p:sldId id="266" r:id="rId14"/>
    <p:sldId id="274" r:id="rId15"/>
    <p:sldId id="292" r:id="rId16"/>
    <p:sldId id="276" r:id="rId17"/>
    <p:sldId id="293" r:id="rId18"/>
    <p:sldId id="294" r:id="rId19"/>
    <p:sldId id="279" r:id="rId20"/>
    <p:sldId id="278" r:id="rId21"/>
    <p:sldId id="280" r:id="rId22"/>
    <p:sldId id="282" r:id="rId23"/>
    <p:sldId id="289" r:id="rId24"/>
    <p:sldId id="283" r:id="rId25"/>
    <p:sldId id="285" r:id="rId26"/>
    <p:sldId id="290" r:id="rId27"/>
    <p:sldId id="291" r:id="rId28"/>
    <p:sldId id="284" r:id="rId29"/>
    <p:sldId id="286" r:id="rId30"/>
    <p:sldId id="295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Regulation of ORMDL3 Gene Expression through the ERK/CREB Pathway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Annie 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ORMDL3?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Orosomucoid</a:t>
            </a:r>
            <a:r>
              <a:rPr lang="en-US" dirty="0"/>
              <a:t> 1-like 3</a:t>
            </a:r>
            <a:endParaRPr lang="en-US" b="1" dirty="0" smtClean="0"/>
          </a:p>
          <a:p>
            <a:r>
              <a:rPr lang="en-US" dirty="0" smtClean="0"/>
              <a:t>Associated </a:t>
            </a:r>
            <a:r>
              <a:rPr lang="en-US" dirty="0"/>
              <a:t>with onset of childhood asthma</a:t>
            </a:r>
          </a:p>
          <a:p>
            <a:r>
              <a:rPr lang="en-US" dirty="0"/>
              <a:t>Expressed in bronchial epithelial cells</a:t>
            </a:r>
          </a:p>
          <a:p>
            <a:r>
              <a:rPr lang="en-US" dirty="0"/>
              <a:t>Encodes an ER trans-membrane protein</a:t>
            </a:r>
          </a:p>
          <a:p>
            <a:pPr lvl="1"/>
            <a:r>
              <a:rPr lang="en-US" dirty="0"/>
              <a:t>Binds to the Ca</a:t>
            </a:r>
            <a:r>
              <a:rPr lang="en-US" baseline="30000" dirty="0"/>
              <a:t>2+</a:t>
            </a:r>
            <a:r>
              <a:rPr lang="en-US" dirty="0"/>
              <a:t> pump on the </a:t>
            </a:r>
            <a:r>
              <a:rPr lang="en-US" dirty="0" err="1"/>
              <a:t>sacro</a:t>
            </a:r>
            <a:r>
              <a:rPr lang="en-US" dirty="0"/>
              <a:t>-endoplasmic reticulum</a:t>
            </a:r>
          </a:p>
          <a:p>
            <a:pPr lvl="1"/>
            <a:r>
              <a:rPr lang="en-US" dirty="0"/>
              <a:t>Imbalance of Ca</a:t>
            </a:r>
            <a:r>
              <a:rPr lang="en-US" baseline="30000" dirty="0"/>
              <a:t>2+</a:t>
            </a:r>
            <a:r>
              <a:rPr lang="en-US" dirty="0"/>
              <a:t> increase the unfolded protein response in ER</a:t>
            </a:r>
          </a:p>
          <a:p>
            <a:pPr lvl="1"/>
            <a:r>
              <a:rPr lang="en-US" dirty="0"/>
              <a:t>Causes </a:t>
            </a:r>
            <a:r>
              <a:rPr lang="en-US" dirty="0" err="1"/>
              <a:t>upregulation</a:t>
            </a:r>
            <a:r>
              <a:rPr lang="en-US" dirty="0"/>
              <a:t> of inflammatory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57" y="770429"/>
            <a:ext cx="9942855" cy="1080938"/>
          </a:xfrm>
        </p:spPr>
        <p:txBody>
          <a:bodyPr/>
          <a:lstStyle/>
          <a:p>
            <a:r>
              <a:rPr lang="en-US" dirty="0" smtClean="0"/>
              <a:t>Testing the model: Does ATRA increase P-CREB?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ATRA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63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57" y="770429"/>
            <a:ext cx="9942855" cy="1080938"/>
          </a:xfrm>
        </p:spPr>
        <p:txBody>
          <a:bodyPr/>
          <a:lstStyle/>
          <a:p>
            <a:r>
              <a:rPr lang="en-US" dirty="0" smtClean="0"/>
              <a:t>Testing the model: Does ATRA increase P-CREB?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ATRA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P-CREB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78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Gel Electrophoresis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94" y="2347061"/>
            <a:ext cx="5397500" cy="399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Electroblotting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04" y="2416303"/>
            <a:ext cx="8228651" cy="40562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74424" y="3603811"/>
            <a:ext cx="448235" cy="25997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1319" y="3935506"/>
            <a:ext cx="1739152" cy="2599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Blot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22" y="2478491"/>
            <a:ext cx="7999284" cy="37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ATRA increase P-CREB?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71936" y="5495680"/>
            <a:ext cx="2215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 err="1" smtClean="0"/>
              <a:t>Zhuang</a:t>
            </a:r>
            <a:r>
              <a:rPr lang="en-US" sz="1600" dirty="0" smtClean="0"/>
              <a:t> et al. 2013)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80" y="2678333"/>
            <a:ext cx="6790039" cy="282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ATRA increase ORMDL3 expression?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ATRA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76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ATRA increase ORMDL3 expression?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ATRA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7030A0"/>
                  </a:solidFill>
                </a:rPr>
                <a:t>ORMDL3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2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ATRA increase ORMDL3 expression?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97" y="2747941"/>
            <a:ext cx="2814707" cy="2027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02427" y="4775200"/>
            <a:ext cx="2215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 err="1" smtClean="0"/>
              <a:t>Zhuang</a:t>
            </a:r>
            <a:r>
              <a:rPr lang="en-US" sz="1600" dirty="0" smtClean="0"/>
              <a:t> et al. 2013)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026023" y="5688975"/>
            <a:ext cx="784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ATRA-induced ORMDL3 expression dependent on PKA?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9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0322" y="2336873"/>
            <a:ext cx="6173560" cy="3599316"/>
          </a:xfrm>
        </p:spPr>
        <p:txBody>
          <a:bodyPr/>
          <a:lstStyle/>
          <a:p>
            <a:r>
              <a:rPr lang="en-US" dirty="0" smtClean="0"/>
              <a:t>Chronic inflammatory disease</a:t>
            </a:r>
          </a:p>
          <a:p>
            <a:pPr lvl="1"/>
            <a:r>
              <a:rPr lang="en-US" dirty="0" smtClean="0"/>
              <a:t>Airway inflammation</a:t>
            </a:r>
          </a:p>
          <a:p>
            <a:pPr lvl="1"/>
            <a:r>
              <a:rPr lang="en-US" dirty="0" smtClean="0"/>
              <a:t>Airway </a:t>
            </a:r>
            <a:r>
              <a:rPr lang="en-US" dirty="0" err="1" smtClean="0"/>
              <a:t>hyperreactivity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Increasing every year, particularly in </a:t>
            </a:r>
            <a:r>
              <a:rPr lang="en-US" dirty="0" smtClean="0"/>
              <a:t>developed countries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5-16</a:t>
            </a:r>
            <a:r>
              <a:rPr lang="en-US" dirty="0"/>
              <a:t>% of the world population </a:t>
            </a:r>
            <a:r>
              <a:rPr lang="en-US" dirty="0" smtClean="0"/>
              <a:t>afflicted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6853881" y="2691100"/>
            <a:ext cx="4495800" cy="3174409"/>
            <a:chOff x="6096000" y="2514600"/>
            <a:chExt cx="4495800" cy="3174409"/>
          </a:xfrm>
        </p:grpSpPr>
        <p:pic>
          <p:nvPicPr>
            <p:cNvPr id="7" name="Picture 2" descr="http://www.cdc.gov/vitalsigns/asthma/images/riska_580px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514600"/>
              <a:ext cx="4351338" cy="2309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096000" y="4858012"/>
              <a:ext cx="449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Figure </a:t>
              </a:r>
              <a:r>
                <a:rPr lang="en-US" sz="1200" b="1" dirty="0" smtClean="0"/>
                <a:t>1 </a:t>
              </a:r>
              <a:r>
                <a:rPr lang="en-US" sz="1200" b="1" dirty="0"/>
                <a:t>Asthma in the U.S from 2001 to 2011. A slight increase in asthma prevalence in various groups evidence in recent years. Children are consistently the biggest population in the total count.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90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expression dependent on PKA?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2053617" y="4155044"/>
            <a:ext cx="9445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16894" y="3542213"/>
            <a:ext cx="6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H-89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/>
      <p:bldP spid="15" grpId="0"/>
      <p:bldP spid="16" grpId="0" animBg="1"/>
      <p:bldP spid="23" grpId="0"/>
      <p:bldP spid="24" grpId="0"/>
      <p:bldP spid="25" grpId="0" animBg="1"/>
      <p:bldP spid="29" grpId="0"/>
      <p:bldP spid="35" grpId="0" animBg="1"/>
      <p:bldP spid="36" grpId="0"/>
      <p:bldP spid="44" grpId="0" animBg="1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expression dependent on PKA?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21" y="3072775"/>
            <a:ext cx="2814707" cy="20272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-667" t="44008" r="62001" b="-937"/>
          <a:stretch/>
        </p:blipFill>
        <p:spPr>
          <a:xfrm>
            <a:off x="3792826" y="2625068"/>
            <a:ext cx="3875868" cy="25393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30760" y="5100034"/>
            <a:ext cx="2215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 err="1" smtClean="0"/>
              <a:t>Zhuang</a:t>
            </a:r>
            <a:r>
              <a:rPr lang="en-US" sz="1600" dirty="0" smtClean="0"/>
              <a:t> et al. 2013)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599886" y="3166132"/>
            <a:ext cx="895618" cy="19339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kinases </a:t>
            </a:r>
            <a:r>
              <a:rPr lang="en-US" dirty="0" smtClean="0"/>
              <a:t>that lead to ORMDL3 expression?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ERK1/2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68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(Extracellular signal-regulated kinase-1 and 2 )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ERK1/2*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33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kinases </a:t>
            </a:r>
            <a:r>
              <a:rPr lang="en-US" dirty="0" smtClean="0"/>
              <a:t>that lead to ORMDL3 expression?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68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(Extracellular signal-regulated kinase-1 and 2 )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ERK1/2*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631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kinases that lead to ORMDL3 expression?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68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(Extracellular signal-regulated kinase-1 and 2 )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ERK1/2*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288041" y="4591166"/>
            <a:ext cx="31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90058" y="3493429"/>
            <a:ext cx="31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1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/>
      <p:bldP spid="15" grpId="0"/>
      <p:bldP spid="16" grpId="0" animBg="1"/>
      <p:bldP spid="23" grpId="0"/>
      <p:bldP spid="24" grpId="0"/>
      <p:bldP spid="25" grpId="0" animBg="1"/>
      <p:bldP spid="29" grpId="0"/>
      <p:bldP spid="35" grpId="0" animBg="1"/>
      <p:bldP spid="36" grpId="0"/>
      <p:bldP spid="44" grpId="0" animBg="1"/>
      <p:bldP spid="3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43564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660908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48414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2168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24270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ERK1/2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8024" y="4477281"/>
            <a:ext cx="268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(Extracellular signal-regulated kinase-1 and 2 )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4013331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903329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ERK1/2*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48411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41883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6801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407964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300454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893926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62955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61449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087932" y="4554071"/>
            <a:ext cx="1380739" cy="1098388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2739" y="3890977"/>
            <a:ext cx="1640541" cy="564776"/>
            <a:chOff x="457200" y="2420471"/>
            <a:chExt cx="1640541" cy="564776"/>
          </a:xfrm>
        </p:grpSpPr>
        <p:sp>
          <p:nvSpPr>
            <p:cNvPr id="52" name="Rounded Rectangle 51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-25350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08450" y="4155044"/>
            <a:ext cx="9445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1727" y="3542213"/>
            <a:ext cx="6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H-89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/>
      <p:bldP spid="15" grpId="0"/>
      <p:bldP spid="16" grpId="0" animBg="1"/>
      <p:bldP spid="23" grpId="0"/>
      <p:bldP spid="24" grpId="0"/>
      <p:bldP spid="25" grpId="0" animBg="1"/>
      <p:bldP spid="29" grpId="0"/>
      <p:bldP spid="35" grpId="0" animBg="1"/>
      <p:bldP spid="36" grpId="0"/>
      <p:bldP spid="44" grpId="0" animBg="1"/>
      <p:bldP spid="49" grpId="0"/>
      <p:bldP spid="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43564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660908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48414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2168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24270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8024" y="4477281"/>
            <a:ext cx="268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(Extracellular signal-regulated kinase-1 and 2 )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4013331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903329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ERK1/2*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48411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41883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6801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407964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300454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893926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62955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61449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087932" y="4554071"/>
            <a:ext cx="1380739" cy="1098388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477662" y="4591166"/>
            <a:ext cx="31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90058" y="3493429"/>
            <a:ext cx="31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-253507" y="3542213"/>
            <a:ext cx="2533031" cy="1273622"/>
            <a:chOff x="1291660" y="3542213"/>
            <a:chExt cx="2533031" cy="1273622"/>
          </a:xfrm>
        </p:grpSpPr>
        <p:grpSp>
          <p:nvGrpSpPr>
            <p:cNvPr id="48" name="Group 47"/>
            <p:cNvGrpSpPr/>
            <p:nvPr/>
          </p:nvGrpSpPr>
          <p:grpSpPr>
            <a:xfrm>
              <a:off x="1737906" y="3890977"/>
              <a:ext cx="1640541" cy="564776"/>
              <a:chOff x="457200" y="2420471"/>
              <a:chExt cx="1640541" cy="564776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457200" y="2420471"/>
                <a:ext cx="1640541" cy="5647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34003" y="2502804"/>
                <a:ext cx="1286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PKA</a:t>
                </a:r>
                <a:endParaRPr lang="en-US" sz="200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291660" y="4477281"/>
              <a:ext cx="25330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2053617" y="4155044"/>
              <a:ext cx="94450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216894" y="3542213"/>
              <a:ext cx="682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H-89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41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/>
      <p:bldP spid="15" grpId="0"/>
      <p:bldP spid="16" grpId="0" animBg="1"/>
      <p:bldP spid="23" grpId="0"/>
      <p:bldP spid="24" grpId="0"/>
      <p:bldP spid="25" grpId="0" animBg="1"/>
      <p:bldP spid="29" grpId="0"/>
      <p:bldP spid="35" grpId="0" animBg="1"/>
      <p:bldP spid="36" grpId="0"/>
      <p:bldP spid="44" grpId="0" animBg="1"/>
      <p:bldP spid="3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43564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660908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48414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2168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24270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8024" y="4477281"/>
            <a:ext cx="268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(Extracellular signal-regulated kinase-1 and 2 )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4013331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903329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ERK1/2*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48411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41883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6801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407964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300454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893926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62955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61449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087932" y="4554071"/>
            <a:ext cx="1380739" cy="1098388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7030A0"/>
                  </a:solidFill>
                </a:rPr>
                <a:t>ORMDL3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477662" y="4591166"/>
            <a:ext cx="31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90058" y="3493429"/>
            <a:ext cx="31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-253507" y="3542213"/>
            <a:ext cx="2533031" cy="1273622"/>
            <a:chOff x="1291660" y="3542213"/>
            <a:chExt cx="2533031" cy="1273622"/>
          </a:xfrm>
        </p:grpSpPr>
        <p:grpSp>
          <p:nvGrpSpPr>
            <p:cNvPr id="48" name="Group 47"/>
            <p:cNvGrpSpPr/>
            <p:nvPr/>
          </p:nvGrpSpPr>
          <p:grpSpPr>
            <a:xfrm>
              <a:off x="1737906" y="3890977"/>
              <a:ext cx="1640541" cy="564776"/>
              <a:chOff x="457200" y="2420471"/>
              <a:chExt cx="1640541" cy="564776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457200" y="2420471"/>
                <a:ext cx="1640541" cy="5647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34003" y="2502804"/>
                <a:ext cx="1286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PKA</a:t>
                </a:r>
                <a:endParaRPr lang="en-US" sz="200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291660" y="4477281"/>
              <a:ext cx="25330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2053617" y="4155044"/>
              <a:ext cx="94450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216894" y="3542213"/>
              <a:ext cx="682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H-89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8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9351184" cy="3599316"/>
          </a:xfrm>
        </p:spPr>
        <p:txBody>
          <a:bodyPr/>
          <a:lstStyle/>
          <a:p>
            <a:r>
              <a:rPr lang="en-US" dirty="0" smtClean="0"/>
              <a:t>Controlling kinases</a:t>
            </a:r>
          </a:p>
          <a:p>
            <a:pPr lvl="1"/>
            <a:r>
              <a:rPr lang="en-US" dirty="0" smtClean="0"/>
              <a:t>Inhibition of ERK1/2 using U0126</a:t>
            </a:r>
          </a:p>
          <a:p>
            <a:pPr lvl="1"/>
            <a:r>
              <a:rPr lang="en-US" dirty="0" smtClean="0"/>
              <a:t>Inhibition of PKA using H-89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Expression of ORMDL3</a:t>
            </a:r>
          </a:p>
          <a:p>
            <a:pPr lvl="1"/>
            <a:r>
              <a:rPr lang="en-US" dirty="0" smtClean="0"/>
              <a:t>Western Blot</a:t>
            </a:r>
          </a:p>
          <a:p>
            <a:pPr lvl="1"/>
            <a:r>
              <a:rPr lang="en-US" dirty="0" smtClean="0"/>
              <a:t>Near-infrared (NIR) secondary antibody</a:t>
            </a:r>
          </a:p>
          <a:p>
            <a:pPr lvl="1"/>
            <a:r>
              <a:rPr lang="en-US" dirty="0" smtClean="0"/>
              <a:t>Measurement of luminescence to determine protein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5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844" y="2546529"/>
            <a:ext cx="4711700" cy="353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3740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ORMDL3 will be when </a:t>
            </a:r>
            <a:r>
              <a:rPr lang="en-US" dirty="0"/>
              <a:t>either </a:t>
            </a:r>
            <a:r>
              <a:rPr lang="en-US" dirty="0" smtClean="0"/>
              <a:t>PKA or ERK1/2 </a:t>
            </a:r>
            <a:r>
              <a:rPr lang="en-US" dirty="0"/>
              <a:t>is present.</a:t>
            </a:r>
          </a:p>
          <a:p>
            <a:r>
              <a:rPr lang="en-US" dirty="0"/>
              <a:t>A kinase must be present for ORMDL3 to be expressed.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81365" y="3146612"/>
            <a:ext cx="851647" cy="28418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6533" y="3146612"/>
            <a:ext cx="851647" cy="28418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A Supplementation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Lowered amounts found in asthmatic patients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Vitamin A involved with enhancing maintenance of airways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Instead, increased inflammatory </a:t>
            </a:r>
            <a:r>
              <a:rPr lang="en-US" dirty="0" smtClean="0"/>
              <a:t>factors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Mechanism not fully </a:t>
            </a:r>
            <a:r>
              <a:rPr lang="en-US" dirty="0" smtClean="0"/>
              <a:t>understood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Zhuang</a:t>
            </a:r>
            <a:r>
              <a:rPr lang="en-US" dirty="0"/>
              <a:t> et al. (2013) proposed a mechanism by which vitamin A increased the onset of asthma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844" y="2546529"/>
            <a:ext cx="4711700" cy="353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3740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ORMDL3 will be when </a:t>
            </a:r>
            <a:r>
              <a:rPr lang="en-US" dirty="0"/>
              <a:t>either </a:t>
            </a:r>
            <a:r>
              <a:rPr lang="en-US" dirty="0" smtClean="0"/>
              <a:t>PKA or ERK1/2 </a:t>
            </a:r>
            <a:r>
              <a:rPr lang="en-US" dirty="0"/>
              <a:t>is present.</a:t>
            </a:r>
          </a:p>
          <a:p>
            <a:r>
              <a:rPr lang="en-US" dirty="0"/>
              <a:t>A kinase must be present for ORMDL3 to be expressed.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75060" y="3155576"/>
            <a:ext cx="851647" cy="28418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Regulation of vitamin A intake through diet during childhood years to prevent asthma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Questions:</a:t>
            </a:r>
          </a:p>
          <a:p>
            <a:pPr lvl="1"/>
            <a:r>
              <a:rPr lang="en-US" dirty="0"/>
              <a:t>Synergistic response when both are present?</a:t>
            </a:r>
          </a:p>
          <a:p>
            <a:pPr lvl="1"/>
            <a:r>
              <a:rPr lang="en-US" dirty="0"/>
              <a:t>Why is the amount of protein produced different when varying kinases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2336873"/>
            <a:ext cx="6887389" cy="4216327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Allen, S., Britton, J. R., &amp; </a:t>
            </a:r>
            <a:r>
              <a:rPr lang="en-US" dirty="0" err="1"/>
              <a:t>Leonardi</a:t>
            </a:r>
            <a:r>
              <a:rPr lang="en-US" dirty="0"/>
              <a:t>-Bee, J. a. (2009). Association between antioxidant vitamins and asthma outcome measures: systematic review and meta-analysis. Thorax, 64(7), 610–9. </a:t>
            </a:r>
          </a:p>
          <a:p>
            <a:r>
              <a:rPr lang="en-US" dirty="0" err="1"/>
              <a:t>Dijk</a:t>
            </a:r>
            <a:r>
              <a:rPr lang="en-US" dirty="0"/>
              <a:t>, F. N., de </a:t>
            </a:r>
            <a:r>
              <a:rPr lang="en-US" dirty="0" err="1"/>
              <a:t>Jongste</a:t>
            </a:r>
            <a:r>
              <a:rPr lang="en-US" dirty="0"/>
              <a:t>, J. C., </a:t>
            </a:r>
            <a:r>
              <a:rPr lang="en-US" dirty="0" err="1"/>
              <a:t>Postma</a:t>
            </a:r>
            <a:r>
              <a:rPr lang="en-US" dirty="0"/>
              <a:t>, D. S., &amp; </a:t>
            </a:r>
            <a:r>
              <a:rPr lang="en-US" dirty="0" err="1"/>
              <a:t>Koppelman</a:t>
            </a:r>
            <a:r>
              <a:rPr lang="en-US" dirty="0"/>
              <a:t>, G. H. (2013). Genetics of onset of asthma. Current opinion in allergy and clinical immunology, 13(2), 193–202. </a:t>
            </a:r>
            <a:endParaRPr lang="en-US" dirty="0" smtClean="0"/>
          </a:p>
          <a:p>
            <a:r>
              <a:rPr lang="en-US" dirty="0" err="1"/>
              <a:t>GeneLoc</a:t>
            </a:r>
            <a:r>
              <a:rPr lang="en-US" dirty="0"/>
              <a:t>. "ORMDL3 Gene in genomic location." </a:t>
            </a:r>
            <a:r>
              <a:rPr lang="en-US" i="1" dirty="0" err="1"/>
              <a:t>GeneCard</a:t>
            </a:r>
            <a:r>
              <a:rPr lang="en-US" dirty="0"/>
              <a:t>. Accessed December 5, 2013. http://www.genecards.org/cgi-bin/carddisp.pl?gene=ORMDL3.</a:t>
            </a:r>
          </a:p>
          <a:p>
            <a:r>
              <a:rPr lang="en-US" dirty="0"/>
              <a:t>Ha, S. G., </a:t>
            </a:r>
            <a:r>
              <a:rPr lang="en-US" dirty="0" err="1"/>
              <a:t>Ge</a:t>
            </a:r>
            <a:r>
              <a:rPr lang="en-US" dirty="0"/>
              <a:t>, X. N., </a:t>
            </a:r>
            <a:r>
              <a:rPr lang="en-US" dirty="0" err="1"/>
              <a:t>Bahaie</a:t>
            </a:r>
            <a:r>
              <a:rPr lang="en-US" dirty="0"/>
              <a:t>, N. S., Kang, B. N., Rao, A., Rao, S. P., &amp; </a:t>
            </a:r>
            <a:r>
              <a:rPr lang="en-US" dirty="0" err="1"/>
              <a:t>Sriramarao</a:t>
            </a:r>
            <a:r>
              <a:rPr lang="en-US" dirty="0"/>
              <a:t>, P. (2013). ORMDL3 promotes eosinophil trafficking and activation via regulation of </a:t>
            </a:r>
            <a:r>
              <a:rPr lang="en-US" dirty="0" err="1"/>
              <a:t>integrins</a:t>
            </a:r>
            <a:r>
              <a:rPr lang="en-US" dirty="0"/>
              <a:t> and CD48. </a:t>
            </a:r>
            <a:r>
              <a:rPr lang="en-US" i="1" dirty="0"/>
              <a:t>Nature communications</a:t>
            </a:r>
            <a:r>
              <a:rPr lang="en-US" dirty="0"/>
              <a:t>, </a:t>
            </a:r>
            <a:r>
              <a:rPr lang="en-US" i="1" dirty="0"/>
              <a:t>4</a:t>
            </a:r>
            <a:r>
              <a:rPr lang="en-US" dirty="0"/>
              <a:t>, 2479. </a:t>
            </a:r>
          </a:p>
          <a:p>
            <a:r>
              <a:rPr lang="en-US" dirty="0"/>
              <a:t>Kang, M.-J., Yu, H.-S., </a:t>
            </a:r>
            <a:r>
              <a:rPr lang="en-US" dirty="0" err="1"/>
              <a:t>Seo</a:t>
            </a:r>
            <a:r>
              <a:rPr lang="en-US" dirty="0"/>
              <a:t>, J.-H., Kim, H.-Y., Jung, Y.-H., Kim, Y.-J., … Hong, S.-J. (2012). GSDMB/ORMDL3 variants contribute to asthma susceptibility and eosinophil-mediated bronchial </a:t>
            </a:r>
            <a:r>
              <a:rPr lang="en-US" dirty="0" err="1"/>
              <a:t>hyperresponsiveness</a:t>
            </a:r>
            <a:r>
              <a:rPr lang="en-US" dirty="0"/>
              <a:t>. </a:t>
            </a:r>
            <a:r>
              <a:rPr lang="en-US" i="1" dirty="0"/>
              <a:t>Human immunology</a:t>
            </a:r>
            <a:r>
              <a:rPr lang="en-US" dirty="0"/>
              <a:t>, </a:t>
            </a:r>
            <a:r>
              <a:rPr lang="en-US" i="1" dirty="0"/>
              <a:t>73</a:t>
            </a:r>
            <a:r>
              <a:rPr lang="en-US" dirty="0"/>
              <a:t>(9), 954–9. </a:t>
            </a:r>
            <a:endParaRPr lang="en-US" dirty="0" smtClean="0"/>
          </a:p>
          <a:p>
            <a:r>
              <a:rPr lang="en-US" dirty="0" err="1"/>
              <a:t>Leinco</a:t>
            </a:r>
            <a:r>
              <a:rPr lang="en-US" dirty="0"/>
              <a:t>. </a:t>
            </a:r>
            <a:r>
              <a:rPr lang="en-US" dirty="0" smtClean="0"/>
              <a:t>“Detection in Western Blots."</a:t>
            </a:r>
            <a:r>
              <a:rPr lang="en-US" dirty="0"/>
              <a:t> </a:t>
            </a:r>
            <a:r>
              <a:rPr lang="en-US" i="1" dirty="0" err="1"/>
              <a:t>Leinco</a:t>
            </a:r>
            <a:r>
              <a:rPr lang="en-US" dirty="0"/>
              <a:t>. Accessed December 5, 2013. http://www.leinco.com/general_wb.</a:t>
            </a:r>
            <a:endParaRPr lang="en-US" dirty="0" smtClean="0"/>
          </a:p>
          <a:p>
            <a:r>
              <a:rPr lang="en-US" dirty="0" err="1" smtClean="0"/>
              <a:t>Leinco</a:t>
            </a:r>
            <a:r>
              <a:rPr lang="en-US" dirty="0"/>
              <a:t>. "Western Blot Setup." </a:t>
            </a:r>
            <a:r>
              <a:rPr lang="en-US" i="1" dirty="0" err="1"/>
              <a:t>Leinco</a:t>
            </a:r>
            <a:r>
              <a:rPr lang="en-US" dirty="0"/>
              <a:t>. Accessed December 5, 2013. http://www.leinco.com/general_wb.</a:t>
            </a:r>
          </a:p>
          <a:p>
            <a:r>
              <a:rPr lang="en-US" dirty="0"/>
              <a:t>Martinez, F. D., &amp; Vercelli, D. (2013). Asthma. </a:t>
            </a:r>
            <a:r>
              <a:rPr lang="en-US" i="1" dirty="0"/>
              <a:t>Lancet</a:t>
            </a:r>
            <a:r>
              <a:rPr lang="en-US" dirty="0"/>
              <a:t>, </a:t>
            </a:r>
            <a:r>
              <a:rPr lang="en-US" i="1" dirty="0"/>
              <a:t>382</a:t>
            </a:r>
            <a:r>
              <a:rPr lang="en-US" dirty="0"/>
              <a:t>(9901), 1360–72. </a:t>
            </a:r>
          </a:p>
          <a:p>
            <a:r>
              <a:rPr lang="en-US" dirty="0"/>
              <a:t>National Institute of Allergy and Infectious Diseases, National Institutes of Health. Asthma in the U.S. (http://www.niaid.nih.gov/topics/asthma/understanding/Pages/usAsthma.aspx; Accessed December 2013</a:t>
            </a:r>
            <a:r>
              <a:rPr lang="en-US" dirty="0" smtClean="0"/>
              <a:t>)</a:t>
            </a:r>
          </a:p>
          <a:p>
            <a:r>
              <a:rPr lang="en-US" dirty="0"/>
              <a:t>The Vitamin Magazine. "Great Sources of Vitamin A." </a:t>
            </a:r>
            <a:r>
              <a:rPr lang="en-US" i="1" dirty="0"/>
              <a:t>The Vitamin Mag</a:t>
            </a:r>
            <a:r>
              <a:rPr lang="en-US" dirty="0"/>
              <a:t>. Accessed December 5, 2013. http://www.thevitaminmag.com/vitamin-a-foods-foods-high-in-vitamin-a/.</a:t>
            </a:r>
          </a:p>
          <a:p>
            <a:r>
              <a:rPr lang="en-US" dirty="0" err="1"/>
              <a:t>Zhuang</a:t>
            </a:r>
            <a:r>
              <a:rPr lang="en-US" dirty="0"/>
              <a:t>, L.-L., Huang, B.-X., Feng, J., Zhu, L.-H., Jin, R., </a:t>
            </a:r>
            <a:r>
              <a:rPr lang="en-US" dirty="0" err="1"/>
              <a:t>Qiu</a:t>
            </a:r>
            <a:r>
              <a:rPr lang="en-US" dirty="0"/>
              <a:t>, L.-Z., &amp; Zhou, G.-P. (2013). All-Trans Retinoic Acid Modulates ORMDL3 Expression via Transcriptional Regulation. </a:t>
            </a:r>
            <a:r>
              <a:rPr lang="en-US" i="1" dirty="0" err="1"/>
              <a:t>PloS</a:t>
            </a:r>
            <a:r>
              <a:rPr lang="en-US" i="1" dirty="0"/>
              <a:t> one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(10), e77304. </a:t>
            </a:r>
          </a:p>
          <a:p>
            <a:r>
              <a:rPr lang="en-US" dirty="0" err="1"/>
              <a:t>Zhuang</a:t>
            </a:r>
            <a:r>
              <a:rPr lang="en-US" dirty="0"/>
              <a:t>, L.-L., Jin, R., Zhu, L.-H., Xu, H.-G., Li, Y., Gao, S., … Zhou, G.-P. (2013). Promoter characterization and role of </a:t>
            </a:r>
            <a:r>
              <a:rPr lang="en-US" dirty="0" err="1"/>
              <a:t>cAMP</a:t>
            </a:r>
            <a:r>
              <a:rPr lang="en-US" dirty="0"/>
              <a:t>/PKA/CREB in the basal transcription of the mouse ORMDL3 gene. </a:t>
            </a:r>
            <a:r>
              <a:rPr lang="en-US" i="1" dirty="0" err="1"/>
              <a:t>PloS</a:t>
            </a:r>
            <a:r>
              <a:rPr lang="en-US" i="1" dirty="0"/>
              <a:t> one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(4), e60630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vitamin A affect asthma?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19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vitamin A affect asthma?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50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vitamin A affect asthma?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8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vitamin A affect asthma?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8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vitamin A affect asthma?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1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vitamin A affect asthma?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303928"/>
            <a:ext cx="1640541" cy="564776"/>
            <a:chOff x="457200" y="2420471"/>
            <a:chExt cx="1640541" cy="564776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Vitamin A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2274544" y="248628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62050" y="2282696"/>
            <a:ext cx="1640541" cy="564776"/>
            <a:chOff x="457200" y="2420471"/>
            <a:chExt cx="1640541" cy="564776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ATRA</a:t>
              </a:r>
              <a:endParaRPr lang="en-US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5804" y="2868703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(all-trans retinoic acid)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37906" y="3890977"/>
            <a:ext cx="1640541" cy="564776"/>
            <a:chOff x="457200" y="2420471"/>
            <a:chExt cx="1640541" cy="564776"/>
          </a:xfrm>
        </p:grpSpPr>
        <p:sp>
          <p:nvSpPr>
            <p:cNvPr id="13" name="Rounded Rectangle 12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03" y="2502804"/>
              <a:ext cx="1286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91660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(protein kinase A)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626967" y="408312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16965" y="3878837"/>
            <a:ext cx="1640541" cy="564776"/>
            <a:chOff x="457200" y="2420471"/>
            <a:chExt cx="1640541" cy="564776"/>
          </a:xfrm>
        </p:grpSpPr>
        <p:sp>
          <p:nvSpPr>
            <p:cNvPr id="18" name="Rounded Rectangle 17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PKA*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62047" y="5448167"/>
            <a:ext cx="1640541" cy="564776"/>
            <a:chOff x="457200" y="2420471"/>
            <a:chExt cx="1640541" cy="564776"/>
          </a:xfrm>
        </p:grpSpPr>
        <p:sp>
          <p:nvSpPr>
            <p:cNvPr id="21" name="Rounded Rectangle 20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CREB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55519" y="6024681"/>
            <a:ext cx="2533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(inactive transcription factor)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0437" y="4477281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(activated)</a:t>
            </a:r>
            <a:endParaRPr lang="en-US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021600" y="5652459"/>
            <a:ext cx="710703" cy="1561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14090" y="5459905"/>
            <a:ext cx="1640541" cy="564776"/>
            <a:chOff x="457200" y="2420471"/>
            <a:chExt cx="1640541" cy="564776"/>
          </a:xfrm>
        </p:grpSpPr>
        <p:sp>
          <p:nvSpPr>
            <p:cNvPr id="27" name="Rounded Rectangle 26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P-CREB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07562" y="6036419"/>
            <a:ext cx="2533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(phosphorylated)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76591" y="3258746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75085" y="4848245"/>
            <a:ext cx="0" cy="714564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76" y="2328185"/>
            <a:ext cx="3040285" cy="411021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1560666">
            <a:off x="9580814" y="4329855"/>
            <a:ext cx="560932" cy="64098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061316" y="4678968"/>
            <a:ext cx="1459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ORMDL3 gene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709647" y="4554071"/>
            <a:ext cx="1759024" cy="1151376"/>
          </a:xfrm>
          <a:prstGeom prst="straightConnector1">
            <a:avLst/>
          </a:prstGeom>
          <a:ln w="5715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399126">
            <a:off x="8507414" y="3812962"/>
            <a:ext cx="1219840" cy="28465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702716" y="2754640"/>
            <a:ext cx="1640541" cy="564776"/>
            <a:chOff x="457200" y="2420471"/>
            <a:chExt cx="1640541" cy="564776"/>
          </a:xfrm>
        </p:grpSpPr>
        <p:sp>
          <p:nvSpPr>
            <p:cNvPr id="46" name="Rounded Rectangle 45"/>
            <p:cNvSpPr/>
            <p:nvPr/>
          </p:nvSpPr>
          <p:spPr>
            <a:xfrm>
              <a:off x="457200" y="2420471"/>
              <a:ext cx="1640541" cy="56477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002" y="2502804"/>
              <a:ext cx="13663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ORMDL3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7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710</TotalTime>
  <Words>1041</Words>
  <Application>Microsoft Office PowerPoint</Application>
  <PresentationFormat>Widescreen</PresentationFormat>
  <Paragraphs>296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Trebuchet MS</vt:lpstr>
      <vt:lpstr>Berlin</vt:lpstr>
      <vt:lpstr>Regulation of ORMDL3 Gene Expression through the ERK/CREB Pathway</vt:lpstr>
      <vt:lpstr>Asthma</vt:lpstr>
      <vt:lpstr>Vitamin A Supplementation</vt:lpstr>
      <vt:lpstr>How does vitamin A affect asthma?</vt:lpstr>
      <vt:lpstr>How does vitamin A affect asthma?</vt:lpstr>
      <vt:lpstr>How does vitamin A affect asthma?</vt:lpstr>
      <vt:lpstr>How does vitamin A affect asthma?</vt:lpstr>
      <vt:lpstr>How does vitamin A affect asthma?</vt:lpstr>
      <vt:lpstr>How does vitamin A affect asthma?</vt:lpstr>
      <vt:lpstr>What is ORMDL3?</vt:lpstr>
      <vt:lpstr>Testing the model: Does ATRA increase P-CREB?</vt:lpstr>
      <vt:lpstr>Testing the model: Does ATRA increase P-CREB?</vt:lpstr>
      <vt:lpstr>Gel Electrophoresis</vt:lpstr>
      <vt:lpstr>Electroblotting</vt:lpstr>
      <vt:lpstr>Western Blot</vt:lpstr>
      <vt:lpstr>Does ATRA increase P-CREB?</vt:lpstr>
      <vt:lpstr>Does ATRA increase ORMDL3 expression?</vt:lpstr>
      <vt:lpstr>Does ATRA increase ORMDL3 expression?</vt:lpstr>
      <vt:lpstr>Does ATRA increase ORMDL3 expression?</vt:lpstr>
      <vt:lpstr>Is expression dependent on PKA?</vt:lpstr>
      <vt:lpstr>Is expression dependent on PKA?</vt:lpstr>
      <vt:lpstr>Are there other kinases that lead to ORMDL3 expression?</vt:lpstr>
      <vt:lpstr>Are there other kinases that lead to ORMDL3 expression?</vt:lpstr>
      <vt:lpstr>Are there other kinases that lead to ORMDL3 expression?</vt:lpstr>
      <vt:lpstr>Methods</vt:lpstr>
      <vt:lpstr>Methods</vt:lpstr>
      <vt:lpstr>Methods</vt:lpstr>
      <vt:lpstr>Methods</vt:lpstr>
      <vt:lpstr>Expected Results</vt:lpstr>
      <vt:lpstr>Expected Results</vt:lpstr>
      <vt:lpstr>Future Uses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ORMDL3 Gene Expression through the ERK/CREB Pathway</dc:title>
  <dc:creator>Annie Vo</dc:creator>
  <cp:lastModifiedBy>Annie Vo</cp:lastModifiedBy>
  <cp:revision>41</cp:revision>
  <dcterms:created xsi:type="dcterms:W3CDTF">2013-12-09T22:04:40Z</dcterms:created>
  <dcterms:modified xsi:type="dcterms:W3CDTF">2013-12-10T10:21:06Z</dcterms:modified>
</cp:coreProperties>
</file>