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8" r:id="rId1"/>
  </p:sldMasterIdLst>
  <p:notesMasterIdLst>
    <p:notesMasterId r:id="rId14"/>
  </p:notesMasterIdLst>
  <p:sldIdLst>
    <p:sldId id="262" r:id="rId2"/>
    <p:sldId id="265" r:id="rId3"/>
    <p:sldId id="258" r:id="rId4"/>
    <p:sldId id="267" r:id="rId5"/>
    <p:sldId id="270" r:id="rId6"/>
    <p:sldId id="261" r:id="rId7"/>
    <p:sldId id="266" r:id="rId8"/>
    <p:sldId id="259" r:id="rId9"/>
    <p:sldId id="260" r:id="rId10"/>
    <p:sldId id="264" r:id="rId11"/>
    <p:sldId id="263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17">
          <p15:clr>
            <a:srgbClr val="A4A3A4"/>
          </p15:clr>
        </p15:guide>
        <p15:guide id="2" pos="28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89076" autoAdjust="0"/>
  </p:normalViewPr>
  <p:slideViewPr>
    <p:cSldViewPr snapToGrid="0" snapToObjects="1" showGuides="1">
      <p:cViewPr>
        <p:scale>
          <a:sx n="116" d="100"/>
          <a:sy n="116" d="100"/>
        </p:scale>
        <p:origin x="-888" y="616"/>
      </p:cViewPr>
      <p:guideLst>
        <p:guide orient="horz" pos="1834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A9BB2-7F8C-6C42-861C-5CA95059BD74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50F10-2C84-F14C-A71C-1A46D9C2D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6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 to state the location</a:t>
            </a:r>
            <a:r>
              <a:rPr lang="en-US" baseline="0" dirty="0" smtClean="0"/>
              <a:t> it cleaves at versus the location it represses at </a:t>
            </a:r>
          </a:p>
          <a:p>
            <a:endParaRPr lang="en-US" dirty="0" smtClean="0"/>
          </a:p>
          <a:p>
            <a:r>
              <a:rPr lang="en-US" dirty="0" smtClean="0"/>
              <a:t>MICRO RNA MICRO RNA MICRO RNA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0F10-2C84-F14C-A71C-1A46D9C2D9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21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of NMDA receptor and</a:t>
            </a:r>
            <a:r>
              <a:rPr lang="en-US" baseline="0" dirty="0" smtClean="0"/>
              <a:t> what it does (Die-</a:t>
            </a:r>
            <a:r>
              <a:rPr lang="en-US" baseline="0" dirty="0" err="1" smtClean="0"/>
              <a:t>zo</a:t>
            </a:r>
            <a:r>
              <a:rPr lang="en-US" baseline="0" dirty="0" smtClean="0"/>
              <a:t>-sill-pine)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MiR-132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MiR-212 are CREB activated microRNA where as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transcription factor CREB responds to Neurological signals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Dizocilpine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(MK-801) is a NMDA Receptor antagonist which blocks the receptors ion channel. Causes user to present symptoms similar to schizophrenia.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MiR-132 is down regulated in the presence of </a:t>
            </a:r>
            <a:r>
              <a:rPr lang="en-US" dirty="0" err="1" smtClean="0"/>
              <a:t>Dizocilpine</a:t>
            </a:r>
            <a:r>
              <a:rPr lang="en-US" dirty="0" smtClean="0"/>
              <a:t> in a similar fashion as it is in Humans with schizophrenia 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MiR-132 and MiR-212 are co-transcribed  NMDA Receptor Regulators and the NMDA receptor  takes part in synaptic pruning during neurodevelopment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0F10-2C84-F14C-A71C-1A46D9C2D9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05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Label healthy green</a:t>
            </a:r>
            <a:r>
              <a:rPr lang="en-US" baseline="0" dirty="0" smtClean="0"/>
              <a:t> and unhealthy red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0F10-2C84-F14C-A71C-1A46D9C2D9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15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Cut</a:t>
            </a:r>
            <a:r>
              <a:rPr lang="en-US" baseline="0" dirty="0" smtClean="0"/>
              <a:t> down here. Not necessary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0F10-2C84-F14C-A71C-1A46D9C2D9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344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50F10-2C84-F14C-A71C-1A46D9C2D9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13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65248"/>
            <a:ext cx="7772400" cy="97840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87782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5082" y="969264"/>
            <a:ext cx="3657600" cy="1161288"/>
          </a:xfrm>
        </p:spPr>
        <p:txBody>
          <a:bodyPr anchor="b">
            <a:noAutofit/>
          </a:bodyPr>
          <a:lstStyle>
            <a:lvl1pPr algn="l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63388" y="510988"/>
            <a:ext cx="3657600" cy="5553636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853" y="2130552"/>
            <a:ext cx="3657600" cy="358444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10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1376"/>
            <a:ext cx="7776882" cy="1014984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457199"/>
            <a:ext cx="5486400" cy="3644153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55141"/>
            <a:ext cx="7776882" cy="1013011"/>
          </a:xfrm>
        </p:spPr>
        <p:txBody>
          <a:bodyPr anchor="b">
            <a:noAutofit/>
          </a:bodyPr>
          <a:lstStyle>
            <a:lvl1pPr algn="ctr">
              <a:defRPr sz="3600" b="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571" y="5181599"/>
            <a:ext cx="7776882" cy="950259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580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>
            <a:off x="341249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>
            <a:off x="341249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8" name="Picture Placeholder 2"/>
          <p:cNvSpPr>
            <a:spLocks noGrp="1"/>
          </p:cNvSpPr>
          <p:nvPr>
            <p:ph type="pic" idx="16"/>
          </p:nvPr>
        </p:nvSpPr>
        <p:spPr>
          <a:xfrm>
            <a:off x="6139180" y="457200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9" name="Picture Placeholder 2"/>
          <p:cNvSpPr>
            <a:spLocks noGrp="1"/>
          </p:cNvSpPr>
          <p:nvPr>
            <p:ph type="pic" idx="17"/>
          </p:nvPr>
        </p:nvSpPr>
        <p:spPr>
          <a:xfrm>
            <a:off x="6139180" y="2455433"/>
            <a:ext cx="2331720" cy="164592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3400"/>
            <a:ext cx="16002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6019800" cy="55927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69141"/>
            <a:ext cx="7770813" cy="425702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977153"/>
          </a:xfrm>
        </p:spPr>
        <p:txBody>
          <a:bodyPr anchor="b" anchorCtr="0"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5257800"/>
            <a:ext cx="7770813" cy="874058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540000">
            <a:off x="2056196" y="424650"/>
            <a:ext cx="5031609" cy="3375800"/>
          </a:xfrm>
          <a:solidFill>
            <a:schemeClr val="bg1">
              <a:lumMod val="75000"/>
              <a:lumOff val="25000"/>
            </a:schemeClr>
          </a:solidFill>
          <a:ln w="88900">
            <a:solidFill>
              <a:schemeClr val="tx1"/>
            </a:solidFill>
            <a:miter lim="800000"/>
          </a:ln>
          <a:effectLst>
            <a:outerShdw blurRad="1270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0813" cy="1743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56647"/>
            <a:ext cx="7770813" cy="1281953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000" kern="1200">
                <a:solidFill>
                  <a:schemeClr val="tx1">
                    <a:tint val="75000"/>
                  </a:schemeClr>
                </a:solidFill>
                <a:effectLst>
                  <a:outerShdw blurRad="50800" dist="50800" dir="5400000" sx="101000" sy="101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733" y="1760538"/>
            <a:ext cx="3611880" cy="43656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5526" y="1550895"/>
            <a:ext cx="3611880" cy="61408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5526" y="2438400"/>
            <a:ext cx="3611880" cy="36877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 marL="2398713" indent="-336550">
              <a:defRPr sz="1600"/>
            </a:lvl8pPr>
            <a:lvl9pPr marL="2398713" indent="-33655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6205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36966" y="2191871"/>
            <a:ext cx="3429000" cy="1588"/>
          </a:xfrm>
          <a:prstGeom prst="line">
            <a:avLst/>
          </a:prstGeom>
          <a:ln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D1DF1-DF25-2248-A376-AAFF42A418C9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06FE4-D19C-1A46-8452-41AAF7B83F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5" y="971550"/>
            <a:ext cx="3657600" cy="116205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457200"/>
            <a:ext cx="3657600" cy="5668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 marL="2398713" indent="-336550">
              <a:defRPr sz="1800"/>
            </a:lvl8pPr>
            <a:lvl9pPr marL="2398713" indent="-336550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5" y="2133601"/>
            <a:ext cx="3657600" cy="358140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21023"/>
            <a:ext cx="7770813" cy="142987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52600"/>
            <a:ext cx="7770813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2043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BFECD78-3C8E-49F2-8FAB-59489D168ABB}" type="datetimeFigureOut">
              <a:rPr lang="en-US" smtClean="0"/>
              <a:t>12/10/13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29100" y="6356350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50800" dist="38100" dir="5400000" sx="101000" sy="101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Tx/>
        <a:buBlip>
          <a:blip r:embed="rId16"/>
        </a:buBlip>
        <a:defRPr sz="22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20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Tx/>
        <a:buBlip>
          <a:blip r:embed="rId16"/>
        </a:buBlip>
        <a:defRPr sz="1800" kern="120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0558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6pPr>
      <a:lvl7pPr marL="2398713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7pPr>
      <a:lvl8pPr marL="2743200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 smtClean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8pPr>
      <a:lvl9pPr marL="3087688" indent="-336550" algn="l" defTabSz="914400" rtl="0" eaLnBrk="1" latinLnBrk="0" hangingPunct="1">
        <a:spcBef>
          <a:spcPct val="20000"/>
        </a:spcBef>
        <a:buFontTx/>
        <a:buBlip>
          <a:blip r:embed="rId16"/>
        </a:buBlip>
        <a:defRPr lang="en-US" sz="1800" kern="1200" dirty="0">
          <a:solidFill>
            <a:schemeClr val="tx1"/>
          </a:solidFill>
          <a:effectLst>
            <a:outerShdw blurRad="50800" dist="50800" dir="5400000" sx="101000" sy="101000" algn="t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091530"/>
            <a:ext cx="7772400" cy="978408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Developing Alternative Diagnostic </a:t>
            </a:r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Dysregulation</a:t>
            </a:r>
            <a:r>
              <a:rPr lang="en-US" dirty="0" smtClean="0"/>
              <a:t> </a:t>
            </a:r>
            <a:r>
              <a:rPr lang="en-US" dirty="0"/>
              <a:t>of micro-RNAs in neurodevelopment as a predictive mechanism for diagnosing schizophrenia</a:t>
            </a:r>
          </a:p>
        </p:txBody>
      </p:sp>
    </p:spTree>
    <p:extLst>
      <p:ext uri="{BB962C8B-B14F-4D97-AF65-F5344CB8AC3E}">
        <p14:creationId xmlns:p14="http://schemas.microsoft.com/office/powerpoint/2010/main" val="130398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Expectations and Limitations </a:t>
            </a:r>
            <a:endParaRPr lang="en-US" sz="35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88693" y="1550894"/>
            <a:ext cx="3978331" cy="614082"/>
          </a:xfrm>
        </p:spPr>
        <p:txBody>
          <a:bodyPr/>
          <a:lstStyle/>
          <a:p>
            <a:r>
              <a:rPr lang="en-US" sz="2000" dirty="0" smtClean="0"/>
              <a:t>Expected miR-212 Results (mimic miR-132 results)</a:t>
            </a:r>
            <a:endParaRPr lang="en-US" sz="20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3925540" y="1243853"/>
            <a:ext cx="5559122" cy="614082"/>
          </a:xfrm>
        </p:spPr>
        <p:txBody>
          <a:bodyPr/>
          <a:lstStyle/>
          <a:p>
            <a:r>
              <a:rPr lang="en-US" sz="2000" dirty="0" smtClean="0"/>
              <a:t>Limitations with Microarrays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53590" y="2478947"/>
            <a:ext cx="35030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Variances in measurements  can have a negative effect on Quantitative Analysis Results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53590" y="3223543"/>
            <a:ext cx="35030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Necessitate Verification with QPCR </a:t>
            </a:r>
          </a:p>
        </p:txBody>
      </p:sp>
      <p:pic>
        <p:nvPicPr>
          <p:cNvPr id="14" name="Content Placeholder 13"/>
          <p:cNvPicPr>
            <a:picLocks noGrp="1"/>
          </p:cNvPicPr>
          <p:nvPr>
            <p:ph sz="quarter" idx="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442" t="-17577" r="-37555" b="-93198"/>
          <a:stretch/>
        </p:blipFill>
        <p:spPr bwMode="auto">
          <a:xfrm>
            <a:off x="-1313714" y="2033996"/>
            <a:ext cx="6776576" cy="3725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953590" y="3641177"/>
            <a:ext cx="350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Use of model organism versus human subjects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7381" y="4164397"/>
            <a:ext cx="66015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Miller et al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53346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67388"/>
          </a:xfrm>
        </p:spPr>
        <p:txBody>
          <a:bodyPr/>
          <a:lstStyle/>
          <a:p>
            <a:r>
              <a:rPr lang="en-US" dirty="0" smtClean="0"/>
              <a:t>The Issue 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smtClean="0"/>
              <a:t>Misdiagnosis among minorities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 smtClean="0"/>
              <a:t>Issue </a:t>
            </a:r>
          </a:p>
          <a:p>
            <a:pPr lvl="1"/>
            <a:r>
              <a:rPr lang="en-US" sz="2400" dirty="0" smtClean="0"/>
              <a:t>Minorities less likely to be diagnosed with mood disorder </a:t>
            </a:r>
          </a:p>
          <a:p>
            <a:pPr lvl="1"/>
            <a:r>
              <a:rPr lang="en-US" sz="2400" dirty="0" smtClean="0"/>
              <a:t>Minorities more likely to be diagnosed with Psychotic disorders </a:t>
            </a:r>
          </a:p>
          <a:p>
            <a:pPr lvl="1"/>
            <a:r>
              <a:rPr lang="en-US" sz="2400" dirty="0" smtClean="0"/>
              <a:t>Clinician bias due to stereotyping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l"/>
            <a:r>
              <a:rPr lang="en-US" dirty="0"/>
              <a:t>Why should </a:t>
            </a:r>
            <a:r>
              <a:rPr lang="en-US" dirty="0" smtClean="0"/>
              <a:t>things change?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sz="2700" dirty="0" smtClean="0"/>
              <a:t>More “Buy In” with scientific or medical data </a:t>
            </a:r>
          </a:p>
          <a:p>
            <a:r>
              <a:rPr lang="en-US" sz="2700" dirty="0" smtClean="0"/>
              <a:t>Sides Effects Of Medication	</a:t>
            </a:r>
          </a:p>
          <a:p>
            <a:pPr lvl="1"/>
            <a:r>
              <a:rPr lang="en-US" sz="2400" dirty="0" smtClean="0"/>
              <a:t>Restlessness</a:t>
            </a:r>
          </a:p>
          <a:p>
            <a:pPr lvl="1"/>
            <a:r>
              <a:rPr lang="en-US" sz="2400" dirty="0" smtClean="0"/>
              <a:t>Tremors </a:t>
            </a:r>
          </a:p>
          <a:p>
            <a:pPr lvl="1"/>
            <a:r>
              <a:rPr lang="en-US" sz="2400" dirty="0" smtClean="0"/>
              <a:t>Muscle Spasms </a:t>
            </a:r>
          </a:p>
          <a:p>
            <a:pPr marL="34925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39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729" y="-97169"/>
            <a:ext cx="45720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tabLst>
                <a:tab pos="2082800" algn="l"/>
              </a:tabLst>
            </a:pPr>
            <a:r>
              <a:rPr lang="en-US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6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References 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Ambros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V. (January 01, 2001).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microRNAs:Tiny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Regulators with Great Potential.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Cell,107,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7, 823-826.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Barnes, A. (January 01, 2008). Race and Hospital Diagnoses of Schizophrenia and Mood Disorders.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Social Work, 53,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1, 77-83.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Calin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G. A., &amp; Croce, C. M. (January 01, 2006). MicroRNA signatures in human cancers.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Nature Reviews. Cancer, 6,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11, 857-66.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Chekanova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 A., &amp;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Belostotsky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D. A. (January 01, 2006). MicroRNAs and messenger RNA turnover.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Methods in Molecular Biology (</a:t>
            </a:r>
            <a:r>
              <a:rPr lang="en-US" sz="10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clifton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</a:t>
            </a:r>
            <a:r>
              <a:rPr lang="en-US" sz="10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N.j.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), 342,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73-85.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National Institute of Mental Health (U.S.). (2008).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Mental health medications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Rockville, Md.: National Institute of Mental Health, U.S. Dept. of Health and Human Services, National Institutes of Health.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Li, F., &amp;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Tsien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 Z. (July 16, 2009). Memory and the NMDA Receptors.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New England Journal of Medicine, 361,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3, 302-303.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Miller, B. H.,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Zeier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Z., Xi, L.,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Lanz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T. A., Deng, S.,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Strathmann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J., Willoughby, D., ...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Wahlestedt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C. (January 01, 2012). MicroRNA-132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dysregulation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in schizophrenia has implications for both neurodevelopment and adult brain function.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Proceedings of the National Academy of Sciences of the United States of America, 109,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8, 3125-30.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Mukherjee, S., Shukla, S.,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Woodle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J., Rosen, A. M., &amp; </a:t>
            </a:r>
            <a:r>
              <a:rPr lang="en-US" sz="1000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Olarte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, S. (January 01, 1983). Misdiagnosis of schizophrenia in bipolar patients: a multiethnic comparison.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The American Journal of Psychiatry, 140, 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12, 1571-4.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Oxford University Press. (2007).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Concise </a:t>
            </a:r>
            <a:r>
              <a:rPr lang="en-US" sz="1000" i="1" dirty="0" err="1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colour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medical dictionary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Oxford: Oxford University Press.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miRVANA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miRNA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Isolation Kit </a:t>
            </a: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Ambion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RNA by Life Technologies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flashpage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reaction </a:t>
            </a: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cleaup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kit </a:t>
            </a: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Ambion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Applied </a:t>
            </a:r>
            <a:r>
              <a:rPr lang="en-US" sz="1000" dirty="0" err="1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Biosystems</a:t>
            </a: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>
              <a:tabLst>
                <a:tab pos="2082800" algn="l"/>
              </a:tabLst>
            </a:pPr>
            <a:r>
              <a:rPr lang="en-US" sz="1000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 </a:t>
            </a:r>
            <a:endParaRPr lang="en-US" sz="1000" dirty="0"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SHINGARA, JACLYN, KEIGER, KERRI, SHELTON, JEFFREY, LAOSINCHAI-WOLF, WALAIRAT, POWERS, PATRICIA, CONRAD, RICHARD, BROWN, DAVID, ... LABOURIER, EMMANUEL. (2005). </a:t>
            </a:r>
            <a:r>
              <a:rPr lang="en-US" sz="1000" i="1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An optimized isolation and labeling platform for accurate microRNA expression profiling</a:t>
            </a:r>
            <a:r>
              <a:rPr lang="en-US" sz="10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Copyright 2005 by RNA Society.</a:t>
            </a:r>
            <a:endParaRPr lang="en-US" sz="10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651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Schizophrenia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41" y="1869141"/>
            <a:ext cx="5958840" cy="2509819"/>
          </a:xfrm>
        </p:spPr>
        <p:txBody>
          <a:bodyPr/>
          <a:lstStyle/>
          <a:p>
            <a:r>
              <a:rPr lang="en-US" dirty="0" smtClean="0">
                <a:effectLst/>
              </a:rPr>
              <a:t>Schizophrenia is a neuropsychiatric disorder </a:t>
            </a:r>
          </a:p>
          <a:p>
            <a:pPr lvl="1"/>
            <a:r>
              <a:rPr lang="en-US" dirty="0" smtClean="0">
                <a:effectLst/>
              </a:rPr>
              <a:t>Visual and Verbal Hallucinations </a:t>
            </a:r>
          </a:p>
          <a:p>
            <a:pPr lvl="1"/>
            <a:r>
              <a:rPr lang="en-US" dirty="0" smtClean="0">
                <a:effectLst/>
              </a:rPr>
              <a:t>Aggressiveness </a:t>
            </a:r>
          </a:p>
          <a:p>
            <a:pPr lvl="1"/>
            <a:r>
              <a:rPr lang="en-US" dirty="0" smtClean="0">
                <a:effectLst/>
              </a:rPr>
              <a:t>Social Isolation </a:t>
            </a:r>
          </a:p>
          <a:p>
            <a:pPr lvl="1"/>
            <a:r>
              <a:rPr lang="en-US" dirty="0" smtClean="0">
                <a:effectLst/>
              </a:rPr>
              <a:t> Paranoia 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19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6"/>
          <a:stretch/>
        </p:blipFill>
        <p:spPr>
          <a:xfrm>
            <a:off x="393969" y="2075366"/>
            <a:ext cx="3645197" cy="625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6"/>
          <a:stretch/>
        </p:blipFill>
        <p:spPr>
          <a:xfrm>
            <a:off x="393969" y="2683514"/>
            <a:ext cx="3645197" cy="596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05" b="35232"/>
          <a:stretch/>
        </p:blipFill>
        <p:spPr>
          <a:xfrm>
            <a:off x="393969" y="4336586"/>
            <a:ext cx="3645197" cy="10283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21"/>
          <a:stretch/>
        </p:blipFill>
        <p:spPr>
          <a:xfrm>
            <a:off x="393969" y="3279812"/>
            <a:ext cx="3645197" cy="124521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962" y="3572578"/>
            <a:ext cx="3542209" cy="127820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56" r="37006"/>
          <a:stretch/>
        </p:blipFill>
        <p:spPr>
          <a:xfrm>
            <a:off x="5232962" y="3238389"/>
            <a:ext cx="3542209" cy="3341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8"/>
          <a:srcRect l="1297"/>
          <a:stretch/>
        </p:blipFill>
        <p:spPr>
          <a:xfrm>
            <a:off x="5232962" y="2075366"/>
            <a:ext cx="3542209" cy="1163023"/>
          </a:xfrm>
          <a:prstGeom prst="rect">
            <a:avLst/>
          </a:prstGeom>
        </p:spPr>
      </p:pic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762433" y="-11535"/>
            <a:ext cx="7770813" cy="1017643"/>
          </a:xfrm>
        </p:spPr>
        <p:txBody>
          <a:bodyPr/>
          <a:lstStyle/>
          <a:p>
            <a:r>
              <a:rPr lang="en-US" dirty="0" smtClean="0"/>
              <a:t>MicroRNA Functions 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93969" y="1620876"/>
            <a:ext cx="2765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MicroRNA Cleavage 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232962" y="1706034"/>
            <a:ext cx="3834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MicroRNA Translational Repression 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3969" y="5364976"/>
            <a:ext cx="1122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RNAi</a:t>
            </a:r>
            <a:r>
              <a:rPr lang="en-US" sz="800" dirty="0" smtClean="0"/>
              <a:t> </a:t>
            </a:r>
            <a:r>
              <a:rPr lang="en-US" sz="800" dirty="0" err="1" smtClean="0"/>
              <a:t>wikipedia</a:t>
            </a:r>
            <a:r>
              <a:rPr lang="en-US" sz="800" dirty="0" smtClean="0"/>
              <a:t> page </a:t>
            </a:r>
            <a:endParaRPr lang="en-US" sz="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32962" y="4850781"/>
            <a:ext cx="11222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RNAi</a:t>
            </a:r>
            <a:r>
              <a:rPr lang="en-US" sz="800" dirty="0" smtClean="0"/>
              <a:t> </a:t>
            </a:r>
            <a:r>
              <a:rPr lang="en-US" sz="800" dirty="0" err="1" smtClean="0"/>
              <a:t>wikipedia</a:t>
            </a:r>
            <a:r>
              <a:rPr lang="en-US" sz="800" dirty="0" smtClean="0"/>
              <a:t> page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32083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Question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51827" y="5353123"/>
            <a:ext cx="6451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Are microRNA-212 expression levels </a:t>
            </a:r>
            <a:r>
              <a:rPr lang="en-US" dirty="0" err="1" smtClean="0"/>
              <a:t>downregulated</a:t>
            </a:r>
            <a:r>
              <a:rPr lang="en-US" dirty="0" smtClean="0"/>
              <a:t> in the presence of </a:t>
            </a:r>
            <a:r>
              <a:rPr lang="en-US" dirty="0" err="1" smtClean="0"/>
              <a:t>Dizocilpine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9789" y="3655716"/>
            <a:ext cx="813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MicroRNA-132 and MicroRNA-212 are co-transcribed  NMDA Receptor Regulators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19685" y="1550894"/>
            <a:ext cx="7343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Dizocilpine</a:t>
            </a:r>
            <a:r>
              <a:rPr lang="en-US" dirty="0" smtClean="0"/>
              <a:t> (MK-801) is a NMDA (N-methyl-D-aspartate)  Receptor antagonist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9789" y="2340597"/>
            <a:ext cx="801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MicroRNA-132 is </a:t>
            </a:r>
            <a:r>
              <a:rPr lang="en-US" dirty="0" err="1" smtClean="0"/>
              <a:t>downregulated</a:t>
            </a:r>
            <a:r>
              <a:rPr lang="en-US" dirty="0" smtClean="0"/>
              <a:t> in the presence of </a:t>
            </a:r>
            <a:r>
              <a:rPr lang="en-US" dirty="0" err="1" smtClean="0"/>
              <a:t>Dizocilpine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00526" y="2948128"/>
            <a:ext cx="8943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Miller et al found that MicroRNA-132 is </a:t>
            </a:r>
            <a:r>
              <a:rPr lang="en-US" dirty="0" err="1" smtClean="0"/>
              <a:t>downregulated</a:t>
            </a:r>
            <a:r>
              <a:rPr lang="en-US" dirty="0" smtClean="0"/>
              <a:t> in individuals with Schizophrenia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1847" y="4619203"/>
            <a:ext cx="7924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Miller et al did not find that MicroRNA-212 to have abnormal expression levels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24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3" grpId="0"/>
      <p:bldP spid="7" grpId="0"/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Organism </a:t>
            </a:r>
            <a:endParaRPr lang="en-US" dirty="0"/>
          </a:p>
        </p:txBody>
      </p:sp>
      <p:pic>
        <p:nvPicPr>
          <p:cNvPr id="3" name="Picture 2" descr="Screen Shot 2013-12-09 at 3.53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388" y="1550894"/>
            <a:ext cx="2898472" cy="12959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253" y="2477523"/>
            <a:ext cx="1645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Black-6 Mouse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388" y="3248956"/>
            <a:ext cx="2898472" cy="17439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8860" y="4336059"/>
            <a:ext cx="2308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Inject </a:t>
            </a:r>
            <a:r>
              <a:rPr lang="en-US" dirty="0" err="1"/>
              <a:t>Dizocilpine</a:t>
            </a:r>
            <a:r>
              <a:rPr lang="en-US" dirty="0"/>
              <a:t> </a:t>
            </a:r>
            <a:r>
              <a:rPr lang="en-US" dirty="0" err="1" smtClean="0"/>
              <a:t>Intraperitoneally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502150" y="2978248"/>
            <a:ext cx="1161984" cy="16059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502150" y="5120559"/>
            <a:ext cx="1161984" cy="25522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388" y="5375788"/>
            <a:ext cx="2898472" cy="13881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58860" y="6034617"/>
            <a:ext cx="272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Sacrifice Mice and Harvest Tissue Sample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54993" y="1923526"/>
            <a:ext cx="1801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</a:t>
            </a:r>
          </a:p>
          <a:p>
            <a:r>
              <a:rPr lang="en-US" dirty="0" smtClean="0"/>
              <a:t>Cost Effective </a:t>
            </a:r>
          </a:p>
          <a:p>
            <a:r>
              <a:rPr lang="en-US" dirty="0" smtClean="0"/>
              <a:t>Similar Genome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642556"/>
            <a:ext cx="1633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/>
              <a:t> US National Institutes of Health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79" y="6478543"/>
            <a:ext cx="12394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The Jackson Laboratory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440746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  <p:bldP spid="11" grpId="0" animBg="1"/>
      <p:bldP spid="1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967" y="135366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Microarray </a:t>
            </a:r>
            <a:endParaRPr lang="en-US" dirty="0"/>
          </a:p>
        </p:txBody>
      </p:sp>
      <p:sp>
        <p:nvSpPr>
          <p:cNvPr id="3" name="Can 2"/>
          <p:cNvSpPr/>
          <p:nvPr/>
        </p:nvSpPr>
        <p:spPr>
          <a:xfrm>
            <a:off x="1178436" y="1993618"/>
            <a:ext cx="3186584" cy="53311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Normal (Saline) Tissue Sample </a:t>
            </a:r>
            <a:endParaRPr lang="en-US" sz="1600" dirty="0"/>
          </a:p>
        </p:txBody>
      </p:sp>
      <p:sp>
        <p:nvSpPr>
          <p:cNvPr id="4" name="Can 3"/>
          <p:cNvSpPr/>
          <p:nvPr/>
        </p:nvSpPr>
        <p:spPr>
          <a:xfrm>
            <a:off x="5213350" y="1993618"/>
            <a:ext cx="3186584" cy="533117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Dizocilpine</a:t>
            </a:r>
            <a:r>
              <a:rPr lang="en-US" dirty="0" smtClean="0"/>
              <a:t> Tissue Sample 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2769044" y="3927255"/>
            <a:ext cx="211694" cy="7054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n 7"/>
          <p:cNvSpPr/>
          <p:nvPr/>
        </p:nvSpPr>
        <p:spPr>
          <a:xfrm>
            <a:off x="6484469" y="3897168"/>
            <a:ext cx="211694" cy="705495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23485" y="565423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82821" y="572801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RNA </a:t>
            </a:r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2663197" y="3010112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2663196" y="4894898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6350114" y="3151211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6364613" y="4894898"/>
            <a:ext cx="451405" cy="54088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769044" y="3586816"/>
            <a:ext cx="3698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Buffers to Extract RNA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30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49" y="-173465"/>
            <a:ext cx="7770813" cy="1429871"/>
          </a:xfrm>
        </p:spPr>
        <p:txBody>
          <a:bodyPr>
            <a:normAutofit/>
          </a:bodyPr>
          <a:lstStyle/>
          <a:p>
            <a:r>
              <a:rPr lang="en-US" dirty="0" smtClean="0"/>
              <a:t>Gel Electrophoresis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6448"/>
          <a:stretch/>
        </p:blipFill>
        <p:spPr>
          <a:xfrm>
            <a:off x="2410326" y="3058625"/>
            <a:ext cx="1010654" cy="1279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b="27528"/>
          <a:stretch/>
        </p:blipFill>
        <p:spPr>
          <a:xfrm>
            <a:off x="5046853" y="3038769"/>
            <a:ext cx="1030310" cy="1181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b="23800"/>
          <a:stretch/>
        </p:blipFill>
        <p:spPr>
          <a:xfrm>
            <a:off x="74549" y="5146759"/>
            <a:ext cx="1037640" cy="1279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7066" y="1072451"/>
            <a:ext cx="2241550" cy="1536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038769"/>
            <a:ext cx="1637184" cy="12790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637184" y="3058625"/>
            <a:ext cx="928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Excise gel slice  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/>
          <a:srcRect t="56829"/>
          <a:stretch/>
        </p:blipFill>
        <p:spPr>
          <a:xfrm>
            <a:off x="2816211" y="5146759"/>
            <a:ext cx="937197" cy="12790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13165" y="3055693"/>
            <a:ext cx="239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</a:t>
            </a:r>
            <a:r>
              <a:rPr lang="en-US" dirty="0" err="1" smtClean="0"/>
              <a:t>Silca</a:t>
            </a:r>
            <a:r>
              <a:rPr lang="en-US" dirty="0" smtClean="0"/>
              <a:t> Suspension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6354" y="5188526"/>
            <a:ext cx="1514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Re-suspend and wash with buffers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24106" y="5196341"/>
            <a:ext cx="12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Transfer Purified </a:t>
            </a:r>
            <a:r>
              <a:rPr lang="en-US" dirty="0" err="1" smtClean="0"/>
              <a:t>miRNA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12051" y="3038769"/>
            <a:ext cx="15348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 binding solution to gel slice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3010" y="468604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76" y="6555427"/>
            <a:ext cx="26218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Thermo Scientific </a:t>
            </a:r>
            <a:r>
              <a:rPr lang="en-US" sz="800" dirty="0"/>
              <a:t>Bio based </a:t>
            </a:r>
            <a:r>
              <a:rPr lang="en-US" sz="800" dirty="0" smtClean="0"/>
              <a:t>on </a:t>
            </a:r>
            <a:r>
              <a:rPr lang="en-US" sz="800" dirty="0"/>
              <a:t>Vogelstein and Gillespie </a:t>
            </a:r>
          </a:p>
        </p:txBody>
      </p:sp>
    </p:spTree>
    <p:extLst>
      <p:ext uri="{BB962C8B-B14F-4D97-AF65-F5344CB8AC3E}">
        <p14:creationId xmlns:p14="http://schemas.microsoft.com/office/powerpoint/2010/main" val="1948164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33" y="1099991"/>
            <a:ext cx="3109029" cy="965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961" y="1099991"/>
            <a:ext cx="3109029" cy="965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3146" y="4118375"/>
            <a:ext cx="3109029" cy="96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34" y="3463858"/>
            <a:ext cx="3392900" cy="225951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-235165"/>
            <a:ext cx="9209302" cy="13351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Isolating MicroRNA for a Microarray 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536534" y="1513528"/>
            <a:ext cx="1610163" cy="55166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6584621" y="2355101"/>
            <a:ext cx="533040" cy="115744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Left Arrow 15"/>
          <p:cNvSpPr/>
          <p:nvPr/>
        </p:nvSpPr>
        <p:spPr>
          <a:xfrm>
            <a:off x="3872384" y="4473577"/>
            <a:ext cx="1274313" cy="47039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33343" y="3463858"/>
            <a:ext cx="227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 of our dye’s 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676861" y="709325"/>
            <a:ext cx="1650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Poly(A) Polymerase Labeling 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72384" y="3836177"/>
            <a:ext cx="1314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Pipet into Microarray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587681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Shingara</a:t>
            </a:r>
            <a:r>
              <a:rPr lang="en-US" sz="800" dirty="0" smtClean="0"/>
              <a:t> </a:t>
            </a:r>
            <a:r>
              <a:rPr lang="en-US" sz="800" dirty="0" smtClean="0"/>
              <a:t>et al </a:t>
            </a:r>
            <a:r>
              <a:rPr lang="en-US" sz="800" dirty="0" smtClean="0"/>
              <a:t>Method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6809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64" y="1926949"/>
            <a:ext cx="5632550" cy="36897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121024"/>
            <a:ext cx="7770813" cy="995746"/>
          </a:xfrm>
        </p:spPr>
        <p:txBody>
          <a:bodyPr>
            <a:normAutofit/>
          </a:bodyPr>
          <a:lstStyle/>
          <a:p>
            <a:r>
              <a:rPr lang="en-US" dirty="0" smtClean="0"/>
              <a:t>Detection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00" y="1936750"/>
            <a:ext cx="3136900" cy="153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164" y="5616690"/>
            <a:ext cx="11592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Shingara</a:t>
            </a:r>
            <a:r>
              <a:rPr lang="en-US" sz="800" dirty="0" smtClean="0"/>
              <a:t> </a:t>
            </a:r>
            <a:r>
              <a:rPr lang="en-US" sz="800" dirty="0" smtClean="0"/>
              <a:t>et al </a:t>
            </a:r>
            <a:r>
              <a:rPr lang="en-US" sz="800" dirty="0" smtClean="0"/>
              <a:t>Method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788726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tory">
  <a:themeElements>
    <a:clrScheme name="Story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Story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Story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  <a:lumMod val="120000"/>
              </a:schemeClr>
              <a:schemeClr val="phClr">
                <a:satMod val="350000"/>
                <a:lumMod val="150000"/>
              </a:schemeClr>
            </a:duotone>
          </a:blip>
          <a:tile tx="0" ty="0" sx="20000" sy="20000" flip="none" algn="ctr"/>
        </a:blipFill>
        <a:gradFill rotWithShape="1">
          <a:gsLst>
            <a:gs pos="0">
              <a:schemeClr val="phClr">
                <a:shade val="20000"/>
                <a:satMod val="130000"/>
              </a:schemeClr>
            </a:gs>
            <a:gs pos="50000">
              <a:schemeClr val="phClr">
                <a:shade val="90000"/>
                <a:satMod val="130000"/>
              </a:schemeClr>
            </a:gs>
            <a:gs pos="100000">
              <a:schemeClr val="phClr">
                <a:shade val="100000"/>
                <a:satMod val="200000"/>
                <a:lumMod val="120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2100000" sx="104000" sy="104000" algn="br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127000" dist="63500" dir="5400000" sx="103000" sy="103000" rotWithShape="0">
              <a:srgbClr val="000000">
                <a:alpha val="75000"/>
              </a:srgbClr>
            </a:outerShdw>
          </a:effectLst>
          <a:scene3d>
            <a:camera prst="perspectiveFront" fov="3000000"/>
            <a:lightRig rig="balanced" dir="t">
              <a:rot lat="0" lon="0" rev="18000000"/>
            </a:lightRig>
          </a:scene3d>
          <a:sp3d prstMaterial="plastic">
            <a:bevelT w="254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60000"/>
                <a:satMod val="4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Story.thmx</Template>
  <TotalTime>727</TotalTime>
  <Words>484</Words>
  <Application>Microsoft Macintosh PowerPoint</Application>
  <PresentationFormat>On-screen Show (4:3)</PresentationFormat>
  <Paragraphs>107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Story</vt:lpstr>
      <vt:lpstr>Developing Alternative Diagnostic Pathways</vt:lpstr>
      <vt:lpstr>What is Schizophrenia </vt:lpstr>
      <vt:lpstr>MicroRNA Functions </vt:lpstr>
      <vt:lpstr>Developing a Question </vt:lpstr>
      <vt:lpstr>Model Organism </vt:lpstr>
      <vt:lpstr>Microarray </vt:lpstr>
      <vt:lpstr>Gel Electrophoresis </vt:lpstr>
      <vt:lpstr>Isolating MicroRNA for a Microarray </vt:lpstr>
      <vt:lpstr>Detection </vt:lpstr>
      <vt:lpstr>Expectations and Limitations </vt:lpstr>
      <vt:lpstr>The Issue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Sankoh</dc:creator>
  <cp:lastModifiedBy>Mariam Sankoh </cp:lastModifiedBy>
  <cp:revision>113</cp:revision>
  <dcterms:created xsi:type="dcterms:W3CDTF">2013-12-03T04:20:52Z</dcterms:created>
  <dcterms:modified xsi:type="dcterms:W3CDTF">2013-12-10T08:07:18Z</dcterms:modified>
</cp:coreProperties>
</file>