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00" r:id="rId2"/>
    <p:sldId id="256" r:id="rId3"/>
    <p:sldId id="259" r:id="rId4"/>
    <p:sldId id="301" r:id="rId5"/>
    <p:sldId id="260" r:id="rId6"/>
    <p:sldId id="262" r:id="rId7"/>
    <p:sldId id="266" r:id="rId8"/>
    <p:sldId id="267" r:id="rId9"/>
    <p:sldId id="269" r:id="rId10"/>
    <p:sldId id="296" r:id="rId11"/>
    <p:sldId id="302" r:id="rId12"/>
    <p:sldId id="273" r:id="rId13"/>
    <p:sldId id="299" r:id="rId14"/>
    <p:sldId id="281" r:id="rId15"/>
    <p:sldId id="280" r:id="rId16"/>
    <p:sldId id="303" r:id="rId17"/>
    <p:sldId id="304" r:id="rId18"/>
    <p:sldId id="305" r:id="rId19"/>
    <p:sldId id="306" r:id="rId20"/>
    <p:sldId id="307" r:id="rId21"/>
    <p:sldId id="308" r:id="rId22"/>
    <p:sldId id="282" r:id="rId23"/>
    <p:sldId id="287" r:id="rId24"/>
    <p:sldId id="294" r:id="rId25"/>
    <p:sldId id="309" r:id="rId26"/>
    <p:sldId id="29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holas Rodriguez" initials="NR" lastIdx="1" clrIdx="0">
    <p:extLst>
      <p:ext uri="{19B8F6BF-5375-455C-9EA6-DF929625EA0E}">
        <p15:presenceInfo xmlns:p15="http://schemas.microsoft.com/office/powerpoint/2012/main" userId="f88fccbf4b61f3a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63" autoAdjust="0"/>
    <p:restoredTop sz="91382" autoAdjust="0"/>
  </p:normalViewPr>
  <p:slideViewPr>
    <p:cSldViewPr>
      <p:cViewPr varScale="1">
        <p:scale>
          <a:sx n="68" d="100"/>
          <a:sy n="68" d="100"/>
        </p:scale>
        <p:origin x="150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3-12-09T15:58:32.272" idx="1">
    <p:pos x="5760" y="0"/>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9D715C-6D47-4BF3-BC67-90175A04866B}" type="datetimeFigureOut">
              <a:rPr lang="en-US" smtClean="0"/>
              <a:t>12/9/2013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BADFC1-B9A2-4200-9367-58BE577BCA7E}" type="slidenum">
              <a:rPr lang="en-US" smtClean="0"/>
              <a:t>‹#›</a:t>
            </a:fld>
            <a:endParaRPr lang="en-US"/>
          </a:p>
        </p:txBody>
      </p:sp>
    </p:spTree>
    <p:extLst>
      <p:ext uri="{BB962C8B-B14F-4D97-AF65-F5344CB8AC3E}">
        <p14:creationId xmlns:p14="http://schemas.microsoft.com/office/powerpoint/2010/main" val="39352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ADFC1-B9A2-4200-9367-58BE577BCA7E}" type="slidenum">
              <a:rPr lang="en-US" smtClean="0"/>
              <a:t>1</a:t>
            </a:fld>
            <a:endParaRPr lang="en-US"/>
          </a:p>
        </p:txBody>
      </p:sp>
    </p:spTree>
    <p:extLst>
      <p:ext uri="{BB962C8B-B14F-4D97-AF65-F5344CB8AC3E}">
        <p14:creationId xmlns:p14="http://schemas.microsoft.com/office/powerpoint/2010/main" val="934363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ADFC1-B9A2-4200-9367-58BE577BCA7E}" type="slidenum">
              <a:rPr lang="en-US" smtClean="0"/>
              <a:t>17</a:t>
            </a:fld>
            <a:endParaRPr lang="en-US"/>
          </a:p>
        </p:txBody>
      </p:sp>
    </p:spTree>
    <p:extLst>
      <p:ext uri="{BB962C8B-B14F-4D97-AF65-F5344CB8AC3E}">
        <p14:creationId xmlns:p14="http://schemas.microsoft.com/office/powerpoint/2010/main" val="457057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If target gene is present and successfully amplified through PCR, </a:t>
            </a:r>
            <a:endParaRPr lang="en-US" dirty="0"/>
          </a:p>
        </p:txBody>
      </p:sp>
      <p:sp>
        <p:nvSpPr>
          <p:cNvPr id="4" name="Slide Number Placeholder 3"/>
          <p:cNvSpPr>
            <a:spLocks noGrp="1"/>
          </p:cNvSpPr>
          <p:nvPr>
            <p:ph type="sldNum" sz="quarter" idx="10"/>
          </p:nvPr>
        </p:nvSpPr>
        <p:spPr/>
        <p:txBody>
          <a:bodyPr/>
          <a:lstStyle/>
          <a:p>
            <a:fld id="{73BADFC1-B9A2-4200-9367-58BE577BCA7E}" type="slidenum">
              <a:rPr lang="en-US" smtClean="0"/>
              <a:t>20</a:t>
            </a:fld>
            <a:endParaRPr lang="en-US"/>
          </a:p>
        </p:txBody>
      </p:sp>
    </p:spTree>
    <p:extLst>
      <p:ext uri="{BB962C8B-B14F-4D97-AF65-F5344CB8AC3E}">
        <p14:creationId xmlns:p14="http://schemas.microsoft.com/office/powerpoint/2010/main" val="2121100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number of cycles relative to specific amount of detection is the CT values</a:t>
            </a:r>
          </a:p>
          <a:p>
            <a:endParaRPr lang="en-US" dirty="0" smtClean="0"/>
          </a:p>
          <a:p>
            <a:r>
              <a:rPr lang="en-US" dirty="0" smtClean="0"/>
              <a:t>2(</a:t>
            </a:r>
            <a:r>
              <a:rPr lang="en-US" dirty="0" err="1" smtClean="0"/>
              <a:t>ΔCt_control</a:t>
            </a:r>
            <a:r>
              <a:rPr lang="en-US" dirty="0" smtClean="0"/>
              <a:t> - </a:t>
            </a:r>
            <a:r>
              <a:rPr lang="en-US" dirty="0" err="1" smtClean="0"/>
              <a:t>ΔCt_treatment</a:t>
            </a:r>
            <a:r>
              <a:rPr lang="en-US" dirty="0" smtClean="0"/>
              <a:t>) = fold change </a:t>
            </a:r>
            <a:endParaRPr lang="en-US" dirty="0"/>
          </a:p>
        </p:txBody>
      </p:sp>
      <p:sp>
        <p:nvSpPr>
          <p:cNvPr id="4" name="Slide Number Placeholder 3"/>
          <p:cNvSpPr>
            <a:spLocks noGrp="1"/>
          </p:cNvSpPr>
          <p:nvPr>
            <p:ph type="sldNum" sz="quarter" idx="10"/>
          </p:nvPr>
        </p:nvSpPr>
        <p:spPr/>
        <p:txBody>
          <a:bodyPr/>
          <a:lstStyle/>
          <a:p>
            <a:fld id="{73BADFC1-B9A2-4200-9367-58BE577BCA7E}" type="slidenum">
              <a:rPr lang="en-US" smtClean="0"/>
              <a:t>21</a:t>
            </a:fld>
            <a:endParaRPr lang="en-US"/>
          </a:p>
        </p:txBody>
      </p:sp>
    </p:spTree>
    <p:extLst>
      <p:ext uri="{BB962C8B-B14F-4D97-AF65-F5344CB8AC3E}">
        <p14:creationId xmlns:p14="http://schemas.microsoft.com/office/powerpoint/2010/main" val="1161845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26-33</a:t>
            </a:r>
          </a:p>
          <a:p>
            <a:r>
              <a:rPr lang="en-US" sz="1200" kern="1200" dirty="0" smtClean="0">
                <a:solidFill>
                  <a:schemeClr val="tx1"/>
                </a:solidFill>
                <a:effectLst/>
                <a:latin typeface="+mn-lt"/>
                <a:ea typeface="+mn-ea"/>
                <a:cs typeface="+mn-cs"/>
              </a:rPr>
              <a:t>: I got totally lost in your rapid tour through these slides. I understand them now, given time and a relaxed mind, but these won't be available to your audience. Suggestions:</a:t>
            </a:r>
          </a:p>
          <a:p>
            <a:pPr lvl="0"/>
            <a:r>
              <a:rPr lang="en-US" sz="1200" kern="1200" dirty="0" smtClean="0">
                <a:solidFill>
                  <a:schemeClr val="tx1"/>
                </a:solidFill>
                <a:effectLst/>
                <a:latin typeface="+mn-lt"/>
                <a:ea typeface="+mn-ea"/>
                <a:cs typeface="+mn-cs"/>
              </a:rPr>
              <a:t>Keep on the screen the icons from the previous slides to remind us how the system works.</a:t>
            </a:r>
          </a:p>
          <a:p>
            <a:pPr lvl="0"/>
            <a:r>
              <a:rPr lang="en-US" sz="1200" kern="1200" dirty="0" smtClean="0">
                <a:solidFill>
                  <a:schemeClr val="tx1"/>
                </a:solidFill>
                <a:effectLst/>
                <a:latin typeface="+mn-lt"/>
                <a:ea typeface="+mn-ea"/>
                <a:cs typeface="+mn-cs"/>
              </a:rPr>
              <a:t>Forget about RANK expression. Explaining one experiment is more than enough.</a:t>
            </a:r>
          </a:p>
          <a:p>
            <a:pPr lvl="0"/>
            <a:r>
              <a:rPr lang="en-US" sz="1200" kern="1200" dirty="0" smtClean="0">
                <a:solidFill>
                  <a:schemeClr val="tx1"/>
                </a:solidFill>
                <a:effectLst/>
                <a:latin typeface="+mn-lt"/>
                <a:ea typeface="+mn-ea"/>
                <a:cs typeface="+mn-cs"/>
              </a:rPr>
              <a:t>Either show a hypothetical </a:t>
            </a:r>
            <a:r>
              <a:rPr lang="en-US" sz="1200" kern="1200" dirty="0" err="1" smtClean="0">
                <a:solidFill>
                  <a:schemeClr val="tx1"/>
                </a:solidFill>
                <a:effectLst/>
                <a:latin typeface="+mn-lt"/>
                <a:ea typeface="+mn-ea"/>
                <a:cs typeface="+mn-cs"/>
              </a:rPr>
              <a:t>qRTPCR</a:t>
            </a:r>
            <a:r>
              <a:rPr lang="en-US" sz="1200" kern="1200" dirty="0" smtClean="0">
                <a:solidFill>
                  <a:schemeClr val="tx1"/>
                </a:solidFill>
                <a:effectLst/>
                <a:latin typeface="+mn-lt"/>
                <a:ea typeface="+mn-ea"/>
                <a:cs typeface="+mn-cs"/>
              </a:rPr>
              <a:t> graph, comparing GAPDH expression to TRAP expression (best) or drop any mention of GAPDH. Without a graph or similar, no one will understand what %GAPDH could possibly mean.</a:t>
            </a:r>
          </a:p>
          <a:p>
            <a:endParaRPr lang="en-US" dirty="0"/>
          </a:p>
        </p:txBody>
      </p:sp>
      <p:sp>
        <p:nvSpPr>
          <p:cNvPr id="4" name="Slide Number Placeholder 3"/>
          <p:cNvSpPr>
            <a:spLocks noGrp="1"/>
          </p:cNvSpPr>
          <p:nvPr>
            <p:ph type="sldNum" sz="quarter" idx="10"/>
          </p:nvPr>
        </p:nvSpPr>
        <p:spPr/>
        <p:txBody>
          <a:bodyPr/>
          <a:lstStyle/>
          <a:p>
            <a:fld id="{73BADFC1-B9A2-4200-9367-58BE577BCA7E}" type="slidenum">
              <a:rPr lang="en-US" smtClean="0"/>
              <a:t>22</a:t>
            </a:fld>
            <a:endParaRPr lang="en-US"/>
          </a:p>
        </p:txBody>
      </p:sp>
    </p:spTree>
    <p:extLst>
      <p:ext uri="{BB962C8B-B14F-4D97-AF65-F5344CB8AC3E}">
        <p14:creationId xmlns:p14="http://schemas.microsoft.com/office/powerpoint/2010/main" val="491245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a:t>
            </a:r>
            <a:endParaRPr lang="en-US" dirty="0"/>
          </a:p>
        </p:txBody>
      </p:sp>
      <p:sp>
        <p:nvSpPr>
          <p:cNvPr id="4" name="Slide Number Placeholder 3"/>
          <p:cNvSpPr>
            <a:spLocks noGrp="1"/>
          </p:cNvSpPr>
          <p:nvPr>
            <p:ph type="sldNum" sz="quarter" idx="10"/>
          </p:nvPr>
        </p:nvSpPr>
        <p:spPr/>
        <p:txBody>
          <a:bodyPr/>
          <a:lstStyle/>
          <a:p>
            <a:fld id="{73BADFC1-B9A2-4200-9367-58BE577BCA7E}" type="slidenum">
              <a:rPr lang="en-US" smtClean="0"/>
              <a:t>23</a:t>
            </a:fld>
            <a:endParaRPr lang="en-US"/>
          </a:p>
        </p:txBody>
      </p:sp>
    </p:spTree>
    <p:extLst>
      <p:ext uri="{BB962C8B-B14F-4D97-AF65-F5344CB8AC3E}">
        <p14:creationId xmlns:p14="http://schemas.microsoft.com/office/powerpoint/2010/main" val="3541959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Don't bother showing the references. No one can possibly read them. You can leave it in the presentation for those who are examining the slides at their leisure.</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3BADFC1-B9A2-4200-9367-58BE577BCA7E}" type="slidenum">
              <a:rPr lang="en-US" smtClean="0"/>
              <a:t>26</a:t>
            </a:fld>
            <a:endParaRPr lang="en-US"/>
          </a:p>
        </p:txBody>
      </p:sp>
    </p:spTree>
    <p:extLst>
      <p:ext uri="{BB962C8B-B14F-4D97-AF65-F5344CB8AC3E}">
        <p14:creationId xmlns:p14="http://schemas.microsoft.com/office/powerpoint/2010/main" val="2560282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a:t>
            </a:r>
            <a:r>
              <a:rPr lang="en-US" baseline="0" dirty="0" smtClean="0"/>
              <a:t> is characterized by pain and swelling f the joints</a:t>
            </a:r>
          </a:p>
          <a:p>
            <a:r>
              <a:rPr lang="en-US" baseline="0" dirty="0" smtClean="0"/>
              <a:t>Most commonly, hands, feet and knees</a:t>
            </a:r>
          </a:p>
          <a:p>
            <a:r>
              <a:rPr lang="en-US" baseline="0" dirty="0" smtClean="0"/>
              <a:t>Autoimmune response, body’s attempt at protecting itself from a perceived threat</a:t>
            </a:r>
          </a:p>
          <a:p>
            <a:endParaRPr lang="en-US" dirty="0"/>
          </a:p>
        </p:txBody>
      </p:sp>
      <p:sp>
        <p:nvSpPr>
          <p:cNvPr id="4" name="Slide Number Placeholder 3"/>
          <p:cNvSpPr>
            <a:spLocks noGrp="1"/>
          </p:cNvSpPr>
          <p:nvPr>
            <p:ph type="sldNum" sz="quarter" idx="10"/>
          </p:nvPr>
        </p:nvSpPr>
        <p:spPr/>
        <p:txBody>
          <a:bodyPr/>
          <a:lstStyle/>
          <a:p>
            <a:fld id="{73BADFC1-B9A2-4200-9367-58BE577BCA7E}" type="slidenum">
              <a:rPr lang="en-US" smtClean="0"/>
              <a:t>2</a:t>
            </a:fld>
            <a:endParaRPr lang="en-US"/>
          </a:p>
        </p:txBody>
      </p:sp>
    </p:spTree>
    <p:extLst>
      <p:ext uri="{BB962C8B-B14F-4D97-AF65-F5344CB8AC3E}">
        <p14:creationId xmlns:p14="http://schemas.microsoft.com/office/powerpoint/2010/main" val="1123817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The label "Osteoclasts" on a white background detracts from the image. Better to make the background of the text box invisible. To do that, click the box, then Format (top of screen), then Text Fill, then No Fill. I've provided an example of what I mean (changing the color of the text to make it more visible).</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73BADFC1-B9A2-4200-9367-58BE577BCA7E}" type="slidenum">
              <a:rPr lang="en-US" smtClean="0"/>
              <a:t>6</a:t>
            </a:fld>
            <a:endParaRPr lang="en-US"/>
          </a:p>
        </p:txBody>
      </p:sp>
    </p:spTree>
    <p:extLst>
      <p:ext uri="{BB962C8B-B14F-4D97-AF65-F5344CB8AC3E}">
        <p14:creationId xmlns:p14="http://schemas.microsoft.com/office/powerpoint/2010/main" val="3351104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Again, I found the animation of a figure wiping slowly right to left irritating. I would eliminate the animation. It's appearance is enough to draw our attention to RANK. Also, I presume that RANK is supposed to be attached to the </a:t>
            </a:r>
            <a:r>
              <a:rPr lang="en-US" sz="1200" kern="1200" dirty="0" err="1" smtClean="0">
                <a:solidFill>
                  <a:schemeClr val="tx1"/>
                </a:solidFill>
                <a:effectLst/>
                <a:latin typeface="+mn-lt"/>
                <a:ea typeface="+mn-ea"/>
                <a:cs typeface="+mn-cs"/>
              </a:rPr>
              <a:t>osteclast</a:t>
            </a:r>
            <a:r>
              <a:rPr lang="en-US" sz="1200" kern="1200" dirty="0" smtClean="0">
                <a:solidFill>
                  <a:schemeClr val="tx1"/>
                </a:solidFill>
                <a:effectLst/>
                <a:latin typeface="+mn-lt"/>
                <a:ea typeface="+mn-ea"/>
                <a:cs typeface="+mn-cs"/>
              </a:rPr>
              <a:t> precursor cell. You can do this in one of several ways:</a:t>
            </a:r>
          </a:p>
          <a:p>
            <a:pPr lvl="0"/>
            <a:r>
              <a:rPr lang="en-US" sz="1200" kern="1200" dirty="0" smtClean="0">
                <a:solidFill>
                  <a:schemeClr val="tx1"/>
                </a:solidFill>
                <a:effectLst/>
                <a:latin typeface="+mn-lt"/>
                <a:ea typeface="+mn-ea"/>
                <a:cs typeface="+mn-cs"/>
              </a:rPr>
              <a:t>Make the background of the picture transparent (using Photoshop or a Photoshop-like program, e.g. GIMP)</a:t>
            </a:r>
          </a:p>
          <a:p>
            <a:pPr lvl="0"/>
            <a:r>
              <a:rPr lang="en-US" sz="1200" kern="1200" dirty="0" smtClean="0">
                <a:solidFill>
                  <a:schemeClr val="tx1"/>
                </a:solidFill>
                <a:effectLst/>
                <a:latin typeface="+mn-lt"/>
                <a:ea typeface="+mn-ea"/>
                <a:cs typeface="+mn-cs"/>
              </a:rPr>
              <a:t>Draw a black line connecting the picture of RANK with the picture of the cell</a:t>
            </a:r>
          </a:p>
          <a:p>
            <a:pPr lvl="0"/>
            <a:r>
              <a:rPr lang="en-US" sz="1200" kern="1200" dirty="0" smtClean="0">
                <a:solidFill>
                  <a:schemeClr val="tx1"/>
                </a:solidFill>
                <a:effectLst/>
                <a:latin typeface="+mn-lt"/>
                <a:ea typeface="+mn-ea"/>
                <a:cs typeface="+mn-cs"/>
              </a:rPr>
              <a:t>Make a duplicate of the RANK picture, one for the upper part (including the word RANK) and one for the line below RANK. Crop the second picture so that it can touch the cell without erasing any of the cell.</a:t>
            </a:r>
          </a:p>
          <a:p>
            <a:endParaRPr lang="en-US" dirty="0"/>
          </a:p>
        </p:txBody>
      </p:sp>
      <p:sp>
        <p:nvSpPr>
          <p:cNvPr id="4" name="Slide Number Placeholder 3"/>
          <p:cNvSpPr>
            <a:spLocks noGrp="1"/>
          </p:cNvSpPr>
          <p:nvPr>
            <p:ph type="sldNum" sz="quarter" idx="10"/>
          </p:nvPr>
        </p:nvSpPr>
        <p:spPr/>
        <p:txBody>
          <a:bodyPr/>
          <a:lstStyle/>
          <a:p>
            <a:fld id="{73BADFC1-B9A2-4200-9367-58BE577BCA7E}" type="slidenum">
              <a:rPr lang="en-US" smtClean="0"/>
              <a:t>7</a:t>
            </a:fld>
            <a:endParaRPr lang="en-US"/>
          </a:p>
        </p:txBody>
      </p:sp>
    </p:spTree>
    <p:extLst>
      <p:ext uri="{BB962C8B-B14F-4D97-AF65-F5344CB8AC3E}">
        <p14:creationId xmlns:p14="http://schemas.microsoft.com/office/powerpoint/2010/main" val="3235070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"Stromal" is a nicety we don't need., "Osteoblast" is enough.</a:t>
            </a:r>
            <a:endParaRPr lang="en-US" dirty="0"/>
          </a:p>
        </p:txBody>
      </p:sp>
      <p:sp>
        <p:nvSpPr>
          <p:cNvPr id="4" name="Slide Number Placeholder 3"/>
          <p:cNvSpPr>
            <a:spLocks noGrp="1"/>
          </p:cNvSpPr>
          <p:nvPr>
            <p:ph type="sldNum" sz="quarter" idx="10"/>
          </p:nvPr>
        </p:nvSpPr>
        <p:spPr/>
        <p:txBody>
          <a:bodyPr/>
          <a:lstStyle/>
          <a:p>
            <a:fld id="{73BADFC1-B9A2-4200-9367-58BE577BCA7E}" type="slidenum">
              <a:rPr lang="en-US" smtClean="0"/>
              <a:t>8</a:t>
            </a:fld>
            <a:endParaRPr lang="en-US"/>
          </a:p>
        </p:txBody>
      </p:sp>
    </p:spTree>
    <p:extLst>
      <p:ext uri="{BB962C8B-B14F-4D97-AF65-F5344CB8AC3E}">
        <p14:creationId xmlns:p14="http://schemas.microsoft.com/office/powerpoint/2010/main" val="241259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molecules that attract other immune cells</a:t>
            </a:r>
            <a:endParaRPr lang="en-US" sz="1200" dirty="0" smtClean="0"/>
          </a:p>
        </p:txBody>
      </p:sp>
      <p:sp>
        <p:nvSpPr>
          <p:cNvPr id="4" name="Slide Number Placeholder 3"/>
          <p:cNvSpPr>
            <a:spLocks noGrp="1"/>
          </p:cNvSpPr>
          <p:nvPr>
            <p:ph type="sldNum" sz="quarter" idx="10"/>
          </p:nvPr>
        </p:nvSpPr>
        <p:spPr/>
        <p:txBody>
          <a:bodyPr/>
          <a:lstStyle/>
          <a:p>
            <a:fld id="{73BADFC1-B9A2-4200-9367-58BE577BCA7E}" type="slidenum">
              <a:rPr lang="en-US" smtClean="0"/>
              <a:t>10</a:t>
            </a:fld>
            <a:endParaRPr lang="en-US"/>
          </a:p>
        </p:txBody>
      </p:sp>
    </p:spTree>
    <p:extLst>
      <p:ext uri="{BB962C8B-B14F-4D97-AF65-F5344CB8AC3E}">
        <p14:creationId xmlns:p14="http://schemas.microsoft.com/office/powerpoint/2010/main" val="3398638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Similarly, the question "Can osteoclast differentiation..." should appear on the same slide as Th17 cells, where the basis for the question is apparent. This question should </a:t>
            </a:r>
            <a:r>
              <a:rPr lang="en-US" sz="1200" b="1" i="1" kern="1200" dirty="0" smtClean="0">
                <a:solidFill>
                  <a:schemeClr val="tx1"/>
                </a:solidFill>
                <a:effectLst/>
                <a:latin typeface="+mn-lt"/>
                <a:ea typeface="+mn-ea"/>
                <a:cs typeface="+mn-cs"/>
              </a:rPr>
              <a:t>replace</a:t>
            </a:r>
            <a:r>
              <a:rPr lang="en-US" sz="1200" kern="1200" dirty="0" smtClean="0">
                <a:solidFill>
                  <a:schemeClr val="tx1"/>
                </a:solidFill>
                <a:effectLst/>
                <a:latin typeface="+mn-lt"/>
                <a:ea typeface="+mn-ea"/>
                <a:cs typeface="+mn-cs"/>
              </a:rPr>
              <a:t> the previous question to avoid cluttering the slide. This is a key point in your presentation. Take the time to pause and say the central question with emphasis, reminding us why it is connected to understanding rheumatoid arthritis.</a:t>
            </a:r>
          </a:p>
          <a:p>
            <a:endParaRPr lang="en-US" dirty="0"/>
          </a:p>
        </p:txBody>
      </p:sp>
      <p:sp>
        <p:nvSpPr>
          <p:cNvPr id="4" name="Slide Number Placeholder 3"/>
          <p:cNvSpPr>
            <a:spLocks noGrp="1"/>
          </p:cNvSpPr>
          <p:nvPr>
            <p:ph type="sldNum" sz="quarter" idx="10"/>
          </p:nvPr>
        </p:nvSpPr>
        <p:spPr/>
        <p:txBody>
          <a:bodyPr/>
          <a:lstStyle/>
          <a:p>
            <a:fld id="{73BADFC1-B9A2-4200-9367-58BE577BCA7E}" type="slidenum">
              <a:rPr lang="en-US" smtClean="0"/>
              <a:t>12</a:t>
            </a:fld>
            <a:endParaRPr lang="en-US"/>
          </a:p>
        </p:txBody>
      </p:sp>
    </p:spTree>
    <p:extLst>
      <p:ext uri="{BB962C8B-B14F-4D97-AF65-F5344CB8AC3E}">
        <p14:creationId xmlns:p14="http://schemas.microsoft.com/office/powerpoint/2010/main" val="312113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a:t>
            </a:r>
            <a:r>
              <a:rPr lang="en-US" baseline="0" dirty="0" smtClean="0"/>
              <a:t> explain what differentiation is</a:t>
            </a:r>
            <a:endParaRPr lang="en-US" dirty="0"/>
          </a:p>
        </p:txBody>
      </p:sp>
      <p:sp>
        <p:nvSpPr>
          <p:cNvPr id="4" name="Slide Number Placeholder 3"/>
          <p:cNvSpPr>
            <a:spLocks noGrp="1"/>
          </p:cNvSpPr>
          <p:nvPr>
            <p:ph type="sldNum" sz="quarter" idx="10"/>
          </p:nvPr>
        </p:nvSpPr>
        <p:spPr/>
        <p:txBody>
          <a:bodyPr/>
          <a:lstStyle/>
          <a:p>
            <a:fld id="{73BADFC1-B9A2-4200-9367-58BE577BCA7E}" type="slidenum">
              <a:rPr lang="en-US" smtClean="0"/>
              <a:t>13</a:t>
            </a:fld>
            <a:endParaRPr lang="en-US"/>
          </a:p>
        </p:txBody>
      </p:sp>
    </p:spTree>
    <p:extLst>
      <p:ext uri="{BB962C8B-B14F-4D97-AF65-F5344CB8AC3E}">
        <p14:creationId xmlns:p14="http://schemas.microsoft.com/office/powerpoint/2010/main" val="2877883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"Since TRAP protein is only produced..." (you mean "produced only..."). This should be boiled down to something like "marker of differentiation" and put on the previous slide.</a:t>
            </a:r>
          </a:p>
          <a:p>
            <a:endParaRPr lang="en-US" dirty="0"/>
          </a:p>
        </p:txBody>
      </p:sp>
      <p:sp>
        <p:nvSpPr>
          <p:cNvPr id="4" name="Slide Number Placeholder 3"/>
          <p:cNvSpPr>
            <a:spLocks noGrp="1"/>
          </p:cNvSpPr>
          <p:nvPr>
            <p:ph type="sldNum" sz="quarter" idx="10"/>
          </p:nvPr>
        </p:nvSpPr>
        <p:spPr/>
        <p:txBody>
          <a:bodyPr/>
          <a:lstStyle/>
          <a:p>
            <a:fld id="{73BADFC1-B9A2-4200-9367-58BE577BCA7E}" type="slidenum">
              <a:rPr lang="en-US" smtClean="0"/>
              <a:t>14</a:t>
            </a:fld>
            <a:endParaRPr lang="en-US"/>
          </a:p>
        </p:txBody>
      </p:sp>
    </p:spTree>
    <p:extLst>
      <p:ext uri="{BB962C8B-B14F-4D97-AF65-F5344CB8AC3E}">
        <p14:creationId xmlns:p14="http://schemas.microsoft.com/office/powerpoint/2010/main" val="2325612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7C1245-C918-4F59-BFBB-D6F54B7BECBF}"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FA97F-996E-4AF1-8554-558A74F2CCAD}" type="slidenum">
              <a:rPr lang="en-US" smtClean="0"/>
              <a:t>‹#›</a:t>
            </a:fld>
            <a:endParaRPr lang="en-US"/>
          </a:p>
        </p:txBody>
      </p:sp>
    </p:spTree>
    <p:extLst>
      <p:ext uri="{BB962C8B-B14F-4D97-AF65-F5344CB8AC3E}">
        <p14:creationId xmlns:p14="http://schemas.microsoft.com/office/powerpoint/2010/main" val="3461393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7C1245-C918-4F59-BFBB-D6F54B7BECBF}"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FA97F-996E-4AF1-8554-558A74F2CCAD}" type="slidenum">
              <a:rPr lang="en-US" smtClean="0"/>
              <a:t>‹#›</a:t>
            </a:fld>
            <a:endParaRPr lang="en-US"/>
          </a:p>
        </p:txBody>
      </p:sp>
    </p:spTree>
    <p:extLst>
      <p:ext uri="{BB962C8B-B14F-4D97-AF65-F5344CB8AC3E}">
        <p14:creationId xmlns:p14="http://schemas.microsoft.com/office/powerpoint/2010/main" val="1845768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7C1245-C918-4F59-BFBB-D6F54B7BECBF}"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FA97F-996E-4AF1-8554-558A74F2CCAD}" type="slidenum">
              <a:rPr lang="en-US" smtClean="0"/>
              <a:t>‹#›</a:t>
            </a:fld>
            <a:endParaRPr lang="en-US"/>
          </a:p>
        </p:txBody>
      </p:sp>
    </p:spTree>
    <p:extLst>
      <p:ext uri="{BB962C8B-B14F-4D97-AF65-F5344CB8AC3E}">
        <p14:creationId xmlns:p14="http://schemas.microsoft.com/office/powerpoint/2010/main" val="165087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7C1245-C918-4F59-BFBB-D6F54B7BECBF}"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FA97F-996E-4AF1-8554-558A74F2CCAD}" type="slidenum">
              <a:rPr lang="en-US" smtClean="0"/>
              <a:t>‹#›</a:t>
            </a:fld>
            <a:endParaRPr lang="en-US"/>
          </a:p>
        </p:txBody>
      </p:sp>
    </p:spTree>
    <p:extLst>
      <p:ext uri="{BB962C8B-B14F-4D97-AF65-F5344CB8AC3E}">
        <p14:creationId xmlns:p14="http://schemas.microsoft.com/office/powerpoint/2010/main" val="3969886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7C1245-C918-4F59-BFBB-D6F54B7BECBF}"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FA97F-996E-4AF1-8554-558A74F2CCAD}" type="slidenum">
              <a:rPr lang="en-US" smtClean="0"/>
              <a:t>‹#›</a:t>
            </a:fld>
            <a:endParaRPr lang="en-US"/>
          </a:p>
        </p:txBody>
      </p:sp>
    </p:spTree>
    <p:extLst>
      <p:ext uri="{BB962C8B-B14F-4D97-AF65-F5344CB8AC3E}">
        <p14:creationId xmlns:p14="http://schemas.microsoft.com/office/powerpoint/2010/main" val="1445918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7C1245-C918-4F59-BFBB-D6F54B7BECBF}" type="datetimeFigureOut">
              <a:rPr lang="en-US" smtClean="0"/>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FA97F-996E-4AF1-8554-558A74F2CCAD}" type="slidenum">
              <a:rPr lang="en-US" smtClean="0"/>
              <a:t>‹#›</a:t>
            </a:fld>
            <a:endParaRPr lang="en-US"/>
          </a:p>
        </p:txBody>
      </p:sp>
    </p:spTree>
    <p:extLst>
      <p:ext uri="{BB962C8B-B14F-4D97-AF65-F5344CB8AC3E}">
        <p14:creationId xmlns:p14="http://schemas.microsoft.com/office/powerpoint/2010/main" val="73004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7C1245-C918-4F59-BFBB-D6F54B7BECBF}" type="datetimeFigureOut">
              <a:rPr lang="en-US" smtClean="0"/>
              <a:t>12/9/2013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DFA97F-996E-4AF1-8554-558A74F2CCAD}" type="slidenum">
              <a:rPr lang="en-US" smtClean="0"/>
              <a:t>‹#›</a:t>
            </a:fld>
            <a:endParaRPr lang="en-US"/>
          </a:p>
        </p:txBody>
      </p:sp>
    </p:spTree>
    <p:extLst>
      <p:ext uri="{BB962C8B-B14F-4D97-AF65-F5344CB8AC3E}">
        <p14:creationId xmlns:p14="http://schemas.microsoft.com/office/powerpoint/2010/main" val="561536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7C1245-C918-4F59-BFBB-D6F54B7BECBF}" type="datetimeFigureOut">
              <a:rPr lang="en-US" smtClean="0"/>
              <a:t>12/9/2013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DFA97F-996E-4AF1-8554-558A74F2CCAD}" type="slidenum">
              <a:rPr lang="en-US" smtClean="0"/>
              <a:t>‹#›</a:t>
            </a:fld>
            <a:endParaRPr lang="en-US"/>
          </a:p>
        </p:txBody>
      </p:sp>
    </p:spTree>
    <p:extLst>
      <p:ext uri="{BB962C8B-B14F-4D97-AF65-F5344CB8AC3E}">
        <p14:creationId xmlns:p14="http://schemas.microsoft.com/office/powerpoint/2010/main" val="23103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C1245-C918-4F59-BFBB-D6F54B7BECBF}" type="datetimeFigureOut">
              <a:rPr lang="en-US" smtClean="0"/>
              <a:t>12/9/2013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DFA97F-996E-4AF1-8554-558A74F2CCAD}" type="slidenum">
              <a:rPr lang="en-US" smtClean="0"/>
              <a:t>‹#›</a:t>
            </a:fld>
            <a:endParaRPr lang="en-US"/>
          </a:p>
        </p:txBody>
      </p:sp>
    </p:spTree>
    <p:extLst>
      <p:ext uri="{BB962C8B-B14F-4D97-AF65-F5344CB8AC3E}">
        <p14:creationId xmlns:p14="http://schemas.microsoft.com/office/powerpoint/2010/main" val="272350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7C1245-C918-4F59-BFBB-D6F54B7BECBF}" type="datetimeFigureOut">
              <a:rPr lang="en-US" smtClean="0"/>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FA97F-996E-4AF1-8554-558A74F2CCAD}" type="slidenum">
              <a:rPr lang="en-US" smtClean="0"/>
              <a:t>‹#›</a:t>
            </a:fld>
            <a:endParaRPr lang="en-US"/>
          </a:p>
        </p:txBody>
      </p:sp>
    </p:spTree>
    <p:extLst>
      <p:ext uri="{BB962C8B-B14F-4D97-AF65-F5344CB8AC3E}">
        <p14:creationId xmlns:p14="http://schemas.microsoft.com/office/powerpoint/2010/main" val="2291045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7C1245-C918-4F59-BFBB-D6F54B7BECBF}" type="datetimeFigureOut">
              <a:rPr lang="en-US" smtClean="0"/>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FA97F-996E-4AF1-8554-558A74F2CCAD}" type="slidenum">
              <a:rPr lang="en-US" smtClean="0"/>
              <a:t>‹#›</a:t>
            </a:fld>
            <a:endParaRPr lang="en-US"/>
          </a:p>
        </p:txBody>
      </p:sp>
    </p:spTree>
    <p:extLst>
      <p:ext uri="{BB962C8B-B14F-4D97-AF65-F5344CB8AC3E}">
        <p14:creationId xmlns:p14="http://schemas.microsoft.com/office/powerpoint/2010/main" val="3862760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C1245-C918-4F59-BFBB-D6F54B7BECBF}" type="datetimeFigureOut">
              <a:rPr lang="en-US" smtClean="0"/>
              <a:t>12/9/2013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DFA97F-996E-4AF1-8554-558A74F2CCAD}" type="slidenum">
              <a:rPr lang="en-US" smtClean="0"/>
              <a:t>‹#›</a:t>
            </a:fld>
            <a:endParaRPr lang="en-US"/>
          </a:p>
        </p:txBody>
      </p:sp>
    </p:spTree>
    <p:extLst>
      <p:ext uri="{BB962C8B-B14F-4D97-AF65-F5344CB8AC3E}">
        <p14:creationId xmlns:p14="http://schemas.microsoft.com/office/powerpoint/2010/main" val="2263341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8351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Th17 Cells</a:t>
            </a:r>
            <a:br>
              <a:rPr lang="en-US" dirty="0" smtClean="0"/>
            </a:br>
            <a:r>
              <a:rPr lang="en-US" sz="3600" dirty="0" smtClean="0"/>
              <a:t>Type of T-helper Cells</a:t>
            </a:r>
            <a:endParaRPr lang="en-US" dirty="0"/>
          </a:p>
        </p:txBody>
      </p:sp>
      <p:sp>
        <p:nvSpPr>
          <p:cNvPr id="3" name="TextBox 2"/>
          <p:cNvSpPr txBox="1"/>
          <p:nvPr/>
        </p:nvSpPr>
        <p:spPr>
          <a:xfrm>
            <a:off x="990600" y="2286000"/>
            <a:ext cx="7010400" cy="2800767"/>
          </a:xfrm>
          <a:prstGeom prst="rect">
            <a:avLst/>
          </a:prstGeom>
          <a:noFill/>
        </p:spPr>
        <p:txBody>
          <a:bodyPr wrap="square" rtlCol="0">
            <a:spAutoFit/>
          </a:bodyPr>
          <a:lstStyle/>
          <a:p>
            <a:r>
              <a:rPr lang="en-US" sz="2800" dirty="0" smtClean="0"/>
              <a:t>Major role in inflammation during RA</a:t>
            </a:r>
          </a:p>
          <a:p>
            <a:endParaRPr lang="en-US" sz="2800" dirty="0"/>
          </a:p>
          <a:p>
            <a:r>
              <a:rPr lang="en-US" sz="2800" dirty="0" smtClean="0"/>
              <a:t>Produce signaling molecules</a:t>
            </a:r>
          </a:p>
          <a:p>
            <a:endParaRPr lang="en-US" sz="2800" dirty="0" smtClean="0"/>
          </a:p>
          <a:p>
            <a:r>
              <a:rPr lang="en-US" sz="2800" dirty="0" smtClean="0"/>
              <a:t>Present in the synovial fluid in RA patients</a:t>
            </a:r>
          </a:p>
          <a:p>
            <a:endParaRPr lang="en-US" dirty="0"/>
          </a:p>
          <a:p>
            <a:endParaRPr lang="en-US" dirty="0"/>
          </a:p>
        </p:txBody>
      </p:sp>
    </p:spTree>
    <p:extLst>
      <p:ext uri="{BB962C8B-B14F-4D97-AF65-F5344CB8AC3E}">
        <p14:creationId xmlns:p14="http://schemas.microsoft.com/office/powerpoint/2010/main" val="2766849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04800"/>
            <a:ext cx="8686800" cy="1143000"/>
          </a:xfrm>
        </p:spPr>
        <p:txBody>
          <a:bodyPr>
            <a:normAutofit/>
          </a:bodyPr>
          <a:lstStyle/>
          <a:p>
            <a:r>
              <a:rPr lang="en-US" sz="3600" dirty="0" smtClean="0"/>
              <a:t>1,25 </a:t>
            </a:r>
            <a:r>
              <a:rPr lang="en-US" sz="3600" dirty="0" err="1" smtClean="0"/>
              <a:t>dimethydroxyvitamin</a:t>
            </a:r>
            <a:r>
              <a:rPr lang="en-US" sz="3600" dirty="0" smtClean="0"/>
              <a:t> D3 (</a:t>
            </a:r>
            <a:r>
              <a:rPr lang="en-US" sz="3600" dirty="0"/>
              <a:t>1,25 (OH)</a:t>
            </a:r>
            <a:r>
              <a:rPr lang="en-US" sz="3600" baseline="-25000" dirty="0"/>
              <a:t>2</a:t>
            </a:r>
            <a:r>
              <a:rPr lang="en-US" sz="3600" dirty="0"/>
              <a:t> D3</a:t>
            </a:r>
            <a:r>
              <a:rPr lang="en-US" sz="3600" dirty="0" smtClean="0"/>
              <a:t>)</a:t>
            </a:r>
            <a:r>
              <a:rPr lang="en-US" dirty="0" smtClean="0"/>
              <a:t/>
            </a:r>
            <a:br>
              <a:rPr lang="en-US" dirty="0" smtClean="0"/>
            </a:br>
            <a:r>
              <a:rPr lang="en-US" sz="3100" dirty="0" smtClean="0"/>
              <a:t>Active Vitamin D</a:t>
            </a:r>
            <a:endParaRPr lang="en-US" sz="3100" dirty="0"/>
          </a:p>
        </p:txBody>
      </p:sp>
      <p:sp>
        <p:nvSpPr>
          <p:cNvPr id="3" name="TextBox 2"/>
          <p:cNvSpPr txBox="1"/>
          <p:nvPr/>
        </p:nvSpPr>
        <p:spPr>
          <a:xfrm>
            <a:off x="762000" y="1981200"/>
            <a:ext cx="7543800" cy="2246769"/>
          </a:xfrm>
          <a:prstGeom prst="rect">
            <a:avLst/>
          </a:prstGeom>
          <a:noFill/>
        </p:spPr>
        <p:txBody>
          <a:bodyPr wrap="square" rtlCol="0">
            <a:spAutoFit/>
          </a:bodyPr>
          <a:lstStyle/>
          <a:p>
            <a:r>
              <a:rPr lang="en-US" sz="2800" dirty="0" smtClean="0"/>
              <a:t>Known inhibitor of bone </a:t>
            </a:r>
            <a:r>
              <a:rPr lang="en-US" sz="2800" dirty="0" err="1" smtClean="0"/>
              <a:t>resorption</a:t>
            </a:r>
            <a:endParaRPr lang="en-US" sz="2800" dirty="0" smtClean="0"/>
          </a:p>
          <a:p>
            <a:endParaRPr lang="en-US" sz="2800" dirty="0" smtClean="0"/>
          </a:p>
          <a:p>
            <a:r>
              <a:rPr lang="en-US" sz="2800" dirty="0" smtClean="0"/>
              <a:t>Vitamin D deficiency is common in RA patients</a:t>
            </a:r>
          </a:p>
          <a:p>
            <a:endParaRPr lang="en-US" sz="2800" dirty="0"/>
          </a:p>
          <a:p>
            <a:r>
              <a:rPr lang="en-US" sz="2800" dirty="0" smtClean="0"/>
              <a:t>Can inhibit osteoclast differentiation</a:t>
            </a:r>
            <a:endParaRPr lang="en-US" sz="2800" dirty="0"/>
          </a:p>
        </p:txBody>
      </p:sp>
    </p:spTree>
    <p:extLst>
      <p:ext uri="{BB962C8B-B14F-4D97-AF65-F5344CB8AC3E}">
        <p14:creationId xmlns:p14="http://schemas.microsoft.com/office/powerpoint/2010/main" val="1267350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2133600"/>
            <a:ext cx="7086600" cy="1938992"/>
          </a:xfrm>
          <a:prstGeom prst="rect">
            <a:avLst/>
          </a:prstGeom>
          <a:noFill/>
        </p:spPr>
        <p:txBody>
          <a:bodyPr wrap="square" rtlCol="0">
            <a:spAutoFit/>
          </a:bodyPr>
          <a:lstStyle/>
          <a:p>
            <a:r>
              <a:rPr lang="en-US" sz="4000" b="1" dirty="0" smtClean="0"/>
              <a:t>Can </a:t>
            </a:r>
            <a:r>
              <a:rPr lang="en-US" sz="4000" b="1" dirty="0" smtClean="0">
                <a:solidFill>
                  <a:schemeClr val="accent2"/>
                </a:solidFill>
              </a:rPr>
              <a:t>osteoclast differentiation </a:t>
            </a:r>
            <a:r>
              <a:rPr lang="en-US" sz="4000" b="1" dirty="0" smtClean="0"/>
              <a:t>be induced in vitro by </a:t>
            </a:r>
            <a:r>
              <a:rPr lang="en-US" sz="4000" b="1" dirty="0" smtClean="0">
                <a:solidFill>
                  <a:schemeClr val="accent2"/>
                </a:solidFill>
              </a:rPr>
              <a:t>Th17</a:t>
            </a:r>
            <a:r>
              <a:rPr lang="en-US" sz="4000" b="1" dirty="0" smtClean="0"/>
              <a:t> via </a:t>
            </a:r>
            <a:r>
              <a:rPr lang="en-US" sz="4000" b="1" dirty="0" smtClean="0">
                <a:solidFill>
                  <a:schemeClr val="accent2"/>
                </a:solidFill>
              </a:rPr>
              <a:t>cell to cell </a:t>
            </a:r>
            <a:r>
              <a:rPr lang="en-US" sz="4000" b="1" dirty="0" smtClean="0"/>
              <a:t>contact? </a:t>
            </a:r>
            <a:endParaRPr lang="en-US" sz="4000" b="1" dirty="0"/>
          </a:p>
        </p:txBody>
      </p:sp>
    </p:spTree>
    <p:extLst>
      <p:ext uri="{BB962C8B-B14F-4D97-AF65-F5344CB8AC3E}">
        <p14:creationId xmlns:p14="http://schemas.microsoft.com/office/powerpoint/2010/main" val="313206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Experiment</a:t>
            </a:r>
            <a:endParaRPr lang="en-US" dirty="0"/>
          </a:p>
        </p:txBody>
      </p:sp>
      <p:sp>
        <p:nvSpPr>
          <p:cNvPr id="3" name="TextBox 2"/>
          <p:cNvSpPr txBox="1"/>
          <p:nvPr/>
        </p:nvSpPr>
        <p:spPr>
          <a:xfrm>
            <a:off x="228600" y="2362200"/>
            <a:ext cx="8763000" cy="3831818"/>
          </a:xfrm>
          <a:prstGeom prst="rect">
            <a:avLst/>
          </a:prstGeom>
          <a:noFill/>
        </p:spPr>
        <p:txBody>
          <a:bodyPr wrap="square" rtlCol="0">
            <a:spAutoFit/>
          </a:bodyPr>
          <a:lstStyle/>
          <a:p>
            <a:pPr algn="ctr"/>
            <a:r>
              <a:rPr lang="en-US" sz="2700" b="1" dirty="0" smtClean="0"/>
              <a:t>[Osteoclast precursors + Th17 Cells]</a:t>
            </a:r>
          </a:p>
          <a:p>
            <a:pPr algn="ctr"/>
            <a:r>
              <a:rPr lang="en-US" sz="2700" b="1" dirty="0" smtClean="0"/>
              <a:t>with and without [1,25 (OH)</a:t>
            </a:r>
            <a:r>
              <a:rPr lang="en-US" sz="2700" b="1" baseline="-25000" dirty="0" smtClean="0"/>
              <a:t>2</a:t>
            </a:r>
            <a:r>
              <a:rPr lang="en-US" sz="2700" b="1" dirty="0" smtClean="0"/>
              <a:t> D3]</a:t>
            </a:r>
            <a:endParaRPr lang="en-US" sz="2700" b="1" dirty="0" smtClean="0">
              <a:sym typeface="Wingdings" panose="05000000000000000000" pitchFamily="2" charset="2"/>
            </a:endParaRPr>
          </a:p>
          <a:p>
            <a:endParaRPr lang="en-US" sz="2700" dirty="0">
              <a:sym typeface="Wingdings" panose="05000000000000000000" pitchFamily="2" charset="2"/>
            </a:endParaRPr>
          </a:p>
          <a:p>
            <a:r>
              <a:rPr lang="en-US" sz="2700" dirty="0" smtClean="0">
                <a:sym typeface="Wingdings" panose="05000000000000000000" pitchFamily="2" charset="2"/>
              </a:rPr>
              <a:t>Measure osteoclast differentiation  </a:t>
            </a:r>
          </a:p>
          <a:p>
            <a:r>
              <a:rPr lang="en-US" sz="2700" dirty="0">
                <a:sym typeface="Wingdings" panose="05000000000000000000" pitchFamily="2" charset="2"/>
              </a:rPr>
              <a:t>	</a:t>
            </a:r>
            <a:r>
              <a:rPr lang="en-US" sz="2700" dirty="0" err="1" smtClean="0">
                <a:sym typeface="Wingdings" panose="05000000000000000000" pitchFamily="2" charset="2"/>
              </a:rPr>
              <a:t>qPCR</a:t>
            </a:r>
            <a:r>
              <a:rPr lang="en-US" sz="2700" dirty="0" smtClean="0">
                <a:sym typeface="Wingdings" panose="05000000000000000000" pitchFamily="2" charset="2"/>
              </a:rPr>
              <a:t> on mRNA of TRAP protein from osteoclasts</a:t>
            </a:r>
            <a:endParaRPr lang="en-US" sz="2700" dirty="0" smtClean="0"/>
          </a:p>
          <a:p>
            <a:endParaRPr lang="en-US" sz="2700" dirty="0"/>
          </a:p>
          <a:p>
            <a:r>
              <a:rPr lang="en-US" sz="2700" dirty="0" smtClean="0"/>
              <a:t> </a:t>
            </a:r>
            <a:endParaRPr lang="en-US" sz="2700" dirty="0"/>
          </a:p>
          <a:p>
            <a:endParaRPr lang="en-US" sz="2700" dirty="0" smtClean="0"/>
          </a:p>
          <a:p>
            <a:endParaRPr lang="en-US" sz="2700" dirty="0"/>
          </a:p>
        </p:txBody>
      </p:sp>
    </p:spTree>
    <p:extLst>
      <p:ext uri="{BB962C8B-B14F-4D97-AF65-F5344CB8AC3E}">
        <p14:creationId xmlns:p14="http://schemas.microsoft.com/office/powerpoint/2010/main" val="1510774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normAutofit fontScale="90000"/>
          </a:bodyPr>
          <a:lstStyle/>
          <a:p>
            <a:r>
              <a:rPr lang="en-US" dirty="0" smtClean="0"/>
              <a:t>Since </a:t>
            </a:r>
            <a:r>
              <a:rPr lang="en-US" dirty="0" smtClean="0">
                <a:solidFill>
                  <a:srgbClr val="FF0000"/>
                </a:solidFill>
              </a:rPr>
              <a:t>TRAP protein is </a:t>
            </a:r>
            <a:r>
              <a:rPr lang="en-US" dirty="0" smtClean="0">
                <a:solidFill>
                  <a:srgbClr val="FF0000"/>
                </a:solidFill>
              </a:rPr>
              <a:t>produced only in </a:t>
            </a:r>
            <a:r>
              <a:rPr lang="en-US" dirty="0" smtClean="0">
                <a:solidFill>
                  <a:srgbClr val="FF0000"/>
                </a:solidFill>
              </a:rPr>
              <a:t>osteoclasts</a:t>
            </a:r>
            <a:r>
              <a:rPr lang="en-US" dirty="0" smtClean="0"/>
              <a:t>, it can be used to measure </a:t>
            </a:r>
            <a:r>
              <a:rPr lang="en-US" dirty="0" smtClean="0"/>
              <a:t>osteoclast differentiation</a:t>
            </a:r>
            <a:r>
              <a:rPr lang="en-US" dirty="0" smtClean="0"/>
              <a:t>.</a:t>
            </a:r>
            <a:endParaRPr lang="en-US" dirty="0"/>
          </a:p>
        </p:txBody>
      </p:sp>
    </p:spTree>
    <p:extLst>
      <p:ext uri="{BB962C8B-B14F-4D97-AF65-F5344CB8AC3E}">
        <p14:creationId xmlns:p14="http://schemas.microsoft.com/office/powerpoint/2010/main" val="2337860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0818"/>
            <a:ext cx="8229600" cy="1143000"/>
          </a:xfrm>
        </p:spPr>
        <p:txBody>
          <a:bodyPr/>
          <a:lstStyle/>
          <a:p>
            <a:r>
              <a:rPr lang="en-US" dirty="0" smtClean="0"/>
              <a:t>Quantitative real-time </a:t>
            </a:r>
            <a:r>
              <a:rPr lang="en-US" dirty="0" smtClean="0"/>
              <a:t>PCR</a:t>
            </a:r>
            <a:endParaRPr lang="en-US" dirty="0"/>
          </a:p>
        </p:txBody>
      </p:sp>
      <p:sp>
        <p:nvSpPr>
          <p:cNvPr id="9" name="TextBox 8"/>
          <p:cNvSpPr txBox="1"/>
          <p:nvPr/>
        </p:nvSpPr>
        <p:spPr>
          <a:xfrm>
            <a:off x="838200" y="1752600"/>
            <a:ext cx="7772400" cy="4678204"/>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800" u="sng" dirty="0" smtClean="0"/>
              <a:t>Amplify </a:t>
            </a:r>
            <a:r>
              <a:rPr lang="en-US" sz="2800" dirty="0" smtClean="0"/>
              <a:t>DNA </a:t>
            </a:r>
          </a:p>
          <a:p>
            <a:pPr marL="285750" indent="-285750">
              <a:lnSpc>
                <a:spcPct val="200000"/>
              </a:lnSpc>
              <a:buFont typeface="Arial" panose="020B0604020202020204" pitchFamily="34" charset="0"/>
              <a:buChar char="•"/>
            </a:pPr>
            <a:r>
              <a:rPr lang="en-US" sz="2800" dirty="0" smtClean="0"/>
              <a:t>RNA </a:t>
            </a:r>
            <a:r>
              <a:rPr lang="en-US" sz="2800" u="sng" dirty="0" smtClean="0"/>
              <a:t>primers</a:t>
            </a:r>
            <a:r>
              <a:rPr lang="en-US" sz="2800" dirty="0" smtClean="0"/>
              <a:t> target gene </a:t>
            </a:r>
          </a:p>
          <a:p>
            <a:pPr marL="285750" indent="-285750">
              <a:lnSpc>
                <a:spcPct val="200000"/>
              </a:lnSpc>
              <a:buFont typeface="Arial" panose="020B0604020202020204" pitchFamily="34" charset="0"/>
              <a:buChar char="•"/>
            </a:pPr>
            <a:r>
              <a:rPr lang="en-US" sz="2800" dirty="0" smtClean="0"/>
              <a:t>Fluorescence molecules “tag” DNA</a:t>
            </a:r>
          </a:p>
          <a:p>
            <a:pPr marL="285750" indent="-285750">
              <a:lnSpc>
                <a:spcPct val="200000"/>
              </a:lnSpc>
              <a:buFont typeface="Arial" panose="020B0604020202020204" pitchFamily="34" charset="0"/>
              <a:buChar char="•"/>
            </a:pPr>
            <a:r>
              <a:rPr lang="en-US" sz="2800" u="sng" dirty="0" smtClean="0"/>
              <a:t>Detection</a:t>
            </a:r>
            <a:r>
              <a:rPr lang="en-US" sz="2800" dirty="0" smtClean="0"/>
              <a:t> </a:t>
            </a:r>
          </a:p>
          <a:p>
            <a:pPr marL="285750" indent="-285750">
              <a:lnSpc>
                <a:spcPct val="200000"/>
              </a:lnSpc>
              <a:buFont typeface="Arial" panose="020B0604020202020204" pitchFamily="34" charset="0"/>
              <a:buChar char="•"/>
            </a:pPr>
            <a:r>
              <a:rPr lang="en-US" sz="2800" dirty="0" smtClean="0"/>
              <a:t>Change in detection can be plotted and </a:t>
            </a:r>
            <a:r>
              <a:rPr lang="en-US" sz="2800" u="sng" dirty="0" smtClean="0"/>
              <a:t>analyzed</a:t>
            </a:r>
            <a:r>
              <a:rPr lang="en-US" sz="2800" dirty="0" smtClean="0"/>
              <a:t>  </a:t>
            </a:r>
            <a:r>
              <a:rPr lang="en-US" dirty="0" smtClean="0"/>
              <a:t> </a:t>
            </a:r>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13257797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DNA preparation</a:t>
            </a:r>
            <a:endParaRPr lang="en-US" dirty="0"/>
          </a:p>
        </p:txBody>
      </p:sp>
      <p:sp>
        <p:nvSpPr>
          <p:cNvPr id="3" name="TextBox 2"/>
          <p:cNvSpPr txBox="1"/>
          <p:nvPr/>
        </p:nvSpPr>
        <p:spPr>
          <a:xfrm>
            <a:off x="457200" y="2590800"/>
            <a:ext cx="2438400" cy="1015663"/>
          </a:xfrm>
          <a:prstGeom prst="rect">
            <a:avLst/>
          </a:prstGeom>
          <a:noFill/>
        </p:spPr>
        <p:txBody>
          <a:bodyPr wrap="square" rtlCol="0">
            <a:spAutoFit/>
          </a:bodyPr>
          <a:lstStyle/>
          <a:p>
            <a:r>
              <a:rPr lang="en-US" sz="6000" dirty="0" smtClean="0"/>
              <a:t>mRNA</a:t>
            </a:r>
            <a:r>
              <a:rPr lang="en-US" dirty="0" smtClean="0"/>
              <a:t> </a:t>
            </a:r>
            <a:endParaRPr lang="en-US" dirty="0"/>
          </a:p>
        </p:txBody>
      </p:sp>
      <p:sp>
        <p:nvSpPr>
          <p:cNvPr id="4" name="TextBox 3"/>
          <p:cNvSpPr txBox="1"/>
          <p:nvPr/>
        </p:nvSpPr>
        <p:spPr>
          <a:xfrm>
            <a:off x="6324600" y="2590800"/>
            <a:ext cx="2362200" cy="1015663"/>
          </a:xfrm>
          <a:prstGeom prst="rect">
            <a:avLst/>
          </a:prstGeom>
          <a:noFill/>
        </p:spPr>
        <p:txBody>
          <a:bodyPr wrap="square" rtlCol="0">
            <a:spAutoFit/>
          </a:bodyPr>
          <a:lstStyle/>
          <a:p>
            <a:r>
              <a:rPr lang="en-US" sz="6000" dirty="0" err="1" smtClean="0"/>
              <a:t>cDNA</a:t>
            </a:r>
            <a:endParaRPr lang="en-US" sz="6000" dirty="0"/>
          </a:p>
        </p:txBody>
      </p:sp>
      <p:sp>
        <p:nvSpPr>
          <p:cNvPr id="5" name="Right Arrow 4"/>
          <p:cNvSpPr/>
          <p:nvPr/>
        </p:nvSpPr>
        <p:spPr>
          <a:xfrm>
            <a:off x="2895600" y="2971800"/>
            <a:ext cx="3276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352800" y="2319635"/>
            <a:ext cx="3429000" cy="461665"/>
          </a:xfrm>
          <a:prstGeom prst="rect">
            <a:avLst/>
          </a:prstGeom>
          <a:noFill/>
        </p:spPr>
        <p:txBody>
          <a:bodyPr wrap="square" rtlCol="0">
            <a:spAutoFit/>
          </a:bodyPr>
          <a:lstStyle/>
          <a:p>
            <a:r>
              <a:rPr lang="en-US" sz="2400" dirty="0" smtClean="0"/>
              <a:t>RNA transcriptase</a:t>
            </a:r>
            <a:endParaRPr lang="en-US" sz="2400" dirty="0"/>
          </a:p>
        </p:txBody>
      </p:sp>
    </p:spTree>
    <p:extLst>
      <p:ext uri="{BB962C8B-B14F-4D97-AF65-F5344CB8AC3E}">
        <p14:creationId xmlns:p14="http://schemas.microsoft.com/office/powerpoint/2010/main" val="281095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Priming</a:t>
            </a:r>
            <a:endParaRPr lang="en-US" dirty="0"/>
          </a:p>
        </p:txBody>
      </p:sp>
      <p:sp>
        <p:nvSpPr>
          <p:cNvPr id="4" name="TextBox 3"/>
          <p:cNvSpPr txBox="1"/>
          <p:nvPr/>
        </p:nvSpPr>
        <p:spPr>
          <a:xfrm>
            <a:off x="762000" y="1417638"/>
            <a:ext cx="3657600" cy="4031873"/>
          </a:xfrm>
          <a:prstGeom prst="rect">
            <a:avLst/>
          </a:prstGeom>
          <a:noFill/>
        </p:spPr>
        <p:txBody>
          <a:bodyPr wrap="square" rtlCol="0">
            <a:spAutoFit/>
          </a:bodyPr>
          <a:lstStyle/>
          <a:p>
            <a:r>
              <a:rPr lang="en-US" sz="3200" dirty="0" smtClean="0"/>
              <a:t>DNA is heated, separating into single strands. </a:t>
            </a:r>
            <a:endParaRPr lang="en-US" sz="3200" dirty="0"/>
          </a:p>
          <a:p>
            <a:pPr marL="285750" indent="-285750">
              <a:buFont typeface="Arial" panose="020B0604020202020204" pitchFamily="34" charset="0"/>
              <a:buChar char="•"/>
            </a:pPr>
            <a:endParaRPr lang="en-US" sz="3200" dirty="0" smtClean="0"/>
          </a:p>
          <a:p>
            <a:r>
              <a:rPr lang="en-US" sz="3200" dirty="0" smtClean="0"/>
              <a:t>RNA primers add to adjacent sequence on the 3’ end of target gene.    </a:t>
            </a:r>
          </a:p>
        </p:txBody>
      </p:sp>
      <p:pic>
        <p:nvPicPr>
          <p:cNvPr id="5" name="Picture 4"/>
          <p:cNvPicPr>
            <a:picLocks noChangeAspect="1"/>
          </p:cNvPicPr>
          <p:nvPr/>
        </p:nvPicPr>
        <p:blipFill>
          <a:blip r:embed="rId3"/>
          <a:stretch>
            <a:fillRect/>
          </a:stretch>
        </p:blipFill>
        <p:spPr>
          <a:xfrm>
            <a:off x="4724400" y="1422718"/>
            <a:ext cx="3429000" cy="1228725"/>
          </a:xfrm>
          <a:prstGeom prst="rect">
            <a:avLst/>
          </a:prstGeom>
        </p:spPr>
      </p:pic>
      <p:pic>
        <p:nvPicPr>
          <p:cNvPr id="6" name="Picture 5"/>
          <p:cNvPicPr>
            <a:picLocks noChangeAspect="1"/>
          </p:cNvPicPr>
          <p:nvPr/>
        </p:nvPicPr>
        <p:blipFill>
          <a:blip r:embed="rId4"/>
          <a:stretch>
            <a:fillRect/>
          </a:stretch>
        </p:blipFill>
        <p:spPr>
          <a:xfrm>
            <a:off x="4724400" y="4144586"/>
            <a:ext cx="3409950" cy="1304925"/>
          </a:xfrm>
          <a:prstGeom prst="rect">
            <a:avLst/>
          </a:prstGeom>
        </p:spPr>
      </p:pic>
    </p:spTree>
    <p:extLst>
      <p:ext uri="{BB962C8B-B14F-4D97-AF65-F5344CB8AC3E}">
        <p14:creationId xmlns:p14="http://schemas.microsoft.com/office/powerpoint/2010/main" val="3345409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a:t>
            </a:r>
            <a:endParaRPr lang="en-US" dirty="0"/>
          </a:p>
        </p:txBody>
      </p:sp>
      <p:sp>
        <p:nvSpPr>
          <p:cNvPr id="3" name="TextBox 2"/>
          <p:cNvSpPr txBox="1"/>
          <p:nvPr/>
        </p:nvSpPr>
        <p:spPr>
          <a:xfrm>
            <a:off x="822960" y="1676400"/>
            <a:ext cx="3733800" cy="2554545"/>
          </a:xfrm>
          <a:prstGeom prst="rect">
            <a:avLst/>
          </a:prstGeom>
          <a:noFill/>
        </p:spPr>
        <p:txBody>
          <a:bodyPr wrap="square" rtlCol="0">
            <a:spAutoFit/>
          </a:bodyPr>
          <a:lstStyle/>
          <a:p>
            <a:r>
              <a:rPr lang="en-US" sz="3200" dirty="0" smtClean="0"/>
              <a:t>DNA Polymerase </a:t>
            </a:r>
            <a:r>
              <a:rPr lang="en-US" sz="3200" b="1" dirty="0" smtClean="0"/>
              <a:t>extends</a:t>
            </a:r>
            <a:r>
              <a:rPr lang="en-US" sz="3200" dirty="0" smtClean="0"/>
              <a:t> new strand starting at the primers towards 5’ end.  </a:t>
            </a:r>
            <a:endParaRPr lang="en-US" sz="3200" dirty="0"/>
          </a:p>
        </p:txBody>
      </p:sp>
      <p:pic>
        <p:nvPicPr>
          <p:cNvPr id="4" name="Picture 3"/>
          <p:cNvPicPr>
            <a:picLocks noChangeAspect="1"/>
          </p:cNvPicPr>
          <p:nvPr/>
        </p:nvPicPr>
        <p:blipFill>
          <a:blip r:embed="rId2"/>
          <a:stretch>
            <a:fillRect/>
          </a:stretch>
        </p:blipFill>
        <p:spPr>
          <a:xfrm>
            <a:off x="4572000" y="3962400"/>
            <a:ext cx="3409950" cy="1590675"/>
          </a:xfrm>
          <a:prstGeom prst="rect">
            <a:avLst/>
          </a:prstGeom>
        </p:spPr>
      </p:pic>
    </p:spTree>
    <p:extLst>
      <p:ext uri="{BB962C8B-B14F-4D97-AF65-F5344CB8AC3E}">
        <p14:creationId xmlns:p14="http://schemas.microsoft.com/office/powerpoint/2010/main" val="2081976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Amplification</a:t>
            </a:r>
            <a:endParaRPr lang="en-US" dirty="0"/>
          </a:p>
        </p:txBody>
      </p:sp>
      <p:pic>
        <p:nvPicPr>
          <p:cNvPr id="3" name="Picture 2"/>
          <p:cNvPicPr>
            <a:picLocks noChangeAspect="1"/>
          </p:cNvPicPr>
          <p:nvPr/>
        </p:nvPicPr>
        <p:blipFill>
          <a:blip r:embed="rId2"/>
          <a:stretch>
            <a:fillRect/>
          </a:stretch>
        </p:blipFill>
        <p:spPr>
          <a:xfrm>
            <a:off x="5486400" y="1600200"/>
            <a:ext cx="2971549" cy="4267200"/>
          </a:xfrm>
          <a:prstGeom prst="rect">
            <a:avLst/>
          </a:prstGeom>
        </p:spPr>
      </p:pic>
      <p:sp>
        <p:nvSpPr>
          <p:cNvPr id="4" name="TextBox 3"/>
          <p:cNvSpPr txBox="1"/>
          <p:nvPr/>
        </p:nvSpPr>
        <p:spPr>
          <a:xfrm>
            <a:off x="1066800" y="2819400"/>
            <a:ext cx="3886200" cy="1200329"/>
          </a:xfrm>
          <a:prstGeom prst="rect">
            <a:avLst/>
          </a:prstGeom>
          <a:noFill/>
        </p:spPr>
        <p:txBody>
          <a:bodyPr wrap="square" rtlCol="0">
            <a:spAutoFit/>
          </a:bodyPr>
          <a:lstStyle/>
          <a:p>
            <a:r>
              <a:rPr lang="en-US" sz="2400" dirty="0" smtClean="0"/>
              <a:t>Process is repeated until target gene is significantly detected. </a:t>
            </a:r>
            <a:endParaRPr lang="en-US" sz="2400" dirty="0"/>
          </a:p>
        </p:txBody>
      </p:sp>
    </p:spTree>
    <p:extLst>
      <p:ext uri="{BB962C8B-B14F-4D97-AF65-F5344CB8AC3E}">
        <p14:creationId xmlns:p14="http://schemas.microsoft.com/office/powerpoint/2010/main" val="2843433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8995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241" y="6595943"/>
            <a:ext cx="9144001" cy="246221"/>
          </a:xfrm>
          <a:prstGeom prst="rect">
            <a:avLst/>
          </a:prstGeom>
          <a:noFill/>
        </p:spPr>
        <p:txBody>
          <a:bodyPr wrap="square" rtlCol="0">
            <a:spAutoFit/>
          </a:bodyPr>
          <a:lstStyle/>
          <a:p>
            <a:r>
              <a:rPr lang="en-US" sz="1000" dirty="0" smtClean="0">
                <a:solidFill>
                  <a:schemeClr val="bg1"/>
                </a:solidFill>
              </a:rPr>
              <a:t>http://www.cedars-sinai.edu/Patients/Health-Conditions/Images/354031_Adv_Rheumatoid_Arthritis-2sm.jpg</a:t>
            </a:r>
            <a:endParaRPr lang="en-US" sz="1000" dirty="0">
              <a:solidFill>
                <a:schemeClr val="bg1"/>
              </a:solidFill>
            </a:endParaRPr>
          </a:p>
        </p:txBody>
      </p:sp>
      <p:sp>
        <p:nvSpPr>
          <p:cNvPr id="7" name="TextBox 6"/>
          <p:cNvSpPr txBox="1"/>
          <p:nvPr/>
        </p:nvSpPr>
        <p:spPr>
          <a:xfrm>
            <a:off x="2743200" y="0"/>
            <a:ext cx="3200400" cy="1323439"/>
          </a:xfrm>
          <a:prstGeom prst="rect">
            <a:avLst/>
          </a:prstGeom>
          <a:noFill/>
        </p:spPr>
        <p:txBody>
          <a:bodyPr wrap="square" rtlCol="0">
            <a:spAutoFit/>
          </a:bodyPr>
          <a:lstStyle/>
          <a:p>
            <a:pPr algn="ctr"/>
            <a:r>
              <a:rPr lang="en-US" sz="4000" b="1" dirty="0" smtClean="0">
                <a:solidFill>
                  <a:schemeClr val="bg1"/>
                </a:solidFill>
              </a:rPr>
              <a:t>Inflammation Due To RA</a:t>
            </a:r>
            <a:endParaRPr lang="en-US" sz="4000" b="1" dirty="0">
              <a:solidFill>
                <a:schemeClr val="bg1"/>
              </a:solidFill>
            </a:endParaRPr>
          </a:p>
        </p:txBody>
      </p:sp>
    </p:spTree>
    <p:extLst>
      <p:ext uri="{BB962C8B-B14F-4D97-AF65-F5344CB8AC3E}">
        <p14:creationId xmlns:p14="http://schemas.microsoft.com/office/powerpoint/2010/main" val="35097998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Detection</a:t>
            </a:r>
            <a:endParaRPr lang="en-US" dirty="0"/>
          </a:p>
        </p:txBody>
      </p:sp>
      <p:pic>
        <p:nvPicPr>
          <p:cNvPr id="1026" name="Picture 2" descr="http://www.gene-quantification.de/sybr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5542" y="2057400"/>
            <a:ext cx="5768618" cy="28098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2057400"/>
            <a:ext cx="2667000" cy="2246769"/>
          </a:xfrm>
          <a:prstGeom prst="rect">
            <a:avLst/>
          </a:prstGeom>
          <a:noFill/>
        </p:spPr>
        <p:txBody>
          <a:bodyPr wrap="square" rtlCol="0">
            <a:spAutoFit/>
          </a:bodyPr>
          <a:lstStyle/>
          <a:p>
            <a:pPr algn="ctr"/>
            <a:r>
              <a:rPr lang="en-US" sz="2000" b="1" dirty="0" err="1" smtClean="0"/>
              <a:t>Sybr</a:t>
            </a:r>
            <a:r>
              <a:rPr lang="en-US" sz="2000" b="1" dirty="0" smtClean="0"/>
              <a:t> Green </a:t>
            </a:r>
            <a:r>
              <a:rPr lang="en-US" sz="2000" dirty="0" smtClean="0"/>
              <a:t>only attaches to </a:t>
            </a:r>
            <a:r>
              <a:rPr lang="en-US" sz="2000" b="1" dirty="0" smtClean="0"/>
              <a:t>double stranded </a:t>
            </a:r>
            <a:r>
              <a:rPr lang="en-US" sz="2000" dirty="0" smtClean="0"/>
              <a:t>DNA molecules. </a:t>
            </a:r>
          </a:p>
          <a:p>
            <a:pPr marL="285750" indent="-285750" algn="ctr">
              <a:buFont typeface="Arial" panose="020B0604020202020204" pitchFamily="34" charset="0"/>
              <a:buChar char="•"/>
            </a:pPr>
            <a:endParaRPr lang="en-US" sz="2000" dirty="0" smtClean="0"/>
          </a:p>
          <a:p>
            <a:pPr algn="ctr"/>
            <a:r>
              <a:rPr lang="en-US" sz="2000" dirty="0" smtClean="0"/>
              <a:t>the tagged sequence will be detected. </a:t>
            </a:r>
            <a:endParaRPr lang="en-US" sz="2000" dirty="0"/>
          </a:p>
        </p:txBody>
      </p:sp>
    </p:spTree>
    <p:extLst>
      <p:ext uri="{BB962C8B-B14F-4D97-AF65-F5344CB8AC3E}">
        <p14:creationId xmlns:p14="http://schemas.microsoft.com/office/powerpoint/2010/main" val="486631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a:t>
            </a:r>
            <a:br>
              <a:rPr lang="en-US" dirty="0" smtClean="0"/>
            </a:br>
            <a:r>
              <a:rPr lang="en-US" sz="2700" dirty="0" smtClean="0"/>
              <a:t>Example</a:t>
            </a:r>
            <a:endParaRPr lang="en-US" sz="2700" dirty="0"/>
          </a:p>
        </p:txBody>
      </p:sp>
      <p:pic>
        <p:nvPicPr>
          <p:cNvPr id="2050" name="Picture 2" descr="http://www.bio-rad.com/webroot/web/images/lsr/products/amplification_pcr/product_overlay_content/global/duplex_qpc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676400"/>
            <a:ext cx="5798013" cy="3733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5477" y="2625378"/>
            <a:ext cx="3200400" cy="1528624"/>
          </a:xfrm>
          <a:prstGeom prst="rect">
            <a:avLst/>
          </a:prstGeom>
          <a:noFill/>
        </p:spPr>
        <p:txBody>
          <a:bodyPr wrap="square" rtlCol="0">
            <a:spAutoFit/>
          </a:bodyPr>
          <a:lstStyle/>
          <a:p>
            <a:pPr marL="285750" indent="-285750">
              <a:buFont typeface="Arial" panose="020B0604020202020204" pitchFamily="34" charset="0"/>
              <a:buChar char="•"/>
            </a:pPr>
            <a:endParaRPr lang="en-US" sz="2000" baseline="30000" dirty="0"/>
          </a:p>
          <a:p>
            <a:r>
              <a:rPr lang="en-US" sz="2000" dirty="0" smtClean="0"/>
              <a:t>GAPDH is used a </a:t>
            </a:r>
            <a:r>
              <a:rPr lang="en-US" sz="2000" u="sng" dirty="0" smtClean="0"/>
              <a:t>reference gene</a:t>
            </a:r>
            <a:endParaRPr lang="en-US" sz="2000" dirty="0" smtClean="0"/>
          </a:p>
          <a:p>
            <a:r>
              <a:rPr lang="en-US" sz="2000" dirty="0"/>
              <a:t> </a:t>
            </a:r>
            <a:r>
              <a:rPr lang="en-US" sz="2000" dirty="0" smtClean="0"/>
              <a:t>   Used in cell respiration</a:t>
            </a:r>
          </a:p>
          <a:p>
            <a:r>
              <a:rPr lang="en-US" sz="2000" dirty="0" smtClean="0"/>
              <a:t>    Consistently expressed. </a:t>
            </a:r>
          </a:p>
        </p:txBody>
      </p:sp>
      <p:cxnSp>
        <p:nvCxnSpPr>
          <p:cNvPr id="5" name="Straight Connector 4"/>
          <p:cNvCxnSpPr/>
          <p:nvPr/>
        </p:nvCxnSpPr>
        <p:spPr>
          <a:xfrm>
            <a:off x="3962400" y="3923169"/>
            <a:ext cx="211931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a:off x="6081712" y="3923169"/>
            <a:ext cx="0" cy="877431"/>
          </a:xfrm>
          <a:prstGeom prst="line">
            <a:avLst/>
          </a:prstGeom>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a:off x="7772400" y="3930446"/>
            <a:ext cx="0" cy="870154"/>
          </a:xfrm>
          <a:prstGeom prst="line">
            <a:avLst/>
          </a:prstGeom>
        </p:spPr>
        <p:style>
          <a:lnRef idx="2">
            <a:schemeClr val="accent2"/>
          </a:lnRef>
          <a:fillRef idx="0">
            <a:schemeClr val="accent2"/>
          </a:fillRef>
          <a:effectRef idx="1">
            <a:schemeClr val="accent2"/>
          </a:effectRef>
          <a:fontRef idx="minor">
            <a:schemeClr val="tx1"/>
          </a:fontRef>
        </p:style>
      </p:cxnSp>
      <p:sp>
        <p:nvSpPr>
          <p:cNvPr id="10" name="TextBox 9"/>
          <p:cNvSpPr txBox="1"/>
          <p:nvPr/>
        </p:nvSpPr>
        <p:spPr>
          <a:xfrm>
            <a:off x="5638800" y="3205024"/>
            <a:ext cx="990600" cy="369332"/>
          </a:xfrm>
          <a:prstGeom prst="rect">
            <a:avLst/>
          </a:prstGeom>
          <a:noFill/>
        </p:spPr>
        <p:txBody>
          <a:bodyPr wrap="square" rtlCol="0">
            <a:spAutoFit/>
          </a:bodyPr>
          <a:lstStyle/>
          <a:p>
            <a:r>
              <a:rPr lang="en-US" dirty="0" smtClean="0"/>
              <a:t>GAPDH</a:t>
            </a:r>
            <a:endParaRPr lang="en-US" dirty="0"/>
          </a:p>
        </p:txBody>
      </p:sp>
      <p:sp>
        <p:nvSpPr>
          <p:cNvPr id="11" name="TextBox 10"/>
          <p:cNvSpPr txBox="1"/>
          <p:nvPr/>
        </p:nvSpPr>
        <p:spPr>
          <a:xfrm>
            <a:off x="8144022" y="3777413"/>
            <a:ext cx="990600" cy="646331"/>
          </a:xfrm>
          <a:prstGeom prst="rect">
            <a:avLst/>
          </a:prstGeom>
          <a:noFill/>
        </p:spPr>
        <p:txBody>
          <a:bodyPr wrap="square" rtlCol="0">
            <a:spAutoFit/>
          </a:bodyPr>
          <a:lstStyle/>
          <a:p>
            <a:r>
              <a:rPr lang="en-US" dirty="0" smtClean="0"/>
              <a:t>Target gene</a:t>
            </a:r>
            <a:endParaRPr lang="en-US" dirty="0"/>
          </a:p>
        </p:txBody>
      </p:sp>
      <p:sp>
        <p:nvSpPr>
          <p:cNvPr id="16" name="Rectangle 15"/>
          <p:cNvSpPr/>
          <p:nvPr/>
        </p:nvSpPr>
        <p:spPr>
          <a:xfrm>
            <a:off x="3352800" y="3205024"/>
            <a:ext cx="457200"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6200000">
            <a:off x="2639477" y="3105598"/>
            <a:ext cx="1828800" cy="261610"/>
          </a:xfrm>
          <a:prstGeom prst="rect">
            <a:avLst/>
          </a:prstGeom>
          <a:noFill/>
        </p:spPr>
        <p:txBody>
          <a:bodyPr wrap="square" rtlCol="0">
            <a:spAutoFit/>
          </a:bodyPr>
          <a:lstStyle/>
          <a:p>
            <a:r>
              <a:rPr lang="en-US" sz="1100" dirty="0" err="1" smtClean="0"/>
              <a:t>cDNA</a:t>
            </a:r>
            <a:r>
              <a:rPr lang="en-US" sz="1100" dirty="0" smtClean="0"/>
              <a:t> detected</a:t>
            </a:r>
            <a:endParaRPr lang="en-US" sz="1100" dirty="0"/>
          </a:p>
        </p:txBody>
      </p:sp>
    </p:spTree>
    <p:extLst>
      <p:ext uri="{BB962C8B-B14F-4D97-AF65-F5344CB8AC3E}">
        <p14:creationId xmlns:p14="http://schemas.microsoft.com/office/powerpoint/2010/main" val="36978165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Samples containing only osteoclast precursors </a:t>
            </a:r>
            <a:br>
              <a:rPr lang="en-US" sz="2800" dirty="0" smtClean="0"/>
            </a:br>
            <a:endParaRPr lang="en-US" sz="2800" dirty="0"/>
          </a:p>
        </p:txBody>
      </p:sp>
      <p:grpSp>
        <p:nvGrpSpPr>
          <p:cNvPr id="7" name="Group 6"/>
          <p:cNvGrpSpPr/>
          <p:nvPr/>
        </p:nvGrpSpPr>
        <p:grpSpPr>
          <a:xfrm>
            <a:off x="2286000" y="1417638"/>
            <a:ext cx="4274056" cy="4817576"/>
            <a:chOff x="1615440" y="433911"/>
            <a:chExt cx="5003036" cy="5267903"/>
          </a:xfrm>
        </p:grpSpPr>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5342" y="5200086"/>
              <a:ext cx="1966320" cy="501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2115"/>
            <a:stretch/>
          </p:blipFill>
          <p:spPr bwMode="auto">
            <a:xfrm>
              <a:off x="2030397" y="433911"/>
              <a:ext cx="4588079" cy="4776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rot="16200000">
              <a:off x="151807" y="2911433"/>
              <a:ext cx="3357464" cy="430197"/>
            </a:xfrm>
            <a:prstGeom prst="rect">
              <a:avLst/>
            </a:prstGeom>
            <a:noFill/>
          </p:spPr>
          <p:txBody>
            <a:bodyPr wrap="none" rtlCol="0">
              <a:spAutoFit/>
            </a:bodyPr>
            <a:lstStyle/>
            <a:p>
              <a:r>
                <a:rPr lang="en-US" sz="2000" b="1" dirty="0" smtClean="0"/>
                <a:t>Relative TRAP mRNA levels</a:t>
              </a:r>
              <a:endParaRPr lang="en-US" sz="2000" b="1" dirty="0"/>
            </a:p>
          </p:txBody>
        </p:sp>
      </p:grpSp>
      <p:sp>
        <p:nvSpPr>
          <p:cNvPr id="10" name="Title 1"/>
          <p:cNvSpPr txBox="1">
            <a:spLocks/>
          </p:cNvSpPr>
          <p:nvPr/>
        </p:nvSpPr>
        <p:spPr>
          <a:xfrm>
            <a:off x="5105400" y="6211768"/>
            <a:ext cx="3581400" cy="533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Modified from Kim et al</a:t>
            </a:r>
            <a:endParaRPr lang="en-US" sz="2800" dirty="0"/>
          </a:p>
        </p:txBody>
      </p:sp>
    </p:spTree>
    <p:extLst>
      <p:ext uri="{BB962C8B-B14F-4D97-AF65-F5344CB8AC3E}">
        <p14:creationId xmlns:p14="http://schemas.microsoft.com/office/powerpoint/2010/main" val="39181103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769662" y="5886266"/>
            <a:ext cx="3581400" cy="533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Modified from Kim et al</a:t>
            </a:r>
            <a:endParaRPr lang="en-US" sz="2800" dirty="0"/>
          </a:p>
        </p:txBody>
      </p:sp>
      <p:grpSp>
        <p:nvGrpSpPr>
          <p:cNvPr id="10" name="Group 9"/>
          <p:cNvGrpSpPr/>
          <p:nvPr/>
        </p:nvGrpSpPr>
        <p:grpSpPr>
          <a:xfrm>
            <a:off x="1538325" y="1054600"/>
            <a:ext cx="6462675" cy="4756274"/>
            <a:chOff x="1538325" y="1054600"/>
            <a:chExt cx="6462675" cy="4756274"/>
          </a:xfrm>
        </p:grpSpPr>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2" b="-1"/>
            <a:stretch/>
          </p:blipFill>
          <p:spPr bwMode="auto">
            <a:xfrm>
              <a:off x="1538325" y="1919912"/>
              <a:ext cx="6462675" cy="3890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own Arrow 2"/>
            <p:cNvSpPr/>
            <p:nvPr/>
          </p:nvSpPr>
          <p:spPr>
            <a:xfrm>
              <a:off x="6400800" y="3505200"/>
              <a:ext cx="9144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956560" y="1054600"/>
              <a:ext cx="4419600" cy="523220"/>
            </a:xfrm>
            <a:prstGeom prst="rect">
              <a:avLst/>
            </a:prstGeom>
            <a:solidFill>
              <a:schemeClr val="tx2">
                <a:lumMod val="40000"/>
                <a:lumOff val="60000"/>
              </a:schemeClr>
            </a:solidFill>
            <a:ln>
              <a:solidFill>
                <a:srgbClr val="FF0000"/>
              </a:solidFill>
            </a:ln>
          </p:spPr>
          <p:txBody>
            <a:bodyPr wrap="square" rtlCol="0">
              <a:spAutoFit/>
            </a:bodyPr>
            <a:lstStyle/>
            <a:p>
              <a:r>
                <a:rPr lang="en-US" sz="2800" b="1" dirty="0" smtClean="0"/>
                <a:t>Reduced RANK expression </a:t>
              </a:r>
              <a:endParaRPr lang="en-US" sz="2800" b="1" dirty="0"/>
            </a:p>
          </p:txBody>
        </p:sp>
        <p:sp>
          <p:nvSpPr>
            <p:cNvPr id="9" name="TextBox 8"/>
            <p:cNvSpPr txBox="1"/>
            <p:nvPr/>
          </p:nvSpPr>
          <p:spPr>
            <a:xfrm rot="16200000">
              <a:off x="2235553" y="3520512"/>
              <a:ext cx="3067910" cy="400110"/>
            </a:xfrm>
            <a:prstGeom prst="rect">
              <a:avLst/>
            </a:prstGeom>
            <a:solidFill>
              <a:schemeClr val="bg1"/>
            </a:solidFill>
          </p:spPr>
          <p:txBody>
            <a:bodyPr wrap="square" rtlCol="0">
              <a:spAutoFit/>
            </a:bodyPr>
            <a:lstStyle/>
            <a:p>
              <a:r>
                <a:rPr lang="en-US" sz="2000" b="1" dirty="0" smtClean="0"/>
                <a:t>Relative TRAP mRNA levels</a:t>
              </a:r>
              <a:endParaRPr lang="en-US" sz="2000" b="1" dirty="0"/>
            </a:p>
          </p:txBody>
        </p:sp>
        <p:sp>
          <p:nvSpPr>
            <p:cNvPr id="7" name="TextBox 6"/>
            <p:cNvSpPr txBox="1"/>
            <p:nvPr/>
          </p:nvSpPr>
          <p:spPr>
            <a:xfrm>
              <a:off x="1538325" y="1919912"/>
              <a:ext cx="1104900" cy="533400"/>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35990243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fontScale="90000"/>
          </a:bodyPr>
          <a:lstStyle/>
          <a:p>
            <a:r>
              <a:rPr lang="en-US" dirty="0" smtClean="0"/>
              <a:t>In </a:t>
            </a:r>
            <a:r>
              <a:rPr lang="en-US" dirty="0" smtClean="0">
                <a:solidFill>
                  <a:schemeClr val="accent2"/>
                </a:solidFill>
              </a:rPr>
              <a:t>Rheumatoid Arthritis</a:t>
            </a:r>
            <a:r>
              <a:rPr lang="en-US" dirty="0" smtClean="0"/>
              <a:t>,</a:t>
            </a:r>
            <a:br>
              <a:rPr lang="en-US" dirty="0" smtClean="0"/>
            </a:br>
            <a:r>
              <a:rPr lang="en-US" dirty="0" smtClean="0"/>
              <a:t>Do </a:t>
            </a:r>
            <a:r>
              <a:rPr lang="en-US" dirty="0" smtClean="0">
                <a:solidFill>
                  <a:schemeClr val="accent2"/>
                </a:solidFill>
              </a:rPr>
              <a:t>Th17</a:t>
            </a:r>
            <a:r>
              <a:rPr lang="en-US" dirty="0" smtClean="0"/>
              <a:t> Cells play a major role in </a:t>
            </a:r>
            <a:r>
              <a:rPr lang="en-US" dirty="0" smtClean="0">
                <a:solidFill>
                  <a:schemeClr val="accent2"/>
                </a:solidFill>
              </a:rPr>
              <a:t>osteoclast differentiation </a:t>
            </a:r>
            <a:r>
              <a:rPr lang="en-US" dirty="0" smtClean="0"/>
              <a:t>in vivo?</a:t>
            </a:r>
            <a:endParaRPr lang="en-US" dirty="0"/>
          </a:p>
        </p:txBody>
      </p:sp>
      <p:sp>
        <p:nvSpPr>
          <p:cNvPr id="5" name="TextBox 4"/>
          <p:cNvSpPr txBox="1"/>
          <p:nvPr/>
        </p:nvSpPr>
        <p:spPr>
          <a:xfrm>
            <a:off x="1905000" y="3276600"/>
            <a:ext cx="5562600" cy="2062103"/>
          </a:xfrm>
          <a:prstGeom prst="rect">
            <a:avLst/>
          </a:prstGeom>
          <a:noFill/>
        </p:spPr>
        <p:txBody>
          <a:bodyPr wrap="square" rtlCol="0">
            <a:spAutoFit/>
          </a:bodyPr>
          <a:lstStyle/>
          <a:p>
            <a:r>
              <a:rPr lang="en-US" sz="3200" dirty="0" smtClean="0"/>
              <a:t>Use T cell specific  RANKL knockout mice</a:t>
            </a:r>
            <a:r>
              <a:rPr lang="en-US" sz="3200" dirty="0" smtClean="0"/>
              <a:t>.</a:t>
            </a:r>
          </a:p>
          <a:p>
            <a:endParaRPr lang="en-US" sz="3200" dirty="0"/>
          </a:p>
          <a:p>
            <a:r>
              <a:rPr lang="en-US" sz="3200" dirty="0" smtClean="0"/>
              <a:t>Collagen Induced Mouse Model</a:t>
            </a:r>
            <a:endParaRPr lang="en-US" sz="3200" dirty="0"/>
          </a:p>
        </p:txBody>
      </p:sp>
    </p:spTree>
    <p:extLst>
      <p:ext uri="{BB962C8B-B14F-4D97-AF65-F5344CB8AC3E}">
        <p14:creationId xmlns:p14="http://schemas.microsoft.com/office/powerpoint/2010/main" val="94360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92573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28600"/>
            <a:ext cx="59436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2227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Rheumatoid Arthritis</a:t>
            </a:r>
            <a:r>
              <a:rPr lang="en-US" sz="3600" dirty="0"/>
              <a:t/>
            </a:r>
            <a:br>
              <a:rPr lang="en-US" sz="3600" dirty="0"/>
            </a:br>
            <a:r>
              <a:rPr lang="en-US" sz="3600" dirty="0"/>
              <a:t>Attack on flexible joints</a:t>
            </a:r>
            <a:endParaRPr lang="en-US" sz="3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382078"/>
            <a:ext cx="2057400" cy="4891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876800" y="2000012"/>
            <a:ext cx="2514600" cy="553998"/>
          </a:xfrm>
          <a:prstGeom prst="rect">
            <a:avLst/>
          </a:prstGeom>
          <a:noFill/>
        </p:spPr>
        <p:txBody>
          <a:bodyPr wrap="square" rtlCol="0">
            <a:spAutoFit/>
          </a:bodyPr>
          <a:lstStyle/>
          <a:p>
            <a:r>
              <a:rPr lang="en-US" sz="3000" b="1" dirty="0" smtClean="0"/>
              <a:t>Bone</a:t>
            </a:r>
            <a:endParaRPr lang="en-US" sz="3000" b="1" dirty="0"/>
          </a:p>
        </p:txBody>
      </p:sp>
      <p:sp>
        <p:nvSpPr>
          <p:cNvPr id="4" name="TextBox 3"/>
          <p:cNvSpPr txBox="1"/>
          <p:nvPr/>
        </p:nvSpPr>
        <p:spPr>
          <a:xfrm>
            <a:off x="5257800" y="3352800"/>
            <a:ext cx="2133600" cy="553998"/>
          </a:xfrm>
          <a:prstGeom prst="rect">
            <a:avLst/>
          </a:prstGeom>
          <a:noFill/>
        </p:spPr>
        <p:txBody>
          <a:bodyPr wrap="square" rtlCol="0">
            <a:spAutoFit/>
          </a:bodyPr>
          <a:lstStyle/>
          <a:p>
            <a:r>
              <a:rPr lang="en-US" sz="3000" b="1" dirty="0" err="1" smtClean="0"/>
              <a:t>Synovium</a:t>
            </a:r>
            <a:endParaRPr lang="en-US" sz="3000" b="1" dirty="0"/>
          </a:p>
        </p:txBody>
      </p:sp>
      <p:sp>
        <p:nvSpPr>
          <p:cNvPr id="5" name="TextBox 4"/>
          <p:cNvSpPr txBox="1"/>
          <p:nvPr/>
        </p:nvSpPr>
        <p:spPr>
          <a:xfrm>
            <a:off x="5257800" y="4495800"/>
            <a:ext cx="2514600" cy="553998"/>
          </a:xfrm>
          <a:prstGeom prst="rect">
            <a:avLst/>
          </a:prstGeom>
          <a:noFill/>
        </p:spPr>
        <p:txBody>
          <a:bodyPr wrap="square" rtlCol="0">
            <a:spAutoFit/>
          </a:bodyPr>
          <a:lstStyle/>
          <a:p>
            <a:r>
              <a:rPr lang="en-US" sz="3000" b="1" dirty="0" smtClean="0"/>
              <a:t>Cartilage</a:t>
            </a:r>
            <a:endParaRPr lang="en-US" sz="3000" b="1" dirty="0"/>
          </a:p>
        </p:txBody>
      </p:sp>
    </p:spTree>
    <p:extLst>
      <p:ext uri="{BB962C8B-B14F-4D97-AF65-F5344CB8AC3E}">
        <p14:creationId xmlns:p14="http://schemas.microsoft.com/office/powerpoint/2010/main" val="184902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fontScale="90000"/>
          </a:bodyPr>
          <a:lstStyle/>
          <a:p>
            <a:r>
              <a:rPr lang="en-US" dirty="0"/>
              <a:t>Rheumatoid Arthritis</a:t>
            </a:r>
            <a:br>
              <a:rPr lang="en-US" dirty="0"/>
            </a:br>
            <a:r>
              <a:rPr lang="en-US" sz="3600" dirty="0"/>
              <a:t>Attack on flexible joints</a:t>
            </a:r>
          </a:p>
        </p:txBody>
      </p:sp>
      <p:cxnSp>
        <p:nvCxnSpPr>
          <p:cNvPr id="20" name="Straight Connector 19"/>
          <p:cNvCxnSpPr/>
          <p:nvPr/>
        </p:nvCxnSpPr>
        <p:spPr>
          <a:xfrm>
            <a:off x="4551680" y="4118552"/>
            <a:ext cx="914400" cy="398096"/>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2112" y="1545986"/>
            <a:ext cx="2785032" cy="4631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Line Callout 1 16"/>
          <p:cNvSpPr/>
          <p:nvPr/>
        </p:nvSpPr>
        <p:spPr>
          <a:xfrm>
            <a:off x="7243714" y="3906881"/>
            <a:ext cx="1785093" cy="1177838"/>
          </a:xfrm>
          <a:prstGeom prst="borderCallout1">
            <a:avLst>
              <a:gd name="adj1" fmla="val 18750"/>
              <a:gd name="adj2" fmla="val -8333"/>
              <a:gd name="adj3" fmla="val 104500"/>
              <a:gd name="adj4" fmla="val -7122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solidFill>
                  <a:srgbClr val="FF0000"/>
                </a:solidFill>
              </a:rPr>
              <a:t>Bone Destruction</a:t>
            </a:r>
            <a:endParaRPr lang="en-US" sz="2600" dirty="0">
              <a:solidFill>
                <a:srgbClr val="FF0000"/>
              </a:solidFill>
            </a:endParaRPr>
          </a:p>
        </p:txBody>
      </p:sp>
      <p:grpSp>
        <p:nvGrpSpPr>
          <p:cNvPr id="22" name="Group 21"/>
          <p:cNvGrpSpPr/>
          <p:nvPr/>
        </p:nvGrpSpPr>
        <p:grpSpPr>
          <a:xfrm>
            <a:off x="3383280" y="3592965"/>
            <a:ext cx="1876336" cy="939132"/>
            <a:chOff x="3383280" y="3592965"/>
            <a:chExt cx="1876336" cy="939132"/>
          </a:xfrm>
        </p:grpSpPr>
        <p:sp>
          <p:nvSpPr>
            <p:cNvPr id="18" name="TextBox 17"/>
            <p:cNvSpPr txBox="1"/>
            <p:nvPr/>
          </p:nvSpPr>
          <p:spPr>
            <a:xfrm>
              <a:off x="3383280" y="3592965"/>
              <a:ext cx="1497964" cy="630061"/>
            </a:xfrm>
            <a:prstGeom prst="rect">
              <a:avLst/>
            </a:prstGeom>
            <a:noFill/>
          </p:spPr>
          <p:txBody>
            <a:bodyPr wrap="square" rtlCol="0">
              <a:spAutoFit/>
            </a:bodyPr>
            <a:lstStyle/>
            <a:p>
              <a:r>
                <a:rPr lang="en-US" dirty="0" smtClean="0"/>
                <a:t>Synovial Inflammation </a:t>
              </a:r>
              <a:endParaRPr lang="en-US" dirty="0"/>
            </a:p>
          </p:txBody>
        </p:sp>
        <p:cxnSp>
          <p:nvCxnSpPr>
            <p:cNvPr id="21" name="Straight Connector 20"/>
            <p:cNvCxnSpPr/>
            <p:nvPr/>
          </p:nvCxnSpPr>
          <p:spPr>
            <a:xfrm>
              <a:off x="4345216" y="4134001"/>
              <a:ext cx="914400" cy="3980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2861944" y="1417638"/>
            <a:ext cx="4038600" cy="4891797"/>
            <a:chOff x="3352800" y="1270878"/>
            <a:chExt cx="4419600" cy="4891797"/>
          </a:xfrm>
        </p:grpSpPr>
        <p:pic>
          <p:nvPicPr>
            <p:cNvPr id="8"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352800" y="1270878"/>
              <a:ext cx="2057400" cy="4891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837190" y="2194454"/>
              <a:ext cx="2514600" cy="400110"/>
            </a:xfrm>
            <a:prstGeom prst="rect">
              <a:avLst/>
            </a:prstGeom>
            <a:noFill/>
          </p:spPr>
          <p:txBody>
            <a:bodyPr wrap="square" rtlCol="0">
              <a:spAutoFit/>
            </a:bodyPr>
            <a:lstStyle/>
            <a:p>
              <a:r>
                <a:rPr lang="en-US" sz="2000" dirty="0" smtClean="0"/>
                <a:t>Bone</a:t>
              </a:r>
              <a:endParaRPr lang="en-US" sz="2000" dirty="0"/>
            </a:p>
          </p:txBody>
        </p:sp>
        <p:sp>
          <p:nvSpPr>
            <p:cNvPr id="10" name="TextBox 9"/>
            <p:cNvSpPr txBox="1"/>
            <p:nvPr/>
          </p:nvSpPr>
          <p:spPr>
            <a:xfrm>
              <a:off x="5201945" y="3337454"/>
              <a:ext cx="2133600" cy="400110"/>
            </a:xfrm>
            <a:prstGeom prst="rect">
              <a:avLst/>
            </a:prstGeom>
            <a:noFill/>
          </p:spPr>
          <p:txBody>
            <a:bodyPr wrap="square" rtlCol="0">
              <a:spAutoFit/>
            </a:bodyPr>
            <a:lstStyle/>
            <a:p>
              <a:r>
                <a:rPr lang="en-US" sz="2000" dirty="0" err="1" smtClean="0"/>
                <a:t>Synovium</a:t>
              </a:r>
              <a:endParaRPr lang="en-US" sz="2000" dirty="0"/>
            </a:p>
          </p:txBody>
        </p:sp>
        <p:sp>
          <p:nvSpPr>
            <p:cNvPr id="11" name="TextBox 10"/>
            <p:cNvSpPr txBox="1"/>
            <p:nvPr/>
          </p:nvSpPr>
          <p:spPr>
            <a:xfrm>
              <a:off x="5257800" y="4495800"/>
              <a:ext cx="2514600" cy="400110"/>
            </a:xfrm>
            <a:prstGeom prst="rect">
              <a:avLst/>
            </a:prstGeom>
            <a:noFill/>
          </p:spPr>
          <p:txBody>
            <a:bodyPr wrap="square" rtlCol="0">
              <a:spAutoFit/>
            </a:bodyPr>
            <a:lstStyle/>
            <a:p>
              <a:r>
                <a:rPr lang="en-US" sz="2000" dirty="0" smtClean="0"/>
                <a:t>Cartilage</a:t>
              </a:r>
              <a:endParaRPr lang="en-US" sz="2000" dirty="0"/>
            </a:p>
          </p:txBody>
        </p:sp>
      </p:grpSp>
    </p:spTree>
    <p:extLst>
      <p:ext uri="{BB962C8B-B14F-4D97-AF65-F5344CB8AC3E}">
        <p14:creationId xmlns:p14="http://schemas.microsoft.com/office/powerpoint/2010/main" val="251547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4.16667E-6 -4.44444E-6 L -4.16667E-6 0.00024 C -0.00677 -0.00208 -0.01354 -0.00393 -0.02013 -0.00601 C -0.02239 -0.00671 -0.02447 -0.00833 -0.02673 -0.00902 C -0.03107 -0.01041 -0.03576 -0.01041 -0.0401 -0.01203 C -0.04461 -0.01342 -0.04878 -0.01666 -0.05347 -0.01782 C -0.06475 -0.02106 -0.09774 -0.02314 -0.10451 -0.02384 C -0.10972 -0.02476 -0.11493 -0.02546 -0.12013 -0.02685 C -0.1375 -0.03148 -0.13697 -0.0331 -0.15347 -0.03865 C -0.16302 -0.04189 -0.17257 -0.04513 -0.18229 -0.04745 C -0.23125 -0.05902 -0.23211 -0.05648 -0.28454 -0.05925 L -0.32673 -0.05648 C -0.36145 -0.0537 -0.34965 -0.0581 -0.36666 -0.05046 C -0.36927 -0.04027 -0.37066 -0.03935 -0.36666 -0.04444 L -0.36666 -0.04421 " pathEditMode="relative" rAng="0" ptsTypes="AAAAAAAAAAAAAAA">
                                      <p:cBhvr>
                                        <p:cTn id="6" dur="500" fill="hold"/>
                                        <p:tgtEl>
                                          <p:spTgt spid="13"/>
                                        </p:tgtEl>
                                        <p:attrNameLst>
                                          <p:attrName>ppt_x</p:attrName>
                                          <p:attrName>ppt_y</p:attrName>
                                        </p:attrNameLst>
                                      </p:cBhvr>
                                      <p:rCtr x="-18472" y="-2963"/>
                                    </p:animMotion>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490" y="285448"/>
            <a:ext cx="8229600" cy="1143000"/>
          </a:xfrm>
        </p:spPr>
        <p:txBody>
          <a:bodyPr/>
          <a:lstStyle/>
          <a:p>
            <a:r>
              <a:rPr lang="en-US" dirty="0" smtClean="0"/>
              <a:t>Rheumatoid Arthritis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581" y="1219200"/>
            <a:ext cx="3251419" cy="5210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Line Callout 1 2"/>
          <p:cNvSpPr/>
          <p:nvPr/>
        </p:nvSpPr>
        <p:spPr>
          <a:xfrm>
            <a:off x="6375619" y="4068152"/>
            <a:ext cx="2270150" cy="762000"/>
          </a:xfrm>
          <a:prstGeom prst="borderCallout1">
            <a:avLst>
              <a:gd name="adj1" fmla="val 18750"/>
              <a:gd name="adj2" fmla="val -8333"/>
              <a:gd name="adj3" fmla="val 104500"/>
              <a:gd name="adj4" fmla="val -7122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rPr>
              <a:t>Bone Destruction</a:t>
            </a:r>
            <a:endParaRPr lang="en-US" sz="2800" dirty="0">
              <a:solidFill>
                <a:srgbClr val="FF0000"/>
              </a:solidFill>
            </a:endParaRPr>
          </a:p>
        </p:txBody>
      </p:sp>
      <p:sp>
        <p:nvSpPr>
          <p:cNvPr id="5" name="Rectangle 4"/>
          <p:cNvSpPr/>
          <p:nvPr/>
        </p:nvSpPr>
        <p:spPr>
          <a:xfrm>
            <a:off x="0" y="6481611"/>
            <a:ext cx="9144000" cy="276999"/>
          </a:xfrm>
          <a:prstGeom prst="rect">
            <a:avLst/>
          </a:prstGeom>
        </p:spPr>
        <p:txBody>
          <a:bodyPr wrap="square">
            <a:spAutoFit/>
          </a:bodyPr>
          <a:lstStyle/>
          <a:p>
            <a:r>
              <a:rPr lang="en-US" sz="1200" dirty="0" smtClean="0"/>
              <a:t>http://www.riversideonline.com/source/images/image_popup/mcdc7_arthritis_types.jpg</a:t>
            </a:r>
            <a:endParaRPr lang="en-US" sz="1200" dirty="0"/>
          </a:p>
        </p:txBody>
      </p:sp>
      <p:sp>
        <p:nvSpPr>
          <p:cNvPr id="6" name="TextBox 5"/>
          <p:cNvSpPr txBox="1"/>
          <p:nvPr/>
        </p:nvSpPr>
        <p:spPr>
          <a:xfrm>
            <a:off x="1699846" y="3334076"/>
            <a:ext cx="1905000" cy="646331"/>
          </a:xfrm>
          <a:prstGeom prst="rect">
            <a:avLst/>
          </a:prstGeom>
          <a:noFill/>
        </p:spPr>
        <p:txBody>
          <a:bodyPr wrap="square" rtlCol="0">
            <a:spAutoFit/>
          </a:bodyPr>
          <a:lstStyle/>
          <a:p>
            <a:r>
              <a:rPr lang="en-US" dirty="0" smtClean="0"/>
              <a:t>Synovial Inflammation </a:t>
            </a:r>
            <a:endParaRPr lang="en-US" dirty="0"/>
          </a:p>
        </p:txBody>
      </p:sp>
      <p:cxnSp>
        <p:nvCxnSpPr>
          <p:cNvPr id="8" name="Straight Connector 7"/>
          <p:cNvCxnSpPr/>
          <p:nvPr/>
        </p:nvCxnSpPr>
        <p:spPr>
          <a:xfrm>
            <a:off x="3124200" y="3869104"/>
            <a:ext cx="914400" cy="398096"/>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124200" y="1246382"/>
            <a:ext cx="3461845" cy="707886"/>
          </a:xfrm>
          <a:prstGeom prst="rect">
            <a:avLst/>
          </a:prstGeom>
          <a:noFill/>
        </p:spPr>
        <p:txBody>
          <a:bodyPr wrap="none" rtlCol="0">
            <a:spAutoFit/>
          </a:bodyPr>
          <a:lstStyle/>
          <a:p>
            <a:r>
              <a:rPr lang="en-US" sz="4000" dirty="0" smtClean="0">
                <a:solidFill>
                  <a:srgbClr val="FF0000"/>
                </a:solidFill>
              </a:rPr>
              <a:t>What causes it?</a:t>
            </a:r>
            <a:endParaRPr lang="en-US" sz="4000" dirty="0">
              <a:solidFill>
                <a:srgbClr val="FF0000"/>
              </a:solidFill>
            </a:endParaRPr>
          </a:p>
        </p:txBody>
      </p:sp>
    </p:spTree>
    <p:extLst>
      <p:ext uri="{BB962C8B-B14F-4D97-AF65-F5344CB8AC3E}">
        <p14:creationId xmlns:p14="http://schemas.microsoft.com/office/powerpoint/2010/main" val="554348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1790700" y="914400"/>
            <a:ext cx="5562600" cy="1143000"/>
          </a:xfrm>
          <a:noFill/>
        </p:spPr>
        <p:txBody>
          <a:bodyPr>
            <a:normAutofit fontScale="90000"/>
          </a:bodyPr>
          <a:lstStyle/>
          <a:p>
            <a:r>
              <a:rPr lang="en-US" b="1" dirty="0" smtClean="0">
                <a:solidFill>
                  <a:schemeClr val="bg1"/>
                </a:solidFill>
              </a:rPr>
              <a:t>Osteoclast cells</a:t>
            </a:r>
            <a:r>
              <a:rPr lang="en-US" b="1" dirty="0" smtClean="0">
                <a:solidFill>
                  <a:schemeClr val="bg1"/>
                </a:solidFill>
              </a:rPr>
              <a:t/>
            </a:r>
            <a:br>
              <a:rPr lang="en-US" b="1" dirty="0" smtClean="0">
                <a:solidFill>
                  <a:schemeClr val="bg1"/>
                </a:solidFill>
              </a:rPr>
            </a:br>
            <a:r>
              <a:rPr lang="en-US" sz="3600" dirty="0" smtClean="0">
                <a:solidFill>
                  <a:schemeClr val="bg1"/>
                </a:solidFill>
              </a:rPr>
              <a:t>Bone destroyers</a:t>
            </a:r>
            <a:endParaRPr lang="en-US" sz="3600" dirty="0">
              <a:solidFill>
                <a:schemeClr val="bg1"/>
              </a:solidFill>
            </a:endParaRPr>
          </a:p>
        </p:txBody>
      </p:sp>
    </p:spTree>
    <p:extLst>
      <p:ext uri="{BB962C8B-B14F-4D97-AF65-F5344CB8AC3E}">
        <p14:creationId xmlns:p14="http://schemas.microsoft.com/office/powerpoint/2010/main" val="4266196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745" y="2971800"/>
            <a:ext cx="26670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391" y="2695575"/>
            <a:ext cx="100965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4630409" y="2869721"/>
            <a:ext cx="4539382" cy="940279"/>
            <a:chOff x="4680818" y="4546121"/>
            <a:chExt cx="4539382" cy="940279"/>
          </a:xfrm>
        </p:grpSpPr>
        <p:pic>
          <p:nvPicPr>
            <p:cNvPr id="819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13513"/>
            <a:stretch/>
          </p:blipFill>
          <p:spPr bwMode="auto">
            <a:xfrm>
              <a:off x="4680818" y="4546121"/>
              <a:ext cx="107632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553200" y="5086290"/>
              <a:ext cx="2667000" cy="400110"/>
            </a:xfrm>
            <a:prstGeom prst="rect">
              <a:avLst/>
            </a:prstGeom>
            <a:noFill/>
          </p:spPr>
          <p:txBody>
            <a:bodyPr wrap="square" rtlCol="0">
              <a:spAutoFit/>
            </a:bodyPr>
            <a:lstStyle/>
            <a:p>
              <a:r>
                <a:rPr lang="en-US" sz="2000" b="1" dirty="0" smtClean="0"/>
                <a:t>Surface</a:t>
              </a:r>
              <a:r>
                <a:rPr lang="en-US" sz="2000" dirty="0" smtClean="0"/>
                <a:t> Bound Protein</a:t>
              </a:r>
              <a:endParaRPr lang="en-US" sz="2000" dirty="0"/>
            </a:p>
          </p:txBody>
        </p:sp>
        <p:cxnSp>
          <p:nvCxnSpPr>
            <p:cNvPr id="5" name="Straight Arrow Connector 4"/>
            <p:cNvCxnSpPr/>
            <p:nvPr/>
          </p:nvCxnSpPr>
          <p:spPr>
            <a:xfrm flipH="1">
              <a:off x="5757144" y="5286345"/>
              <a:ext cx="8229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9" name="Title 8"/>
          <p:cNvSpPr>
            <a:spLocks noGrp="1"/>
          </p:cNvSpPr>
          <p:nvPr>
            <p:ph type="title"/>
          </p:nvPr>
        </p:nvSpPr>
        <p:spPr/>
        <p:txBody>
          <a:bodyPr>
            <a:normAutofit/>
          </a:bodyPr>
          <a:lstStyle/>
          <a:p>
            <a:r>
              <a:rPr lang="en-US" sz="4000" dirty="0" smtClean="0"/>
              <a:t>Osteoclast Formation</a:t>
            </a:r>
            <a:endParaRPr lang="en-US" sz="4000" dirty="0"/>
          </a:p>
        </p:txBody>
      </p:sp>
    </p:spTree>
    <p:extLst>
      <p:ext uri="{BB962C8B-B14F-4D97-AF65-F5344CB8AC3E}">
        <p14:creationId xmlns:p14="http://schemas.microsoft.com/office/powerpoint/2010/main" val="2566676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869934" y="1828800"/>
            <a:ext cx="3564934" cy="3171286"/>
            <a:chOff x="2959691" y="571500"/>
            <a:chExt cx="3564934" cy="3171286"/>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9060" y="2066386"/>
              <a:ext cx="26670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9060" y="1773267"/>
              <a:ext cx="100965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13513"/>
            <a:stretch/>
          </p:blipFill>
          <p:spPr bwMode="auto">
            <a:xfrm>
              <a:off x="4652401" y="1981200"/>
              <a:ext cx="107632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959691" y="793809"/>
              <a:ext cx="1692710" cy="381000"/>
            </a:xfrm>
            <a:prstGeom prst="rect">
              <a:avLst/>
            </a:prstGeom>
            <a:solidFill>
              <a:schemeClr val="bg1"/>
            </a:solidFill>
          </p:spPr>
          <p:txBody>
            <a:bodyPr wrap="square" rtlCol="0">
              <a:spAutoFit/>
            </a:bodyPr>
            <a:lstStyle/>
            <a:p>
              <a:r>
                <a:rPr lang="en-US" dirty="0" smtClean="0"/>
                <a:t>osteoblast</a:t>
              </a:r>
              <a:endParaRPr lang="en-US" dirty="0"/>
            </a:p>
          </p:txBody>
        </p:sp>
        <p:pic>
          <p:nvPicPr>
            <p:cNvPr id="12" name="Picture 11"/>
            <p:cNvPicPr>
              <a:picLocks noChangeAspect="1" noChangeArrowheads="1"/>
            </p:cNvPicPr>
            <p:nvPr/>
          </p:nvPicPr>
          <p:blipFill rotWithShape="1">
            <a:blip r:embed="rId6">
              <a:extLst>
                <a:ext uri="{28A0092B-C50C-407E-A947-70E740481C1C}">
                  <a14:useLocalDpi xmlns:a14="http://schemas.microsoft.com/office/drawing/2010/main" val="0"/>
                </a:ext>
              </a:extLst>
            </a:blip>
            <a:srcRect l="39905"/>
            <a:stretch/>
          </p:blipFill>
          <p:spPr bwMode="auto">
            <a:xfrm>
              <a:off x="4114800" y="571500"/>
              <a:ext cx="2409825"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Title 10"/>
          <p:cNvSpPr>
            <a:spLocks noGrp="1"/>
          </p:cNvSpPr>
          <p:nvPr>
            <p:ph type="title"/>
          </p:nvPr>
        </p:nvSpPr>
        <p:spPr>
          <a:xfrm>
            <a:off x="537601" y="248666"/>
            <a:ext cx="8229600" cy="296862"/>
          </a:xfrm>
        </p:spPr>
        <p:txBody>
          <a:bodyPr>
            <a:noAutofit/>
          </a:bodyPr>
          <a:lstStyle/>
          <a:p>
            <a:r>
              <a:rPr lang="en-US" sz="4000" dirty="0"/>
              <a:t>Osteoclast Formation</a:t>
            </a:r>
          </a:p>
        </p:txBody>
      </p:sp>
    </p:spTree>
    <p:extLst>
      <p:ext uri="{BB962C8B-B14F-4D97-AF65-F5344CB8AC3E}">
        <p14:creationId xmlns:p14="http://schemas.microsoft.com/office/powerpoint/2010/main" val="2854831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819400" y="533400"/>
            <a:ext cx="5255316" cy="6019800"/>
            <a:chOff x="2819400" y="533400"/>
            <a:chExt cx="5255316" cy="601980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440513"/>
              <a:ext cx="2816916" cy="211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2819400" y="533400"/>
              <a:ext cx="3518632" cy="4535763"/>
              <a:chOff x="2647950" y="584876"/>
              <a:chExt cx="3518632" cy="4535763"/>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4938" y="2094102"/>
                <a:ext cx="26670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7950" y="1790700"/>
                <a:ext cx="100965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noChangeArrowheads="1"/>
              </p:cNvPicPr>
              <p:nvPr/>
            </p:nvPicPr>
            <p:blipFill rotWithShape="1">
              <a:blip r:embed="rId5">
                <a:extLst>
                  <a:ext uri="{28A0092B-C50C-407E-A947-70E740481C1C}">
                    <a14:useLocalDpi xmlns:a14="http://schemas.microsoft.com/office/drawing/2010/main" val="0"/>
                  </a:ext>
                </a:extLst>
              </a:blip>
              <a:srcRect l="39905"/>
              <a:stretch/>
            </p:blipFill>
            <p:spPr bwMode="auto">
              <a:xfrm>
                <a:off x="3756757" y="584876"/>
                <a:ext cx="2409825"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649447">
                <a:off x="3738563" y="4215764"/>
                <a:ext cx="14097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2647950" y="764394"/>
                <a:ext cx="1219200" cy="369332"/>
              </a:xfrm>
              <a:prstGeom prst="rect">
                <a:avLst/>
              </a:prstGeom>
              <a:noFill/>
            </p:spPr>
            <p:txBody>
              <a:bodyPr wrap="square" rtlCol="0">
                <a:spAutoFit/>
              </a:bodyPr>
              <a:lstStyle/>
              <a:p>
                <a:r>
                  <a:rPr lang="en-US" dirty="0" smtClean="0"/>
                  <a:t>osteoblast</a:t>
                </a:r>
                <a:endParaRPr lang="en-US" dirty="0"/>
              </a:p>
            </p:txBody>
          </p:sp>
          <p:pic>
            <p:nvPicPr>
              <p:cNvPr id="16"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b="13513"/>
              <a:stretch/>
            </p:blipFill>
            <p:spPr bwMode="auto">
              <a:xfrm>
                <a:off x="4343400" y="1981200"/>
                <a:ext cx="107632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4" name="Title 3"/>
          <p:cNvSpPr>
            <a:spLocks noGrp="1"/>
          </p:cNvSpPr>
          <p:nvPr>
            <p:ph type="title"/>
          </p:nvPr>
        </p:nvSpPr>
        <p:spPr>
          <a:xfrm>
            <a:off x="1909763" y="40180"/>
            <a:ext cx="5410200" cy="438280"/>
          </a:xfrm>
        </p:spPr>
        <p:txBody>
          <a:bodyPr>
            <a:noAutofit/>
          </a:bodyPr>
          <a:lstStyle/>
          <a:p>
            <a:r>
              <a:rPr lang="en-US" sz="2400" dirty="0"/>
              <a:t>Osteoclast Formation</a:t>
            </a:r>
          </a:p>
        </p:txBody>
      </p:sp>
    </p:spTree>
    <p:extLst>
      <p:ext uri="{BB962C8B-B14F-4D97-AF65-F5344CB8AC3E}">
        <p14:creationId xmlns:p14="http://schemas.microsoft.com/office/powerpoint/2010/main" val="3236461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1132</TotalTime>
  <Words>831</Words>
  <Application>Microsoft Office PowerPoint</Application>
  <PresentationFormat>On-screen Show (4:3)</PresentationFormat>
  <Paragraphs>126</Paragraphs>
  <Slides>26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Office Theme</vt:lpstr>
      <vt:lpstr>PowerPoint Presentation</vt:lpstr>
      <vt:lpstr>PowerPoint Presentation</vt:lpstr>
      <vt:lpstr>Rheumatoid Arthritis Attack on flexible joints</vt:lpstr>
      <vt:lpstr>Rheumatoid Arthritis Attack on flexible joints</vt:lpstr>
      <vt:lpstr>Rheumatoid Arthritis</vt:lpstr>
      <vt:lpstr>Osteoclast cells Bone destroyers</vt:lpstr>
      <vt:lpstr>Osteoclast Formation</vt:lpstr>
      <vt:lpstr>Osteoclast Formation</vt:lpstr>
      <vt:lpstr>Osteoclast Formation</vt:lpstr>
      <vt:lpstr>Th17 Cells Type of T-helper Cells</vt:lpstr>
      <vt:lpstr>1,25 dimethydroxyvitamin D3 (1,25 (OH)2 D3) Active Vitamin D</vt:lpstr>
      <vt:lpstr>PowerPoint Presentation</vt:lpstr>
      <vt:lpstr>The Experiment</vt:lpstr>
      <vt:lpstr>Since TRAP protein is produced only in osteoclasts, it can be used to measure osteoclast differentiation.</vt:lpstr>
      <vt:lpstr>Quantitative real-time PCR</vt:lpstr>
      <vt:lpstr>DNA preparation</vt:lpstr>
      <vt:lpstr>Priming</vt:lpstr>
      <vt:lpstr>Extension</vt:lpstr>
      <vt:lpstr>Amplification</vt:lpstr>
      <vt:lpstr>Detection</vt:lpstr>
      <vt:lpstr>Analysis Example</vt:lpstr>
      <vt:lpstr>Samples containing only osteoclast precursors  </vt:lpstr>
      <vt:lpstr>PowerPoint Presentation</vt:lpstr>
      <vt:lpstr>In Rheumatoid Arthritis, Do Th17 Cells play a major role in osteoclast differentiation in vivo?</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BCCL User</dc:creator>
  <cp:lastModifiedBy>Nicholas Rodriguez</cp:lastModifiedBy>
  <cp:revision>66</cp:revision>
  <dcterms:created xsi:type="dcterms:W3CDTF">2013-12-04T22:46:26Z</dcterms:created>
  <dcterms:modified xsi:type="dcterms:W3CDTF">2013-12-10T06:40:02Z</dcterms:modified>
</cp:coreProperties>
</file>