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5" r:id="rId4"/>
    <p:sldId id="266" r:id="rId5"/>
    <p:sldId id="272" r:id="rId6"/>
    <p:sldId id="277" r:id="rId7"/>
    <p:sldId id="273" r:id="rId8"/>
    <p:sldId id="263" r:id="rId9"/>
    <p:sldId id="268" r:id="rId10"/>
    <p:sldId id="269" r:id="rId11"/>
    <p:sldId id="264" r:id="rId12"/>
    <p:sldId id="274" r:id="rId13"/>
    <p:sldId id="275" r:id="rId14"/>
    <p:sldId id="276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79" autoAdjust="0"/>
  </p:normalViewPr>
  <p:slideViewPr>
    <p:cSldViewPr snapToObjects="1">
      <p:cViewPr>
        <p:scale>
          <a:sx n="80" d="100"/>
          <a:sy n="80" d="100"/>
        </p:scale>
        <p:origin x="-870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8623-8E21-4A61-A165-36C870F0A696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C2335-140F-4ACE-8423-9D43E077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3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5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all steps that require confirmation of the presence of the GFP</a:t>
            </a:r>
            <a:r>
              <a:rPr lang="en-US" baseline="0" dirty="0" smtClean="0"/>
              <a:t> bacteria, samples will be sacrificed for fluorescence.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enter for the Study of Biological Complexity brandmark 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87" cy="6871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3036-83F6-7F45-9AB8-0F51BC3A7476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Michomputer\Desktop\vcu life sciences logo\template life sciences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201" cy="68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dontotaenius_disjunctus" TargetMode="External"/><Relationship Id="rId2" Type="http://schemas.openxmlformats.org/officeDocument/2006/relationships/hyperlink" Target="http://www.eia.gov/energy_in_brief/article/major_energy_sources_and_users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ddgene.org/3254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Inferring the Route of </a:t>
            </a:r>
            <a:r>
              <a:rPr lang="en-US" i="1" dirty="0" err="1"/>
              <a:t>Odontotaenius</a:t>
            </a:r>
            <a:r>
              <a:rPr lang="en-US" i="1" dirty="0"/>
              <a:t> </a:t>
            </a:r>
            <a:r>
              <a:rPr lang="en-US" i="1" dirty="0" err="1"/>
              <a:t>disjunctus</a:t>
            </a:r>
            <a:r>
              <a:rPr lang="en-US" i="1" dirty="0"/>
              <a:t> </a:t>
            </a:r>
            <a:r>
              <a:rPr lang="en-US" dirty="0"/>
              <a:t>gut </a:t>
            </a:r>
            <a:r>
              <a:rPr lang="en-US" dirty="0" err="1"/>
              <a:t>Microbiome</a:t>
            </a:r>
            <a:r>
              <a:rPr lang="en-US" dirty="0"/>
              <a:t> Colonization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Kiflezghi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Fluorescent Stereo Microscopy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481" y="5757699"/>
            <a:ext cx="1395675" cy="262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credit: Nikkon</a:t>
            </a:r>
            <a:r>
              <a:rPr lang="en-US" sz="1000" baseline="30000" dirty="0" smtClean="0"/>
              <a:t>3</a:t>
            </a:r>
            <a:endParaRPr lang="en-US" sz="1000" dirty="0"/>
          </a:p>
        </p:txBody>
      </p:sp>
      <p:pic>
        <p:nvPicPr>
          <p:cNvPr id="1026" name="Picture 2" descr="C:\Users\Michomputer\Dropbox\Fall 2013\Molecular Biology Through Discovery\Proposal\IMAGES\Pictur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/>
          <a:stretch/>
        </p:blipFill>
        <p:spPr bwMode="auto">
          <a:xfrm>
            <a:off x="2286000" y="2113243"/>
            <a:ext cx="4343400" cy="360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are microbes acquired by larval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Results: GFP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1: adults exposed to GFP bacteria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Group 2: GFP bacteria in larvae environment</a:t>
            </a:r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45" y="2936498"/>
            <a:ext cx="945071" cy="497107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3052412" y="2993129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4395" y="2589047"/>
            <a:ext cx="945071" cy="497107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flipH="1">
            <a:off x="3284623" y="2671630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13" y="3263996"/>
            <a:ext cx="945071" cy="497107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2702280" y="3320627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3338861" y="279326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3096607" y="3127528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2790334" y="3432454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4985682"/>
            <a:ext cx="945071" cy="497107"/>
          </a:xfrm>
          <a:prstGeom prst="rect">
            <a:avLst/>
          </a:prstGeom>
        </p:spPr>
      </p:pic>
      <p:sp>
        <p:nvSpPr>
          <p:cNvPr id="74" name="Freeform 73"/>
          <p:cNvSpPr/>
          <p:nvPr/>
        </p:nvSpPr>
        <p:spPr>
          <a:xfrm>
            <a:off x="3782217" y="50423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0" y="4638231"/>
            <a:ext cx="945071" cy="497107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 flipH="1">
            <a:off x="4014428" y="4720814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18" y="5313180"/>
            <a:ext cx="945071" cy="497107"/>
          </a:xfrm>
          <a:prstGeom prst="rect">
            <a:avLst/>
          </a:prstGeom>
        </p:spPr>
      </p:pic>
      <p:sp>
        <p:nvSpPr>
          <p:cNvPr id="78" name="Freeform 77"/>
          <p:cNvSpPr/>
          <p:nvPr/>
        </p:nvSpPr>
        <p:spPr>
          <a:xfrm>
            <a:off x="3432085" y="5369811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/>
          <p:cNvSpPr/>
          <p:nvPr/>
        </p:nvSpPr>
        <p:spPr>
          <a:xfrm>
            <a:off x="4451348" y="485108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3256451" y="556173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3481437" y="5159135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>
            <a:off x="3412927" y="460181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>
            <a:off x="4573538" y="5412176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gfp fluorescenc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 r="38986" b="16040"/>
          <a:stretch/>
        </p:blipFill>
        <p:spPr>
          <a:xfrm>
            <a:off x="4850321" y="2334054"/>
            <a:ext cx="1818640" cy="14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8" grpId="0" animBg="1"/>
      <p:bldP spid="39" grpId="0" animBg="1"/>
      <p:bldP spid="40" grpId="0" animBg="1"/>
      <p:bldP spid="74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6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Results: </a:t>
            </a:r>
            <a:r>
              <a:rPr lang="en-US" dirty="0" err="1" smtClean="0"/>
              <a:t>Phylochip</a:t>
            </a:r>
            <a:r>
              <a:rPr lang="en-US" dirty="0" smtClean="0"/>
              <a:t> microarray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adult gut </a:t>
            </a:r>
            <a:r>
              <a:rPr lang="en-US" dirty="0" err="1" smtClean="0"/>
              <a:t>microbiome</a:t>
            </a:r>
            <a:r>
              <a:rPr lang="en-US" dirty="0" smtClean="0"/>
              <a:t> affects composition of larvae gut </a:t>
            </a:r>
            <a:r>
              <a:rPr lang="en-US" dirty="0" err="1" smtClean="0"/>
              <a:t>microbiome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/>
          <a:p>
            <a:r>
              <a:rPr lang="en-US" dirty="0" smtClean="0"/>
              <a:t>(clap here)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/>
              <a:t> </a:t>
            </a:r>
            <a:r>
              <a:rPr lang="en-US" sz="1600" dirty="0" smtClean="0"/>
              <a:t>Energy Information Administration website: </a:t>
            </a:r>
            <a:r>
              <a:rPr lang="en-US" sz="1600" dirty="0">
                <a:hlinkClick r:id="rId2"/>
              </a:rPr>
              <a:t>http://www.eia.gov/energy_in_brief/article/major_energy_sources_and_users.cfm</a:t>
            </a:r>
            <a:endParaRPr lang="en-US" sz="1600" dirty="0" smtClean="0"/>
          </a:p>
          <a:p>
            <a:r>
              <a:rPr lang="en-US" sz="1600" baseline="30000" dirty="0" smtClean="0"/>
              <a:t>2 </a:t>
            </a:r>
            <a:r>
              <a:rPr lang="en-US" sz="1600" i="1" dirty="0" smtClean="0"/>
              <a:t>O. </a:t>
            </a:r>
            <a:r>
              <a:rPr lang="en-US" sz="1600" dirty="0" err="1" smtClean="0"/>
              <a:t>disjunctus</a:t>
            </a:r>
            <a:r>
              <a:rPr lang="en-US" sz="1600" dirty="0" smtClean="0"/>
              <a:t> photograph: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en.wikipedia.org/wiki/Odontotaenius_disjunctus</a:t>
            </a:r>
            <a:endParaRPr lang="en-US" sz="1600" dirty="0" smtClean="0"/>
          </a:p>
          <a:p>
            <a:r>
              <a:rPr lang="en-US" sz="1600" baseline="30000" dirty="0" smtClean="0"/>
              <a:t>3 </a:t>
            </a:r>
            <a:r>
              <a:rPr lang="en-US" sz="1600" dirty="0" smtClean="0"/>
              <a:t>Plasmid Genetic Map: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://www.addgene.org/32548/</a:t>
            </a:r>
            <a:endParaRPr lang="en-US" sz="1600" baseline="30000" dirty="0" smtClean="0"/>
          </a:p>
          <a:p>
            <a:pPr lvl="0"/>
            <a:r>
              <a:rPr lang="en-US" sz="1600" baseline="30000" dirty="0" smtClean="0"/>
              <a:t>4</a:t>
            </a:r>
            <a:r>
              <a:rPr lang="en-US" sz="1600" dirty="0" smtClean="0"/>
              <a:t> </a:t>
            </a:r>
            <a:r>
              <a:rPr lang="en-US" sz="1600" dirty="0"/>
              <a:t>Walter </a:t>
            </a:r>
            <a:r>
              <a:rPr lang="en-US" sz="1600" dirty="0" err="1"/>
              <a:t>Schurter</a:t>
            </a:r>
            <a:r>
              <a:rPr lang="en-US" sz="1600" dirty="0"/>
              <a:t>, Martin </a:t>
            </a:r>
            <a:r>
              <a:rPr lang="en-US" sz="1600" dirty="0" err="1"/>
              <a:t>Geiser</a:t>
            </a:r>
            <a:r>
              <a:rPr lang="en-US" sz="1600" dirty="0"/>
              <a:t>, D. M. (1989). Efficient transformation of Bacillus </a:t>
            </a:r>
            <a:r>
              <a:rPr lang="en-US" sz="1600" dirty="0" err="1"/>
              <a:t>thuringiensis</a:t>
            </a:r>
            <a:r>
              <a:rPr lang="en-US" sz="1600" dirty="0"/>
              <a:t> and B. cereus via electroporation: Transformation of </a:t>
            </a:r>
            <a:r>
              <a:rPr lang="en-US" sz="1600" dirty="0" err="1"/>
              <a:t>acrystalliferous</a:t>
            </a:r>
            <a:r>
              <a:rPr lang="en-US" sz="1600" dirty="0"/>
              <a:t> strains with a cloned delta-endotoxin gene. </a:t>
            </a:r>
            <a:r>
              <a:rPr lang="en-US" sz="1600" i="1" dirty="0"/>
              <a:t>Molecular and General Genetics</a:t>
            </a:r>
            <a:r>
              <a:rPr lang="en-US" sz="1600" dirty="0"/>
              <a:t>, </a:t>
            </a:r>
            <a:r>
              <a:rPr lang="en-US" sz="1600" i="1" dirty="0"/>
              <a:t>218</a:t>
            </a:r>
            <a:r>
              <a:rPr lang="en-US" sz="1600" dirty="0"/>
              <a:t>(1), 177–181</a:t>
            </a:r>
            <a:r>
              <a:rPr lang="en-US" sz="1600" dirty="0" smtClean="0"/>
              <a:t>.</a:t>
            </a:r>
          </a:p>
          <a:p>
            <a:r>
              <a:rPr lang="en-US" sz="1600" baseline="30000" dirty="0" smtClean="0"/>
              <a:t>5</a:t>
            </a:r>
            <a:r>
              <a:rPr lang="en-US" sz="1600" dirty="0" smtClean="0"/>
              <a:t>Margulis</a:t>
            </a:r>
            <a:r>
              <a:rPr lang="en-US" sz="1600" dirty="0"/>
              <a:t>, L., Jorgensen, J. Z., Dolan, S., </a:t>
            </a:r>
            <a:r>
              <a:rPr lang="en-US" sz="1600" dirty="0" err="1"/>
              <a:t>Kolchinsky</a:t>
            </a:r>
            <a:r>
              <a:rPr lang="en-US" sz="1600" dirty="0"/>
              <a:t>, R., Rainey, F. a, &amp; Lo, S. C. (1998). The </a:t>
            </a:r>
            <a:r>
              <a:rPr lang="en-US" sz="1600" dirty="0" err="1"/>
              <a:t>Arthromitus</a:t>
            </a:r>
            <a:r>
              <a:rPr lang="en-US" sz="1600" dirty="0"/>
              <a:t> stage of Bacillus cereus: intestinal </a:t>
            </a:r>
            <a:r>
              <a:rPr lang="en-US" sz="1600" dirty="0" err="1"/>
              <a:t>symbionts</a:t>
            </a:r>
            <a:r>
              <a:rPr lang="en-US" sz="1600" dirty="0"/>
              <a:t> of animals. </a:t>
            </a:r>
            <a:r>
              <a:rPr lang="en-US" sz="1600" i="1" dirty="0"/>
              <a:t>Proceedings of the National Academy of Sciences of the United States of America</a:t>
            </a:r>
            <a:r>
              <a:rPr lang="en-US" sz="1600" dirty="0"/>
              <a:t>, </a:t>
            </a:r>
            <a:r>
              <a:rPr lang="en-US" sz="1600" i="1" dirty="0"/>
              <a:t>95</a:t>
            </a:r>
            <a:r>
              <a:rPr lang="en-US" sz="1600" dirty="0"/>
              <a:t>(3), 1236–41. </a:t>
            </a:r>
            <a:endParaRPr lang="en-US" sz="1600" dirty="0" smtClean="0"/>
          </a:p>
          <a:p>
            <a:pPr lvl="0"/>
            <a:r>
              <a:rPr lang="en-US" sz="1600" baseline="30000" dirty="0" smtClean="0"/>
              <a:t>6</a:t>
            </a:r>
            <a:r>
              <a:rPr lang="en-US" sz="1600" dirty="0" smtClean="0"/>
              <a:t>Belliveau</a:t>
            </a:r>
            <a:r>
              <a:rPr lang="en-US" sz="1600" dirty="0"/>
              <a:t>, B. H., &amp; </a:t>
            </a:r>
            <a:r>
              <a:rPr lang="en-US" sz="1600" dirty="0" err="1"/>
              <a:t>Trevors</a:t>
            </a:r>
            <a:r>
              <a:rPr lang="en-US" sz="1600" dirty="0"/>
              <a:t>, J. T. (1989). Transformation of Bacillus cereus vegetative cells by electroporation. </a:t>
            </a:r>
            <a:r>
              <a:rPr lang="en-US" sz="1600" i="1" dirty="0"/>
              <a:t>Applied and environmental microbiology</a:t>
            </a:r>
            <a:r>
              <a:rPr lang="en-US" sz="1600" dirty="0"/>
              <a:t>, </a:t>
            </a:r>
            <a:r>
              <a:rPr lang="en-US" sz="1600" i="1" dirty="0"/>
              <a:t>55</a:t>
            </a:r>
            <a:r>
              <a:rPr lang="en-US" sz="1600" dirty="0"/>
              <a:t>(6), 1649–52</a:t>
            </a:r>
            <a:r>
              <a:rPr lang="en-US" sz="1600" dirty="0" smtClean="0"/>
              <a:t>.</a:t>
            </a:r>
          </a:p>
          <a:p>
            <a:r>
              <a:rPr lang="en-US" sz="1600" baseline="30000" dirty="0" smtClean="0"/>
              <a:t>7</a:t>
            </a:r>
            <a:r>
              <a:rPr lang="en-US" sz="1600" dirty="0" smtClean="0"/>
              <a:t>Gross</a:t>
            </a:r>
            <a:r>
              <a:rPr lang="en-US" sz="1600" dirty="0"/>
              <a:t>, S. R. (2010). </a:t>
            </a:r>
            <a:r>
              <a:rPr lang="en-US" sz="1600" i="1" dirty="0"/>
              <a:t>A Study of </a:t>
            </a:r>
            <a:r>
              <a:rPr lang="en-US" sz="1600" i="1" dirty="0" err="1"/>
              <a:t>Passalid</a:t>
            </a:r>
            <a:r>
              <a:rPr lang="en-US" sz="1600" i="1" dirty="0"/>
              <a:t> Beetle Prokaryote and Yeast Gut </a:t>
            </a:r>
            <a:r>
              <a:rPr lang="en-US" sz="1600" i="1" dirty="0" err="1"/>
              <a:t>Symbionts</a:t>
            </a:r>
            <a:r>
              <a:rPr lang="en-US" sz="1600" dirty="0"/>
              <a:t>. Louisiana State University and Agricultural and Mechanical College</a:t>
            </a:r>
            <a:r>
              <a:rPr lang="en-US" sz="1600" dirty="0" smtClean="0"/>
              <a:t>.</a:t>
            </a:r>
          </a:p>
          <a:p>
            <a:pPr lvl="0"/>
            <a:endParaRPr lang="en-US" sz="2000" dirty="0"/>
          </a:p>
          <a:p>
            <a:endParaRPr lang="en-US" sz="2000" dirty="0"/>
          </a:p>
          <a:p>
            <a:pPr lvl="0"/>
            <a:endParaRPr lang="en-US" sz="2000" dirty="0"/>
          </a:p>
          <a:p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80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omputer\Dropbox\Fall 2013\Molecular Biology Through Discovery\Proposal\IMAGES\primary_energy_use_by_source_2012-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r="6267" b="16388"/>
          <a:stretch/>
        </p:blipFill>
        <p:spPr bwMode="auto">
          <a:xfrm>
            <a:off x="5029200" y="1066800"/>
            <a:ext cx="38787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World stores of fossil fuel energy sources are running out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Fossil Fuels are major fuel source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Renewable fuels like bioethanol are favorable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7957" y="5387499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Energy Information  Administration</a:t>
            </a:r>
            <a:r>
              <a:rPr lang="en-US" sz="1400" baseline="30000" dirty="0" smtClean="0">
                <a:hlinkClick r:id="rId4" action="ppaction://hlinksldjump"/>
              </a:rPr>
              <a:t>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39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Analogs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4018" cy="4525963"/>
          </a:xfrm>
        </p:spPr>
        <p:txBody>
          <a:bodyPr>
            <a:normAutofit/>
          </a:bodyPr>
          <a:lstStyle/>
          <a:p>
            <a:r>
              <a:rPr lang="en-US" sz="2800" i="1" dirty="0" err="1" smtClean="0"/>
              <a:t>Odontotaenius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disjunctus</a:t>
            </a:r>
            <a:r>
              <a:rPr lang="en-US" sz="2800" i="1" dirty="0" smtClean="0"/>
              <a:t> </a:t>
            </a:r>
            <a:r>
              <a:rPr lang="en-US" sz="2800" dirty="0" smtClean="0"/>
              <a:t>subsists on woody biomass</a:t>
            </a:r>
            <a:endParaRPr lang="en-US" sz="2800" i="1" dirty="0" smtClean="0"/>
          </a:p>
          <a:p>
            <a:r>
              <a:rPr lang="en-US" sz="2800" dirty="0" smtClean="0"/>
              <a:t>Cellulose digestion attributed to microbes in gut</a:t>
            </a:r>
          </a:p>
          <a:p>
            <a:r>
              <a:rPr lang="en-US" sz="2800" dirty="0" smtClean="0"/>
              <a:t>Biological analog for biomass to biofuel conversion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2405856"/>
            <a:ext cx="388620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718" y="533472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Wikipedia</a:t>
            </a:r>
            <a:r>
              <a:rPr lang="en-US" sz="1400" baseline="30000" dirty="0" smtClean="0">
                <a:hlinkClick r:id="rId4" action="ppaction://hlinksldjump"/>
              </a:rPr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64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these beetles acquire their </a:t>
            </a:r>
            <a:r>
              <a:rPr lang="en-US" dirty="0" err="1" smtClean="0"/>
              <a:t>microbiome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More specifically: is it the case that adult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i="1" dirty="0" smtClean="0"/>
              <a:t> </a:t>
            </a:r>
            <a:r>
              <a:rPr lang="en-US" dirty="0" smtClean="0"/>
              <a:t>transfer microbes to larvae via excrement?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400" y="4572000"/>
            <a:ext cx="1718733" cy="1289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27977" y="5085710"/>
            <a:ext cx="736174" cy="459030"/>
          </a:xfrm>
          <a:custGeom>
            <a:avLst/>
            <a:gdLst>
              <a:gd name="connsiteX0" fmla="*/ 143873 w 736174"/>
              <a:gd name="connsiteY0" fmla="*/ 38740 h 459030"/>
              <a:gd name="connsiteX1" fmla="*/ 458198 w 736174"/>
              <a:gd name="connsiteY1" fmla="*/ 10165 h 459030"/>
              <a:gd name="connsiteX2" fmla="*/ 191498 w 736174"/>
              <a:gd name="connsiteY2" fmla="*/ 191140 h 459030"/>
              <a:gd name="connsiteX3" fmla="*/ 534398 w 736174"/>
              <a:gd name="connsiteY3" fmla="*/ 238765 h 459030"/>
              <a:gd name="connsiteX4" fmla="*/ 998 w 736174"/>
              <a:gd name="connsiteY4" fmla="*/ 400690 h 459030"/>
              <a:gd name="connsiteX5" fmla="*/ 696323 w 736174"/>
              <a:gd name="connsiteY5" fmla="*/ 448315 h 459030"/>
              <a:gd name="connsiteX6" fmla="*/ 601073 w 736174"/>
              <a:gd name="connsiteY6" fmla="*/ 457840 h 459030"/>
              <a:gd name="connsiteX7" fmla="*/ 181973 w 736174"/>
              <a:gd name="connsiteY7" fmla="*/ 429265 h 45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174" h="459030">
                <a:moveTo>
                  <a:pt x="143873" y="38740"/>
                </a:moveTo>
                <a:cubicBezTo>
                  <a:pt x="297067" y="11752"/>
                  <a:pt x="450261" y="-15235"/>
                  <a:pt x="458198" y="10165"/>
                </a:cubicBezTo>
                <a:cubicBezTo>
                  <a:pt x="466135" y="35565"/>
                  <a:pt x="178798" y="153040"/>
                  <a:pt x="191498" y="191140"/>
                </a:cubicBezTo>
                <a:cubicBezTo>
                  <a:pt x="204198" y="229240"/>
                  <a:pt x="566148" y="203840"/>
                  <a:pt x="534398" y="238765"/>
                </a:cubicBezTo>
                <a:cubicBezTo>
                  <a:pt x="502648" y="273690"/>
                  <a:pt x="-25990" y="365765"/>
                  <a:pt x="998" y="400690"/>
                </a:cubicBezTo>
                <a:cubicBezTo>
                  <a:pt x="27985" y="435615"/>
                  <a:pt x="596311" y="438790"/>
                  <a:pt x="696323" y="448315"/>
                </a:cubicBezTo>
                <a:cubicBezTo>
                  <a:pt x="796335" y="457840"/>
                  <a:pt x="686798" y="461015"/>
                  <a:pt x="601073" y="457840"/>
                </a:cubicBezTo>
                <a:cubicBezTo>
                  <a:pt x="515348" y="454665"/>
                  <a:pt x="234361" y="456253"/>
                  <a:pt x="181973" y="429265"/>
                </a:cubicBezTo>
              </a:path>
            </a:pathLst>
          </a:custGeom>
          <a:noFill/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83" y="5258130"/>
            <a:ext cx="781050" cy="410832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3429000" y="50488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3276600" y="54298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3429000" y="52774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3886200" y="55060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581400" y="55060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24633" y="4937720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34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2.22222E-6 C -0.00712 2.22222E-6 -0.00417 0.00139 -0.00417 0.00324 C -0.00417 0.00509 -0.00712 0.00671 -0.01042 0.00671 C -0.01389 0.00671 -0.01667 0.00509 -0.01667 0.00324 C -0.01667 0.00139 -0.01389 2.22222E-6 -0.01042 2.22222E-6 Z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C 0.00452 -4.81481E-6 0.00834 0.00139 0.00834 0.00325 C 0.00834 0.0051 0.00452 0.00672 -4.16667E-6 0.00672 C -0.00468 0.00672 -0.00833 0.0051 -0.00833 0.00325 C -0.00833 0.00139 -0.00468 -4.81481E-6 -4.16667E-6 -4.81481E-6 Z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C 0.00139 3.33333E-6 0.00261 0.00277 0.00261 0.00625 C 0.00261 0.00972 0.00139 0.01273 -2.22222E-6 0.01273 C -0.00139 0.01273 -0.00243 0.00972 -0.00243 0.00625 C -0.00243 0.00277 -0.00139 3.33333E-6 -2.22222E-6 3.33333E-6 Z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4.44444E-6 C 0.00295 -4.44444E-6 0.00417 0.00139 0.00417 0.00325 C 0.00417 0.0051 0.00295 0.00672 0.00157 0.00672 C -3.33333E-6 0.00672 -0.00086 0.0051 -0.00086 0.00325 C -0.00086 0.00139 -3.33333E-6 -4.44444E-6 0.00157 -4.44444E-6 Z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4.44444E-6 C 0.00503 -4.44444E-6 0.00781 0.00139 0.00781 0.00325 C 0.00781 0.0051 0.00503 0.00672 0.00173 0.00672 C -0.00157 0.00672 -0.00417 0.0051 -0.00417 0.00325 C -0.00417 0.00139 -0.00157 -4.44444E-6 0.00173 -4.44444E-6 Z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2.51535E-17 L 0.04427 -0.015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3" grpId="0"/>
      <p:bldP spid="13" grpId="1"/>
      <p:bldP spid="1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Green Fluorescent Protein</a:t>
            </a:r>
          </a:p>
          <a:p>
            <a:pPr lvl="1"/>
            <a:r>
              <a:rPr lang="en-US" dirty="0" smtClean="0"/>
              <a:t>Track potential colonization of larvae gut</a:t>
            </a:r>
          </a:p>
          <a:p>
            <a:endParaRPr lang="en-US" dirty="0" smtClean="0"/>
          </a:p>
          <a:p>
            <a:r>
              <a:rPr lang="en-US" dirty="0" smtClean="0"/>
              <a:t>Perform </a:t>
            </a:r>
            <a:r>
              <a:rPr lang="en-US" dirty="0" err="1" smtClean="0"/>
              <a:t>Phylochip</a:t>
            </a:r>
            <a:r>
              <a:rPr lang="en-US" dirty="0" smtClean="0"/>
              <a:t> microarray assay</a:t>
            </a:r>
          </a:p>
          <a:p>
            <a:pPr lvl="1"/>
            <a:r>
              <a:rPr lang="en-US" dirty="0" smtClean="0"/>
              <a:t>Illustrate possible relationship between composition of adult gut </a:t>
            </a:r>
            <a:r>
              <a:rPr lang="en-US" dirty="0" err="1" smtClean="0"/>
              <a:t>microbiome</a:t>
            </a:r>
            <a:r>
              <a:rPr lang="en-US" dirty="0" smtClean="0"/>
              <a:t> and larvae </a:t>
            </a:r>
            <a:r>
              <a:rPr lang="en-US" dirty="0" err="1" smtClean="0"/>
              <a:t>microbiome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Culturable</a:t>
            </a:r>
            <a:r>
              <a:rPr lang="en-US" dirty="0" smtClean="0"/>
              <a:t> Bacteria!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Margulis</a:t>
            </a:r>
            <a:r>
              <a:rPr lang="en-US" dirty="0" smtClean="0"/>
              <a:t> et al 1998 and Gross 2010 found that </a:t>
            </a:r>
            <a:r>
              <a:rPr lang="en-US" i="1" dirty="0" smtClean="0"/>
              <a:t>B. cereus </a:t>
            </a:r>
            <a:r>
              <a:rPr lang="en-US" dirty="0" smtClean="0"/>
              <a:t>is </a:t>
            </a:r>
            <a:r>
              <a:rPr lang="en-US" dirty="0" err="1" smtClean="0"/>
              <a:t>culturable</a:t>
            </a:r>
            <a:r>
              <a:rPr lang="en-US" dirty="0" smtClean="0"/>
              <a:t> from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i="1" dirty="0" smtClean="0"/>
              <a:t> </a:t>
            </a:r>
            <a:r>
              <a:rPr lang="en-US" dirty="0" smtClean="0"/>
              <a:t>gut.</a:t>
            </a:r>
          </a:p>
          <a:p>
            <a:r>
              <a:rPr lang="en-US" dirty="0" smtClean="0"/>
              <a:t>Significance:</a:t>
            </a:r>
          </a:p>
          <a:p>
            <a:pPr lvl="1"/>
            <a:r>
              <a:rPr lang="en-US" dirty="0" smtClean="0"/>
              <a:t>Assured that bacteria </a:t>
            </a:r>
            <a:r>
              <a:rPr lang="en-US" smtClean="0"/>
              <a:t>may </a:t>
            </a:r>
            <a:r>
              <a:rPr lang="en-US" smtClean="0"/>
              <a:t>flourish </a:t>
            </a:r>
            <a:r>
              <a:rPr lang="en-US" dirty="0" smtClean="0"/>
              <a:t>in gut</a:t>
            </a:r>
          </a:p>
          <a:p>
            <a:pPr lvl="1"/>
            <a:r>
              <a:rPr lang="en-US" dirty="0" smtClean="0"/>
              <a:t>Facultative anaerobe</a:t>
            </a:r>
          </a:p>
          <a:p>
            <a:pPr lvl="1"/>
            <a:r>
              <a:rPr lang="en-US" dirty="0" smtClean="0"/>
              <a:t>Transformation protocol developed </a:t>
            </a:r>
            <a:r>
              <a:rPr lang="en-US" dirty="0"/>
              <a:t>previously </a:t>
            </a:r>
            <a:r>
              <a:rPr lang="en-US" dirty="0" smtClean="0"/>
              <a:t>(</a:t>
            </a:r>
            <a:r>
              <a:rPr lang="en-US" dirty="0" err="1" smtClean="0"/>
              <a:t>Belliveau</a:t>
            </a:r>
            <a:r>
              <a:rPr lang="en-US" dirty="0" smtClean="0"/>
              <a:t> &amp; </a:t>
            </a:r>
            <a:r>
              <a:rPr lang="en-US" dirty="0" err="1" smtClean="0"/>
              <a:t>Trevors</a:t>
            </a:r>
            <a:r>
              <a:rPr lang="en-US" dirty="0" smtClean="0"/>
              <a:t> 1989, and </a:t>
            </a:r>
            <a:r>
              <a:rPr lang="en-US" dirty="0" err="1" smtClean="0"/>
              <a:t>Schurter</a:t>
            </a:r>
            <a:r>
              <a:rPr lang="en-US" dirty="0" smtClean="0"/>
              <a:t> &amp;  </a:t>
            </a:r>
            <a:r>
              <a:rPr lang="en-US" dirty="0" err="1" smtClean="0"/>
              <a:t>Geiser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29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Plasmid Selection</a:t>
            </a:r>
            <a:endParaRPr lang="en-US" dirty="0"/>
          </a:p>
        </p:txBody>
      </p:sp>
      <p:pic>
        <p:nvPicPr>
          <p:cNvPr id="5" name="Content Placeholder 4" descr="pUCBB-eGFP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7255" r="21667" b="16202"/>
          <a:stretch/>
        </p:blipFill>
        <p:spPr>
          <a:xfrm>
            <a:off x="685800" y="1294759"/>
            <a:ext cx="4490720" cy="4575611"/>
          </a:xfrm>
        </p:spPr>
      </p:pic>
      <p:sp>
        <p:nvSpPr>
          <p:cNvPr id="8" name="Rounded Rectangle 7"/>
          <p:cNvSpPr/>
          <p:nvPr/>
        </p:nvSpPr>
        <p:spPr>
          <a:xfrm>
            <a:off x="1562100" y="3124200"/>
            <a:ext cx="533400" cy="304800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33800" y="2783840"/>
            <a:ext cx="533400" cy="304800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52700" y="2133600"/>
            <a:ext cx="533400" cy="381000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33800" y="4038600"/>
            <a:ext cx="533400" cy="304800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28800" y="4267200"/>
            <a:ext cx="353060" cy="381000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14220" y="4683807"/>
            <a:ext cx="462379" cy="381532"/>
          </a:xfrm>
          <a:prstGeom prst="roundRect">
            <a:avLst/>
          </a:prstGeom>
          <a:solidFill>
            <a:srgbClr val="FFFF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12229" y="1344407"/>
            <a:ext cx="335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lacP</a:t>
            </a:r>
            <a:r>
              <a:rPr lang="en-US" sz="2800" dirty="0"/>
              <a:t>’ (modified lac promoter</a:t>
            </a:r>
            <a:r>
              <a:rPr lang="en-US" sz="2800" dirty="0" smtClean="0"/>
              <a:t>)</a:t>
            </a:r>
          </a:p>
          <a:p>
            <a:r>
              <a:rPr lang="en-US" sz="2800" dirty="0" err="1" smtClean="0"/>
              <a:t>eGFP</a:t>
            </a:r>
            <a:r>
              <a:rPr lang="en-US" sz="2800" dirty="0" smtClean="0"/>
              <a:t> (enhanced Green Fluorescent Protein)</a:t>
            </a:r>
          </a:p>
          <a:p>
            <a:r>
              <a:rPr lang="en-US" sz="2800" dirty="0" smtClean="0"/>
              <a:t>Amp (beta-lactamase)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8226" y="5715000"/>
            <a:ext cx="247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addgene.com</a:t>
            </a:r>
            <a:r>
              <a:rPr lang="en-US" sz="1400" baseline="30000" dirty="0" smtClean="0">
                <a:hlinkClick r:id="rId3" action="ppaction://hlinksldjump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918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009330" y="2036123"/>
            <a:ext cx="3028572" cy="2837562"/>
            <a:chOff x="3009330" y="2619819"/>
            <a:chExt cx="3028572" cy="28375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91"/>
            <a:stretch/>
          </p:blipFill>
          <p:spPr>
            <a:xfrm>
              <a:off x="3009331" y="3581400"/>
              <a:ext cx="3028571" cy="18759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656"/>
            <a:stretch/>
          </p:blipFill>
          <p:spPr>
            <a:xfrm>
              <a:off x="3009330" y="2619819"/>
              <a:ext cx="3028571" cy="580581"/>
            </a:xfrm>
            <a:prstGeom prst="rect">
              <a:avLst/>
            </a:prstGeom>
          </p:spPr>
        </p:pic>
        <p:sp>
          <p:nvSpPr>
            <p:cNvPr id="10" name="Flowchart: Connector 9"/>
            <p:cNvSpPr/>
            <p:nvPr/>
          </p:nvSpPr>
          <p:spPr>
            <a:xfrm>
              <a:off x="5690033" y="4770313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029200" y="37634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334000" y="50588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3581400" y="49064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4445108" y="525725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88150" y="522812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539340" y="41677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3755522" y="368334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140908" y="35200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4557222" y="362198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4801265" y="51816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Methods: Generation of fluorescent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98" y="1420360"/>
            <a:ext cx="8229600" cy="4525963"/>
          </a:xfrm>
        </p:spPr>
        <p:txBody>
          <a:bodyPr/>
          <a:lstStyle/>
          <a:p>
            <a:r>
              <a:rPr lang="en-US" dirty="0" smtClean="0"/>
              <a:t>Transformation via Electroporation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Culture transformed bacteria</a:t>
            </a:r>
            <a:endParaRPr lang="en-US" dirty="0"/>
          </a:p>
        </p:txBody>
      </p:sp>
      <p:sp>
        <p:nvSpPr>
          <p:cNvPr id="11" name="Flowchart: Connector 10"/>
          <p:cNvSpPr/>
          <p:nvPr/>
        </p:nvSpPr>
        <p:spPr>
          <a:xfrm>
            <a:off x="5400691" y="3612090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3595102" y="3489370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3458680" y="3771883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0" y="1930904"/>
            <a:ext cx="3199262" cy="3127419"/>
            <a:chOff x="0" y="2514600"/>
            <a:chExt cx="3199262" cy="312741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514600"/>
              <a:ext cx="3199262" cy="3127419"/>
              <a:chOff x="267269" y="2692904"/>
              <a:chExt cx="3199262" cy="31274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476"/>
              <a:stretch/>
            </p:blipFill>
            <p:spPr>
              <a:xfrm>
                <a:off x="457200" y="3505200"/>
                <a:ext cx="3009331" cy="231512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1074"/>
              <a:stretch/>
            </p:blipFill>
            <p:spPr>
              <a:xfrm>
                <a:off x="267269" y="2692904"/>
                <a:ext cx="3009331" cy="736096"/>
              </a:xfrm>
              <a:prstGeom prst="rect">
                <a:avLst/>
              </a:prstGeom>
            </p:spPr>
          </p:pic>
        </p:grpSp>
        <p:sp>
          <p:nvSpPr>
            <p:cNvPr id="24" name="Flowchart: Connector 23"/>
            <p:cNvSpPr/>
            <p:nvPr/>
          </p:nvSpPr>
          <p:spPr>
            <a:xfrm>
              <a:off x="2800573" y="4785153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2502496" y="394647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830349" y="398202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693927" y="426453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2264447" y="36724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2591814" y="5036514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816647" y="48154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1680355" y="516621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1123397" y="51370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2693565" y="402693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990769" y="359230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1376155" y="34290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1792469" y="353094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2036512" y="509056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91807" y="1905000"/>
            <a:ext cx="2647393" cy="2897126"/>
            <a:chOff x="6191807" y="2488696"/>
            <a:chExt cx="2647393" cy="2897126"/>
          </a:xfrm>
        </p:grpSpPr>
        <p:grpSp>
          <p:nvGrpSpPr>
            <p:cNvPr id="52" name="Group 51"/>
            <p:cNvGrpSpPr/>
            <p:nvPr/>
          </p:nvGrpSpPr>
          <p:grpSpPr>
            <a:xfrm>
              <a:off x="6191807" y="2488696"/>
              <a:ext cx="2647393" cy="2897126"/>
              <a:chOff x="6191807" y="2488696"/>
              <a:chExt cx="2647393" cy="289712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54" t="6034" r="7528" b="77374"/>
              <a:stretch/>
            </p:blipFill>
            <p:spPr>
              <a:xfrm>
                <a:off x="6370396" y="2488696"/>
                <a:ext cx="2087804" cy="8382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1807" y="3520040"/>
                <a:ext cx="2647393" cy="1865782"/>
              </a:xfrm>
              <a:prstGeom prst="rect">
                <a:avLst/>
              </a:prstGeom>
            </p:spPr>
          </p:pic>
        </p:grpSp>
        <p:sp>
          <p:nvSpPr>
            <p:cNvPr id="42" name="Flowchart: Connector 41"/>
            <p:cNvSpPr/>
            <p:nvPr/>
          </p:nvSpPr>
          <p:spPr>
            <a:xfrm>
              <a:off x="7558689" y="413442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7042693" y="423285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8168289" y="4003348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7558689" y="50292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8046707" y="492610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8182977" y="457186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352728" y="349926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6588057" y="422801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7495329" y="444710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3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06337 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4.16667E-6 0.00023 C 0.00312 -0.00047 0.00642 -0.00093 0.00972 -0.00139 C 0.01562 -0.00186 0.02152 -0.00209 0.02725 -0.00255 L 0.04097 -0.00394 C 0.04305 -0.0044 0.04513 -0.0044 0.04687 -0.00533 C 0.04774 -0.00579 0.04809 -0.00741 0.04895 -0.00787 C 0.05 -0.0088 0.05156 -0.0088 0.05277 -0.00926 C 0.05382 -0.00949 0.05468 -0.01019 0.05573 -0.01042 C 0.06198 -0.00949 0.06354 -0.01111 0.06753 -0.00649 C 0.06927 -0.00463 0.07066 -0.00209 0.07239 3.7037E-6 C 0.07343 0.00139 0.07395 0.0037 0.07534 0.00393 C 0.08385 0.00555 0.07986 0.00463 0.08698 0.00671 C 0.09427 0.00463 0.08993 0.00717 0.09392 0.00254 C 0.09513 0.00115 0.09791 -0.00139 0.09791 -0.00116 " pathEditMode="relative" rAng="0" ptsTypes="AAAAAAAAAAAAAAA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3.61111E-6 0.00023 C 0.00156 0.00301 0.0033 0.00579 0.00486 0.00903 C 0.00538 0.01019 0.00538 0.01181 0.00573 0.01297 C 0.00746 0.01736 0.00781 0.0169 0.01076 0.01945 C 0.01128 0.02084 0.0118 0.02246 0.01267 0.02338 C 0.01632 0.02824 0.02031 0.02685 0.02534 0.02732 C 0.03298 0.02986 0.0309 0.02986 0.04305 0.02732 C 0.04514 0.02709 0.04722 0.02639 0.04895 0.02477 C 0.05191 0.02222 0.05156 0.02199 0.05486 0.02084 C 0.06597 0.01713 0.05295 0.02246 0.06562 0.0169 C 0.06666 0.01644 0.0677 0.01644 0.06857 0.01551 L 0.07152 0.01297 C 0.07361 0.00463 0.07343 0.00787 0.07343 0.00371 " pathEditMode="relative" rAng="0" ptsTypes="AAAAAAAAAAAAAA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1: expose adults to GFP bacteria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Group 2: GFP bacteria in larvae environment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233" flipH="1">
            <a:off x="2710952" y="2918606"/>
            <a:ext cx="1014222" cy="760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1114" y="2532576"/>
            <a:ext cx="1014222" cy="76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5" y="2373274"/>
            <a:ext cx="1014222" cy="760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0188">
            <a:off x="1407318" y="2846901"/>
            <a:ext cx="1014222" cy="760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89982" l="855" r="89984">
                        <a14:foregroundMark x1="17854" y1="47212" x2="17854" y2="47212"/>
                        <a14:foregroundMark x1="18628" y1="43658" x2="30395" y2="57445"/>
                        <a14:foregroundMark x1="32757" y1="57843" x2="32757" y2="57843"/>
                        <a14:foregroundMark x1="38762" y1="61366" x2="38762" y2="61366"/>
                        <a14:foregroundMark x1="34833" y1="59406" x2="59426" y2="71998"/>
                        <a14:foregroundMark x1="855" y1="14951" x2="9996" y2="54289"/>
                        <a14:foregroundMark x1="33530" y1="61366" x2="33530" y2="61366"/>
                        <a14:foregroundMark x1="41124" y1="67279" x2="41124" y2="67279"/>
                        <a14:foregroundMark x1="44524" y1="70435" x2="44524" y2="70435"/>
                        <a14:foregroundMark x1="23331" y1="35018" x2="69340" y2="57047"/>
                        <a14:foregroundMark x1="70399" y1="43658" x2="70399" y2="55484"/>
                        <a14:foregroundMark x1="30130" y1="63358" x2="30130" y2="63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3" y="2490855"/>
            <a:ext cx="1375961" cy="914320"/>
          </a:xfrm>
          <a:prstGeom prst="rect">
            <a:avLst/>
          </a:prstGeom>
        </p:spPr>
      </p:pic>
      <p:sp>
        <p:nvSpPr>
          <p:cNvPr id="9" name="Flowchart: Connector 8"/>
          <p:cNvSpPr/>
          <p:nvPr/>
        </p:nvSpPr>
        <p:spPr>
          <a:xfrm>
            <a:off x="2223796" y="27072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376196" y="28596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2528596" y="28164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7570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22236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22236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223653" y="27402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27570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2922527" y="280581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2931858" y="28215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82933" y="3227234"/>
            <a:ext cx="1089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12118" y="3481086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24463" y="28067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62747" y="3308394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41082" y="2594811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1" y="2978681"/>
            <a:ext cx="945071" cy="497107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5722758" y="30353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741" y="2631230"/>
            <a:ext cx="945071" cy="497107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flipH="1">
            <a:off x="5954969" y="27138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9" y="3306179"/>
            <a:ext cx="945071" cy="497107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5372626" y="3362810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6009207" y="2835446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5766953" y="3169711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5460680" y="3474637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4016271" y="2944205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579160" y="3626547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1443324" y="342884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1309253" y="27021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233" flipH="1">
            <a:off x="2675973" y="4925607"/>
            <a:ext cx="1014222" cy="76066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135" y="4539577"/>
            <a:ext cx="1014222" cy="76066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16" y="4380275"/>
            <a:ext cx="1014222" cy="7606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0188">
            <a:off x="1372339" y="4853902"/>
            <a:ext cx="1014222" cy="7606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89982" l="855" r="89984">
                        <a14:foregroundMark x1="17854" y1="47212" x2="17854" y2="47212"/>
                        <a14:foregroundMark x1="18628" y1="43658" x2="30395" y2="57445"/>
                        <a14:foregroundMark x1="32757" y1="57843" x2="32757" y2="57843"/>
                        <a14:foregroundMark x1="38762" y1="61366" x2="38762" y2="61366"/>
                        <a14:foregroundMark x1="34833" y1="59406" x2="59426" y2="71998"/>
                        <a14:foregroundMark x1="855" y1="14951" x2="9996" y2="54289"/>
                        <a14:foregroundMark x1="33530" y1="61366" x2="33530" y2="61366"/>
                        <a14:foregroundMark x1="41124" y1="67279" x2="41124" y2="67279"/>
                        <a14:foregroundMark x1="44524" y1="70435" x2="44524" y2="70435"/>
                        <a14:foregroundMark x1="23331" y1="35018" x2="69340" y2="57047"/>
                        <a14:foregroundMark x1="70399" y1="43658" x2="70399" y2="55484"/>
                        <a14:foregroundMark x1="30130" y1="63358" x2="30130" y2="63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84" y="4497856"/>
            <a:ext cx="1375961" cy="914320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>
            <a:off x="4047954" y="5234235"/>
            <a:ext cx="1089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3477139" y="5488087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889484" y="48137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1327768" y="5315395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1206103" y="46018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12" y="4985682"/>
            <a:ext cx="945071" cy="497107"/>
          </a:xfrm>
          <a:prstGeom prst="rect">
            <a:avLst/>
          </a:prstGeom>
        </p:spPr>
      </p:pic>
      <p:sp>
        <p:nvSpPr>
          <p:cNvPr id="74" name="Freeform 73"/>
          <p:cNvSpPr/>
          <p:nvPr/>
        </p:nvSpPr>
        <p:spPr>
          <a:xfrm>
            <a:off x="5687779" y="50423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9762" y="4638231"/>
            <a:ext cx="945071" cy="497107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 flipH="1">
            <a:off x="5919990" y="4720814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0" y="5313180"/>
            <a:ext cx="945071" cy="497107"/>
          </a:xfrm>
          <a:prstGeom prst="rect">
            <a:avLst/>
          </a:prstGeom>
        </p:spPr>
      </p:pic>
      <p:sp>
        <p:nvSpPr>
          <p:cNvPr id="78" name="Freeform 77"/>
          <p:cNvSpPr/>
          <p:nvPr/>
        </p:nvSpPr>
        <p:spPr>
          <a:xfrm>
            <a:off x="5337647" y="5369811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/>
          <p:cNvSpPr/>
          <p:nvPr/>
        </p:nvSpPr>
        <p:spPr>
          <a:xfrm>
            <a:off x="6356910" y="485108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5162013" y="556173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5386999" y="5159135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>
            <a:off x="5345089" y="460181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>
            <a:off x="6479100" y="5412176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06875 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92 L 0.00018 0.00115 C -0.00573 0.00115 -0.01163 0.00138 -0.01753 0.00208 C -0.01857 0.00231 -0.01944 0.00324 -0.02048 0.00347 C -0.02343 0.00416 -0.02639 0.00439 -0.02934 0.00486 C -0.03159 0.00439 -0.03385 0.00393 -0.03611 0.00347 C -0.03715 0.00324 -0.03819 0.00231 -0.03906 0.00208 C -0.04132 0.00162 -0.04375 0.00115 -0.046 0.00092 C -0.05069 -0.00325 -0.04774 -0.00139 -0.05486 -0.0044 C -0.05486 -0.00417 -0.06076 -0.00695 -0.06076 -0.00672 L -0.06354 -0.00695 " pathEditMode="relative" rAng="0" ptsTypes="AAAAAAAAA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0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3.05556E-6 0.00023 C -0.00156 0.00532 -0.00225 0.00995 -0.00503 0.01435 C -0.00625 0.0162 -0.00781 0.01736 -0.00885 0.01944 C -0.01527 0.03241 -0.00989 0.02384 -0.0158 0.02986 C -0.01649 0.03078 -0.01684 0.03194 -0.01771 0.03264 C -0.01892 0.03333 -0.02031 0.03333 -0.0217 0.03379 C -0.02257 0.03426 -0.02361 0.03472 -0.02465 0.03518 C -0.02604 0.03565 -0.02986 0.0368 -0.03142 0.03773 C -0.03246 0.03842 -0.03333 0.03981 -0.03437 0.04051 C -0.03524 0.04097 -0.03628 0.0412 -0.03732 0.04166 C -0.03871 0.04259 -0.03975 0.04375 -0.04114 0.04444 C -0.04531 0.04606 -0.04774 0.0456 -0.05191 0.0456 " pathEditMode="relative" rAng="0" ptsTypes="AAAAAAAAAAA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22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625 L -0.00122 0.00648 C -0.00052 0.00694 0.00989 0.01898 0.01145 0.02176 C 0.01632 0.03148 0.01007 0.01967 0.01632 0.02963 C 0.01701 0.03078 0.01736 0.03264 0.01823 0.03356 C 0.01909 0.03449 0.02031 0.03449 0.02118 0.03495 C 0.02187 0.03565 0.02239 0.0368 0.02309 0.0375 C 0.025 0.03935 0.02743 0.04051 0.02899 0.04282 C 0.03177 0.04629 0.0302 0.04491 0.03402 0.04653 L 0.03975 0.05185 C 0.0408 0.05278 0.04166 0.05393 0.0427 0.0544 L 0.04861 0.05717 L 0.05451 0.05972 L 0.0585 0.06111 " pathEditMode="relative" rAng="0" ptsTypes="AAAAAAAAAAAAAA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1" grpId="0" animBg="1"/>
      <p:bldP spid="22" grpId="0" animBg="1"/>
      <p:bldP spid="23" grpId="0" animBg="1"/>
      <p:bldP spid="29" grpId="0" animBg="1"/>
      <p:bldP spid="31" grpId="0" animBg="1"/>
      <p:bldP spid="33" grpId="0" animBg="1"/>
      <p:bldP spid="38" grpId="1" animBg="1"/>
      <p:bldP spid="39" grpId="1" animBg="1"/>
      <p:bldP spid="40" grpId="1" animBg="1"/>
      <p:bldP spid="42" grpId="0" animBg="1"/>
      <p:bldP spid="43" grpId="0" animBg="1"/>
      <p:bldP spid="44" grpId="0" animBg="1"/>
      <p:bldP spid="45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6" grpId="0" animBg="1"/>
      <p:bldP spid="78" grpId="0" animBg="1"/>
      <p:bldP spid="79" grpId="1" animBg="1"/>
      <p:bldP spid="80" grpId="1" animBg="1"/>
      <p:bldP spid="81" grpId="1" animBg="1"/>
      <p:bldP spid="86" grpId="0" animBg="1"/>
      <p:bldP spid="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520</Words>
  <Application>Microsoft Office PowerPoint</Application>
  <PresentationFormat>On-screen Show (4:3)</PresentationFormat>
  <Paragraphs>80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Inferring the Route of Odontotaenius disjunctus gut Microbiome Colonization </vt:lpstr>
      <vt:lpstr>Introduction</vt:lpstr>
      <vt:lpstr>Biological Analogs</vt:lpstr>
      <vt:lpstr>The Question</vt:lpstr>
      <vt:lpstr>Methods: Overview</vt:lpstr>
      <vt:lpstr>Methods: Culturable Bacteria!</vt:lpstr>
      <vt:lpstr>Methods: Plasmid Selection</vt:lpstr>
      <vt:lpstr>Methods: Generation of fluorescent bacteria</vt:lpstr>
      <vt:lpstr>Methods: Exposure</vt:lpstr>
      <vt:lpstr>Methods: Visualization</vt:lpstr>
      <vt:lpstr>Again</vt:lpstr>
      <vt:lpstr>Expected Results: GFP</vt:lpstr>
      <vt:lpstr>Possible Results: Phylochip microarray </vt:lpstr>
      <vt:lpstr>Thank you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Zenia Fung</dc:creator>
  <cp:lastModifiedBy>Summary Reviewer</cp:lastModifiedBy>
  <cp:revision>174</cp:revision>
  <dcterms:created xsi:type="dcterms:W3CDTF">2013-01-31T14:48:58Z</dcterms:created>
  <dcterms:modified xsi:type="dcterms:W3CDTF">2013-12-10T08:12:48Z</dcterms:modified>
</cp:coreProperties>
</file>