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70" r:id="rId11"/>
    <p:sldId id="277" r:id="rId12"/>
    <p:sldId id="278" r:id="rId13"/>
    <p:sldId id="269" r:id="rId14"/>
    <p:sldId id="271" r:id="rId15"/>
    <p:sldId id="272" r:id="rId16"/>
    <p:sldId id="285" r:id="rId17"/>
    <p:sldId id="286" r:id="rId18"/>
    <p:sldId id="273" r:id="rId19"/>
    <p:sldId id="279" r:id="rId20"/>
    <p:sldId id="280" r:id="rId21"/>
    <p:sldId id="281" r:id="rId22"/>
    <p:sldId id="282" r:id="rId23"/>
    <p:sldId id="274" r:id="rId24"/>
    <p:sldId id="283" r:id="rId25"/>
    <p:sldId id="275" r:id="rId26"/>
    <p:sldId id="284" r:id="rId27"/>
    <p:sldId id="276" r:id="rId28"/>
    <p:sldId id="28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FF"/>
    <a:srgbClr val="38761D"/>
    <a:srgbClr val="FF0000"/>
    <a:srgbClr val="FF9900"/>
    <a:srgbClr val="99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60"/>
  </p:normalViewPr>
  <p:slideViewPr>
    <p:cSldViewPr snapToGrid="0">
      <p:cViewPr>
        <p:scale>
          <a:sx n="75" d="100"/>
          <a:sy n="75" d="100"/>
        </p:scale>
        <p:origin x="30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22E8E9-A5D1-4688-A93D-3E31B69A10F5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13A470-097A-4E92-A397-862E69CCF7F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701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E8E9-A5D1-4688-A93D-3E31B69A10F5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A470-097A-4E92-A397-862E69CCF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8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E8E9-A5D1-4688-A93D-3E31B69A10F5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A470-097A-4E92-A397-862E69CCF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9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E8E9-A5D1-4688-A93D-3E31B69A10F5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A470-097A-4E92-A397-862E69CCF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4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E8E9-A5D1-4688-A93D-3E31B69A10F5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A470-097A-4E92-A397-862E69CCF7F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38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E8E9-A5D1-4688-A93D-3E31B69A10F5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A470-097A-4E92-A397-862E69CCF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4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E8E9-A5D1-4688-A93D-3E31B69A10F5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A470-097A-4E92-A397-862E69CCF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2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E8E9-A5D1-4688-A93D-3E31B69A10F5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A470-097A-4E92-A397-862E69CCF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9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E8E9-A5D1-4688-A93D-3E31B69A10F5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A470-097A-4E92-A397-862E69CCF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83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E8E9-A5D1-4688-A93D-3E31B69A10F5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A470-097A-4E92-A397-862E69CCF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4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E8E9-A5D1-4688-A93D-3E31B69A10F5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3A470-097A-4E92-A397-862E69CCF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2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B22E8E9-A5D1-4688-A93D-3E31B69A10F5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E13A470-097A-4E92-A397-862E69CCF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2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25" y="766466"/>
            <a:ext cx="11912958" cy="2646436"/>
          </a:xfrm>
        </p:spPr>
        <p:txBody>
          <a:bodyPr>
            <a:noAutofit/>
          </a:bodyPr>
          <a:lstStyle/>
          <a:p>
            <a:r>
              <a:rPr lang="en-US" sz="6000" dirty="0" smtClean="0"/>
              <a:t>Integrative plasmid vectors for zinc-inducible gene expression in cyanobacteria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4603730"/>
            <a:ext cx="8767860" cy="1388165"/>
          </a:xfrm>
        </p:spPr>
        <p:txBody>
          <a:bodyPr/>
          <a:lstStyle/>
          <a:p>
            <a:r>
              <a:rPr lang="en-US" dirty="0" smtClean="0"/>
              <a:t>Keith Herbert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7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SmtB repressor 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399"/>
            <a:ext cx="5309315" cy="2093463"/>
          </a:xfrm>
        </p:spPr>
        <p:txBody>
          <a:bodyPr>
            <a:normAutofit/>
          </a:bodyPr>
          <a:lstStyle/>
          <a:p>
            <a:r>
              <a:rPr lang="en-US" dirty="0" smtClean="0"/>
              <a:t>Similar to </a:t>
            </a:r>
            <a:r>
              <a:rPr lang="en-US" i="1" dirty="0" err="1" smtClean="0"/>
              <a:t>lacI</a:t>
            </a:r>
            <a:r>
              <a:rPr lang="en-US" dirty="0" smtClean="0"/>
              <a:t> but for zinc instead of sugar</a:t>
            </a:r>
          </a:p>
          <a:p>
            <a:r>
              <a:rPr lang="en-US" dirty="0" smtClean="0"/>
              <a:t>Divergently blocks both </a:t>
            </a:r>
            <a:r>
              <a:rPr lang="en-US" dirty="0" err="1"/>
              <a:t>S</a:t>
            </a:r>
            <a:r>
              <a:rPr lang="en-US" dirty="0" err="1" smtClean="0"/>
              <a:t>mtA</a:t>
            </a:r>
            <a:r>
              <a:rPr lang="en-US" dirty="0" smtClean="0"/>
              <a:t> zinc neutralizer and itself to maintain zinc homeostasis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5318975"/>
            <a:ext cx="9852338" cy="23181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447763" y="5119352"/>
            <a:ext cx="862884" cy="399245"/>
            <a:chOff x="5209503" y="5143823"/>
            <a:chExt cx="1339403" cy="399245"/>
          </a:xfrm>
        </p:grpSpPr>
        <p:sp>
          <p:nvSpPr>
            <p:cNvPr id="12" name="Isosceles Triangle 11"/>
            <p:cNvSpPr/>
            <p:nvPr/>
          </p:nvSpPr>
          <p:spPr>
            <a:xfrm>
              <a:off x="5209503" y="5143823"/>
              <a:ext cx="1339403" cy="39924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09503" y="5318975"/>
              <a:ext cx="1339403" cy="22409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operator</a:t>
              </a:r>
              <a:endParaRPr lang="en-US" sz="14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4752304" y="5318974"/>
            <a:ext cx="732164" cy="23182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smtB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662149" y="4326016"/>
            <a:ext cx="2459864" cy="992959"/>
            <a:chOff x="5100033" y="4326016"/>
            <a:chExt cx="1558344" cy="992959"/>
          </a:xfrm>
        </p:grpSpPr>
        <p:sp>
          <p:nvSpPr>
            <p:cNvPr id="6" name="Chevron 5"/>
            <p:cNvSpPr/>
            <p:nvPr/>
          </p:nvSpPr>
          <p:spPr>
            <a:xfrm rot="5400000">
              <a:off x="5259088" y="4326015"/>
              <a:ext cx="450760" cy="450761"/>
            </a:xfrm>
            <a:prstGeom prst="chevron">
              <a:avLst/>
            </a:prstGeom>
            <a:solidFill>
              <a:srgbClr val="387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Chevron 6"/>
            <p:cNvSpPr/>
            <p:nvPr/>
          </p:nvSpPr>
          <p:spPr>
            <a:xfrm rot="5400000">
              <a:off x="5995115" y="4326015"/>
              <a:ext cx="450760" cy="450761"/>
            </a:xfrm>
            <a:prstGeom prst="chevron">
              <a:avLst/>
            </a:prstGeom>
            <a:solidFill>
              <a:srgbClr val="387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 rot="16200000">
              <a:off x="5653825" y="4868214"/>
              <a:ext cx="450760" cy="450761"/>
            </a:xfrm>
            <a:prstGeom prst="chevron">
              <a:avLst/>
            </a:prstGeom>
            <a:solidFill>
              <a:srgbClr val="387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100033" y="4551395"/>
              <a:ext cx="1558344" cy="592428"/>
            </a:xfrm>
            <a:prstGeom prst="roundRect">
              <a:avLst/>
            </a:prstGeom>
            <a:solidFill>
              <a:srgbClr val="387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SmtB</a:t>
              </a:r>
              <a:endParaRPr lang="en-US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6310647" y="5302876"/>
            <a:ext cx="732164" cy="23182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smtA</a:t>
            </a:r>
            <a:endParaRPr lang="en-US" dirty="0"/>
          </a:p>
        </p:txBody>
      </p:sp>
      <p:sp>
        <p:nvSpPr>
          <p:cNvPr id="18" name="Left Arrow 17"/>
          <p:cNvSpPr/>
          <p:nvPr/>
        </p:nvSpPr>
        <p:spPr>
          <a:xfrm>
            <a:off x="1514065" y="5155412"/>
            <a:ext cx="3219718" cy="526747"/>
          </a:xfrm>
          <a:prstGeom prst="leftArrow">
            <a:avLst/>
          </a:prstGeom>
          <a:solidFill>
            <a:srgbClr val="006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smtB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7066974" y="5170869"/>
            <a:ext cx="3538166" cy="497124"/>
          </a:xfrm>
          <a:prstGeom prst="rightArrow">
            <a:avLst>
              <a:gd name="adj1" fmla="val 50000"/>
              <a:gd name="adj2" fmla="val 5709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smtA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751689" y="3904871"/>
            <a:ext cx="1957588" cy="1119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RNA polymerase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242009" y="3183976"/>
            <a:ext cx="760323" cy="60272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Zn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9465970" y="3039742"/>
            <a:ext cx="760323" cy="60272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Zn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08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SmtB repressor 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399"/>
            <a:ext cx="5309315" cy="2093463"/>
          </a:xfrm>
        </p:spPr>
        <p:txBody>
          <a:bodyPr>
            <a:normAutofit/>
          </a:bodyPr>
          <a:lstStyle/>
          <a:p>
            <a:r>
              <a:rPr lang="en-US" dirty="0" smtClean="0"/>
              <a:t>Similar to </a:t>
            </a:r>
            <a:r>
              <a:rPr lang="en-US" i="1" dirty="0" err="1" smtClean="0"/>
              <a:t>lacI</a:t>
            </a:r>
            <a:r>
              <a:rPr lang="en-US" dirty="0" smtClean="0"/>
              <a:t> but for zinc instead of sugar</a:t>
            </a:r>
          </a:p>
          <a:p>
            <a:r>
              <a:rPr lang="en-US" dirty="0" smtClean="0"/>
              <a:t>Divergently blocks both  </a:t>
            </a:r>
            <a:r>
              <a:rPr lang="en-US" dirty="0" err="1" smtClean="0"/>
              <a:t>SmtA</a:t>
            </a:r>
            <a:r>
              <a:rPr lang="en-US" dirty="0" smtClean="0"/>
              <a:t> zinc neutralizer and itself to maintain zinc homeostasis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5318975"/>
            <a:ext cx="9852338" cy="23181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447763" y="5119352"/>
            <a:ext cx="862884" cy="399245"/>
            <a:chOff x="5209503" y="5143823"/>
            <a:chExt cx="1339403" cy="399245"/>
          </a:xfrm>
        </p:grpSpPr>
        <p:sp>
          <p:nvSpPr>
            <p:cNvPr id="12" name="Isosceles Triangle 11"/>
            <p:cNvSpPr/>
            <p:nvPr/>
          </p:nvSpPr>
          <p:spPr>
            <a:xfrm>
              <a:off x="5209503" y="5143823"/>
              <a:ext cx="1339403" cy="39924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09503" y="5318975"/>
              <a:ext cx="1339403" cy="22409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operator</a:t>
              </a:r>
              <a:endParaRPr lang="en-US" sz="14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4752304" y="5318974"/>
            <a:ext cx="732164" cy="23182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smtB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662149" y="4326016"/>
            <a:ext cx="2459864" cy="992959"/>
            <a:chOff x="5100033" y="4326016"/>
            <a:chExt cx="1558344" cy="992959"/>
          </a:xfrm>
        </p:grpSpPr>
        <p:sp>
          <p:nvSpPr>
            <p:cNvPr id="6" name="Chevron 5"/>
            <p:cNvSpPr/>
            <p:nvPr/>
          </p:nvSpPr>
          <p:spPr>
            <a:xfrm rot="5400000">
              <a:off x="5259088" y="4326015"/>
              <a:ext cx="450760" cy="450761"/>
            </a:xfrm>
            <a:prstGeom prst="chevron">
              <a:avLst/>
            </a:prstGeom>
            <a:solidFill>
              <a:srgbClr val="387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Chevron 6"/>
            <p:cNvSpPr/>
            <p:nvPr/>
          </p:nvSpPr>
          <p:spPr>
            <a:xfrm rot="5400000">
              <a:off x="5995115" y="4326015"/>
              <a:ext cx="450760" cy="450761"/>
            </a:xfrm>
            <a:prstGeom prst="chevron">
              <a:avLst/>
            </a:prstGeom>
            <a:solidFill>
              <a:srgbClr val="387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 rot="16200000">
              <a:off x="5653825" y="4868214"/>
              <a:ext cx="450760" cy="450761"/>
            </a:xfrm>
            <a:prstGeom prst="chevron">
              <a:avLst/>
            </a:prstGeom>
            <a:solidFill>
              <a:srgbClr val="387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100033" y="4551395"/>
              <a:ext cx="1558344" cy="592428"/>
            </a:xfrm>
            <a:prstGeom prst="roundRect">
              <a:avLst/>
            </a:prstGeom>
            <a:solidFill>
              <a:srgbClr val="387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SmtB</a:t>
              </a:r>
              <a:endParaRPr lang="en-US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6310647" y="5302876"/>
            <a:ext cx="732164" cy="23182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smtA</a:t>
            </a:r>
            <a:endParaRPr lang="en-US" dirty="0"/>
          </a:p>
        </p:txBody>
      </p:sp>
      <p:sp>
        <p:nvSpPr>
          <p:cNvPr id="18" name="Left Arrow 17"/>
          <p:cNvSpPr/>
          <p:nvPr/>
        </p:nvSpPr>
        <p:spPr>
          <a:xfrm>
            <a:off x="1514065" y="5155412"/>
            <a:ext cx="3219718" cy="526747"/>
          </a:xfrm>
          <a:prstGeom prst="leftArrow">
            <a:avLst/>
          </a:prstGeom>
          <a:solidFill>
            <a:srgbClr val="006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smtB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7066974" y="5170869"/>
            <a:ext cx="3538166" cy="497124"/>
          </a:xfrm>
          <a:prstGeom prst="rightArrow">
            <a:avLst>
              <a:gd name="adj1" fmla="val 50000"/>
              <a:gd name="adj2" fmla="val 5709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smtA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751689" y="3904871"/>
            <a:ext cx="1957588" cy="1119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RNA polymerase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913218" y="3904871"/>
            <a:ext cx="760323" cy="60272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Zn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50649" y="3876551"/>
            <a:ext cx="760323" cy="60272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Zn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51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SmtB repressor 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399"/>
            <a:ext cx="5309315" cy="2093463"/>
          </a:xfrm>
        </p:spPr>
        <p:txBody>
          <a:bodyPr>
            <a:normAutofit/>
          </a:bodyPr>
          <a:lstStyle/>
          <a:p>
            <a:r>
              <a:rPr lang="en-US" dirty="0" smtClean="0"/>
              <a:t>Similar to </a:t>
            </a:r>
            <a:r>
              <a:rPr lang="en-US" i="1" dirty="0" err="1" smtClean="0"/>
              <a:t>lacI</a:t>
            </a:r>
            <a:r>
              <a:rPr lang="en-US" dirty="0" smtClean="0"/>
              <a:t> but for zinc instead of sugar</a:t>
            </a:r>
          </a:p>
          <a:p>
            <a:r>
              <a:rPr lang="en-US" dirty="0" smtClean="0"/>
              <a:t>Divergently blocks both </a:t>
            </a:r>
            <a:r>
              <a:rPr lang="en-US" dirty="0" err="1" smtClean="0"/>
              <a:t>SmtA</a:t>
            </a:r>
            <a:r>
              <a:rPr lang="en-US" dirty="0" smtClean="0"/>
              <a:t> zinc neutralizer and itself to maintain zinc homeostasis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5318975"/>
            <a:ext cx="9852338" cy="23181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447763" y="5119352"/>
            <a:ext cx="862884" cy="399245"/>
            <a:chOff x="5209503" y="5143823"/>
            <a:chExt cx="1339403" cy="399245"/>
          </a:xfrm>
        </p:grpSpPr>
        <p:sp>
          <p:nvSpPr>
            <p:cNvPr id="12" name="Isosceles Triangle 11"/>
            <p:cNvSpPr/>
            <p:nvPr/>
          </p:nvSpPr>
          <p:spPr>
            <a:xfrm>
              <a:off x="5209503" y="5143823"/>
              <a:ext cx="1339403" cy="39924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09503" y="5318975"/>
              <a:ext cx="1339403" cy="22409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operator</a:t>
              </a:r>
              <a:endParaRPr lang="en-US" sz="14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4752304" y="5318974"/>
            <a:ext cx="732164" cy="23182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smtB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10647" y="5302876"/>
            <a:ext cx="732164" cy="23182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smtA</a:t>
            </a:r>
            <a:endParaRPr lang="en-US" dirty="0"/>
          </a:p>
        </p:txBody>
      </p:sp>
      <p:sp>
        <p:nvSpPr>
          <p:cNvPr id="18" name="Left Arrow 17"/>
          <p:cNvSpPr/>
          <p:nvPr/>
        </p:nvSpPr>
        <p:spPr>
          <a:xfrm>
            <a:off x="1514065" y="5155412"/>
            <a:ext cx="3219718" cy="526747"/>
          </a:xfrm>
          <a:prstGeom prst="leftArrow">
            <a:avLst/>
          </a:prstGeom>
          <a:solidFill>
            <a:srgbClr val="006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smtB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7066974" y="5170869"/>
            <a:ext cx="3538166" cy="497124"/>
          </a:xfrm>
          <a:prstGeom prst="rightArrow">
            <a:avLst>
              <a:gd name="adj1" fmla="val 50000"/>
              <a:gd name="adj2" fmla="val 5709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smtA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5697935" y="4846962"/>
            <a:ext cx="1957588" cy="1119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RNA polymerase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5503" y="2902274"/>
            <a:ext cx="2459864" cy="1442424"/>
            <a:chOff x="4662149" y="3876551"/>
            <a:chExt cx="2459864" cy="1442424"/>
          </a:xfrm>
        </p:grpSpPr>
        <p:grpSp>
          <p:nvGrpSpPr>
            <p:cNvPr id="16" name="Group 15"/>
            <p:cNvGrpSpPr/>
            <p:nvPr/>
          </p:nvGrpSpPr>
          <p:grpSpPr>
            <a:xfrm>
              <a:off x="4662149" y="4326016"/>
              <a:ext cx="2459864" cy="992959"/>
              <a:chOff x="5100033" y="4326016"/>
              <a:chExt cx="1558344" cy="992959"/>
            </a:xfrm>
          </p:grpSpPr>
          <p:sp>
            <p:nvSpPr>
              <p:cNvPr id="6" name="Chevron 5"/>
              <p:cNvSpPr/>
              <p:nvPr/>
            </p:nvSpPr>
            <p:spPr>
              <a:xfrm rot="5400000">
                <a:off x="5259088" y="4326015"/>
                <a:ext cx="450760" cy="450761"/>
              </a:xfrm>
              <a:prstGeom prst="chevron">
                <a:avLst/>
              </a:prstGeom>
              <a:solidFill>
                <a:srgbClr val="3876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Chevron 6"/>
              <p:cNvSpPr/>
              <p:nvPr/>
            </p:nvSpPr>
            <p:spPr>
              <a:xfrm rot="5400000">
                <a:off x="5995115" y="4326015"/>
                <a:ext cx="450760" cy="450761"/>
              </a:xfrm>
              <a:prstGeom prst="chevron">
                <a:avLst/>
              </a:prstGeom>
              <a:solidFill>
                <a:srgbClr val="3876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Chevron 8"/>
              <p:cNvSpPr/>
              <p:nvPr/>
            </p:nvSpPr>
            <p:spPr>
              <a:xfrm rot="16200000">
                <a:off x="5653825" y="4868214"/>
                <a:ext cx="450760" cy="450761"/>
              </a:xfrm>
              <a:prstGeom prst="chevron">
                <a:avLst/>
              </a:prstGeom>
              <a:solidFill>
                <a:srgbClr val="3876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5100033" y="4551395"/>
                <a:ext cx="1558344" cy="592428"/>
              </a:xfrm>
              <a:prstGeom prst="roundRect">
                <a:avLst/>
              </a:prstGeom>
              <a:solidFill>
                <a:srgbClr val="3876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SmtB</a:t>
                </a:r>
                <a:endParaRPr lang="en-US" dirty="0"/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4913218" y="3904871"/>
              <a:ext cx="760323" cy="602725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Zn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6050649" y="3876551"/>
              <a:ext cx="760323" cy="602725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Zn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810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200" dirty="0" smtClean="0"/>
              <a:t>Create a plasmid vector for cyanobacteria with gene expression regulated by SmtB and induced by the addition of zinc to serve as replacement for lac operon based plasmids.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947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Parts for </a:t>
            </a:r>
            <a:r>
              <a:rPr lang="en-US" dirty="0" err="1" smtClean="0"/>
              <a:t>PsmtA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7388" y="3721994"/>
            <a:ext cx="10731321" cy="23181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5307" y="3747751"/>
            <a:ext cx="2550017" cy="2060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SmtB Binding Site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03242" y="3721994"/>
            <a:ext cx="837128" cy="218941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smtA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06085" y="3348507"/>
            <a:ext cx="634285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08404" y="3721993"/>
            <a:ext cx="837128" cy="218941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RBS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734916" y="3940934"/>
            <a:ext cx="0" cy="54091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28376" y="4494725"/>
            <a:ext cx="1725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Transcription </a:t>
            </a:r>
          </a:p>
          <a:p>
            <a:pPr algn="ctr"/>
            <a:r>
              <a:rPr lang="en-US" sz="1400" dirty="0" smtClean="0"/>
              <a:t>Start site</a:t>
            </a:r>
            <a:endParaRPr lang="en-US" sz="1400" dirty="0"/>
          </a:p>
        </p:txBody>
      </p:sp>
      <p:sp>
        <p:nvSpPr>
          <p:cNvPr id="13" name="Diamond 12"/>
          <p:cNvSpPr/>
          <p:nvPr/>
        </p:nvSpPr>
        <p:spPr>
          <a:xfrm>
            <a:off x="6007993" y="3512712"/>
            <a:ext cx="1143001" cy="676140"/>
          </a:xfrm>
          <a:prstGeom prst="diamon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EcoRI</a:t>
            </a:r>
            <a:endParaRPr lang="en-US" dirty="0"/>
          </a:p>
        </p:txBody>
      </p:sp>
      <p:sp>
        <p:nvSpPr>
          <p:cNvPr id="14" name="Diamond 13"/>
          <p:cNvSpPr/>
          <p:nvPr/>
        </p:nvSpPr>
        <p:spPr>
          <a:xfrm>
            <a:off x="7141654" y="3512712"/>
            <a:ext cx="1282416" cy="676140"/>
          </a:xfrm>
          <a:prstGeom prst="diamon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BamHI</a:t>
            </a:r>
            <a:endParaRPr lang="en-US" dirty="0"/>
          </a:p>
        </p:txBody>
      </p:sp>
      <p:sp>
        <p:nvSpPr>
          <p:cNvPr id="15" name="Diamond 14"/>
          <p:cNvSpPr/>
          <p:nvPr/>
        </p:nvSpPr>
        <p:spPr>
          <a:xfrm>
            <a:off x="8424070" y="3512712"/>
            <a:ext cx="1282416" cy="676140"/>
          </a:xfrm>
          <a:prstGeom prst="diamon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SalI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9775063" y="3361387"/>
            <a:ext cx="1970468" cy="943376"/>
          </a:xfrm>
          <a:prstGeom prst="rightArrow">
            <a:avLst/>
          </a:prstGeom>
          <a:solidFill>
            <a:srgbClr val="006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ATG… genes of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746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42" y="314069"/>
            <a:ext cx="9875520" cy="1356360"/>
          </a:xfrm>
        </p:spPr>
        <p:txBody>
          <a:bodyPr/>
          <a:lstStyle/>
          <a:p>
            <a:r>
              <a:rPr lang="en-US" dirty="0" smtClean="0"/>
              <a:t>Plasmid Design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765215" y="1398588"/>
            <a:ext cx="5133474" cy="513347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rved Down Arrow 4"/>
          <p:cNvSpPr/>
          <p:nvPr/>
        </p:nvSpPr>
        <p:spPr>
          <a:xfrm>
            <a:off x="4340726" y="1398588"/>
            <a:ext cx="4106779" cy="1100638"/>
          </a:xfrm>
          <a:prstGeom prst="curvedDownArrow">
            <a:avLst>
              <a:gd name="adj1" fmla="val 31094"/>
              <a:gd name="adj2" fmla="val 54681"/>
              <a:gd name="adj3" fmla="val 308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8580" y="875368"/>
            <a:ext cx="132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1"/>
                </a:solidFill>
              </a:rPr>
              <a:t>PsmtA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5144998">
            <a:off x="8034753" y="3769021"/>
            <a:ext cx="1686427" cy="802106"/>
          </a:xfrm>
          <a:prstGeom prst="rightArrow">
            <a:avLst/>
          </a:prstGeom>
          <a:solidFill>
            <a:srgbClr val="0064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261473" y="1658853"/>
            <a:ext cx="152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EcoR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90239" y="1992889"/>
            <a:ext cx="152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BamH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556081" y="2288450"/>
            <a:ext cx="152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Hind</a:t>
            </a:r>
            <a:r>
              <a:rPr lang="en-US" dirty="0" err="1" smtClean="0"/>
              <a:t>III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621923" y="2642745"/>
            <a:ext cx="152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Sal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12" name="Straight Connector 11"/>
          <p:cNvCxnSpPr>
            <a:stCxn id="8" idx="1"/>
          </p:cNvCxnSpPr>
          <p:nvPr/>
        </p:nvCxnSpPr>
        <p:spPr>
          <a:xfrm flipH="1">
            <a:off x="8447505" y="1843519"/>
            <a:ext cx="813968" cy="7992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1"/>
          </p:cNvCxnSpPr>
          <p:nvPr/>
        </p:nvCxnSpPr>
        <p:spPr>
          <a:xfrm flipH="1">
            <a:off x="8649830" y="2177555"/>
            <a:ext cx="840409" cy="6858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1"/>
          </p:cNvCxnSpPr>
          <p:nvPr/>
        </p:nvCxnSpPr>
        <p:spPr>
          <a:xfrm flipH="1">
            <a:off x="8721422" y="2473116"/>
            <a:ext cx="834659" cy="509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1"/>
          </p:cNvCxnSpPr>
          <p:nvPr/>
        </p:nvCxnSpPr>
        <p:spPr>
          <a:xfrm flipH="1">
            <a:off x="8873823" y="2827411"/>
            <a:ext cx="748100" cy="307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 rot="7723689">
            <a:off x="7419917" y="5222289"/>
            <a:ext cx="1686427" cy="802106"/>
          </a:xfrm>
          <a:prstGeom prst="rightArrow">
            <a:avLst/>
          </a:prstGeom>
          <a:solidFill>
            <a:srgbClr val="0064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033206" y="3703715"/>
            <a:ext cx="3497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4FF"/>
                </a:solidFill>
              </a:rPr>
              <a:t>gene(s) of interest</a:t>
            </a:r>
            <a:endParaRPr lang="en-US" sz="2800" b="1" dirty="0">
              <a:solidFill>
                <a:srgbClr val="0064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09983" y="6196141"/>
            <a:ext cx="728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Sal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4731769" y="6196141"/>
            <a:ext cx="306791" cy="1536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>
          <a:xfrm rot="17487404">
            <a:off x="3501129" y="2819048"/>
            <a:ext cx="768685" cy="571700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02642" y="2770318"/>
            <a:ext cx="1650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Replication origin</a:t>
            </a:r>
            <a:endParaRPr 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740845" y="5980502"/>
            <a:ext cx="728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Xba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302701" y="6011475"/>
            <a:ext cx="582463" cy="143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Arrow 25"/>
          <p:cNvSpPr/>
          <p:nvPr/>
        </p:nvSpPr>
        <p:spPr>
          <a:xfrm rot="3067285">
            <a:off x="3803999" y="5275656"/>
            <a:ext cx="1194472" cy="571700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83774" y="5365790"/>
            <a:ext cx="1650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Streptomycin resistance</a:t>
            </a:r>
            <a:endParaRPr lang="en-US" sz="1600" b="1" dirty="0"/>
          </a:p>
        </p:txBody>
      </p:sp>
      <p:sp>
        <p:nvSpPr>
          <p:cNvPr id="28" name="Pentagon 27"/>
          <p:cNvSpPr/>
          <p:nvPr/>
        </p:nvSpPr>
        <p:spPr>
          <a:xfrm>
            <a:off x="3524395" y="4170074"/>
            <a:ext cx="481640" cy="282322"/>
          </a:xfrm>
          <a:prstGeom prst="homePlat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153385" y="4006175"/>
            <a:ext cx="1650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Transcription terminator</a:t>
            </a:r>
            <a:endParaRPr lang="en-US" sz="1600" b="1" dirty="0"/>
          </a:p>
        </p:txBody>
      </p:sp>
      <p:sp>
        <p:nvSpPr>
          <p:cNvPr id="30" name="Right Arrow 29"/>
          <p:cNvSpPr/>
          <p:nvPr/>
        </p:nvSpPr>
        <p:spPr>
          <a:xfrm rot="10323510">
            <a:off x="5873242" y="5943240"/>
            <a:ext cx="1686427" cy="802106"/>
          </a:xfrm>
          <a:prstGeom prst="rightArrow">
            <a:avLst/>
          </a:prstGeom>
          <a:solidFill>
            <a:srgbClr val="0064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672078" y="6395116"/>
            <a:ext cx="152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EcoR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5090524" y="6319308"/>
            <a:ext cx="306791" cy="1536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93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42" y="314069"/>
            <a:ext cx="9875520" cy="1356360"/>
          </a:xfrm>
        </p:spPr>
        <p:txBody>
          <a:bodyPr/>
          <a:lstStyle/>
          <a:p>
            <a:r>
              <a:rPr lang="en-US" dirty="0" smtClean="0"/>
              <a:t>Plasmid Design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765215" y="1398588"/>
            <a:ext cx="5133474" cy="513347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rved Down Arrow 4"/>
          <p:cNvSpPr/>
          <p:nvPr/>
        </p:nvSpPr>
        <p:spPr>
          <a:xfrm>
            <a:off x="4340726" y="1398588"/>
            <a:ext cx="4106779" cy="1100638"/>
          </a:xfrm>
          <a:prstGeom prst="curvedDownArrow">
            <a:avLst>
              <a:gd name="adj1" fmla="val 31094"/>
              <a:gd name="adj2" fmla="val 54681"/>
              <a:gd name="adj3" fmla="val 308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8580" y="875368"/>
            <a:ext cx="132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1"/>
                </a:solidFill>
              </a:rPr>
              <a:t>PsmtA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5144998">
            <a:off x="8034753" y="3769021"/>
            <a:ext cx="1686427" cy="802106"/>
          </a:xfrm>
          <a:prstGeom prst="rightArrow">
            <a:avLst/>
          </a:prstGeom>
          <a:solidFill>
            <a:srgbClr val="0064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261473" y="1658853"/>
            <a:ext cx="152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EcoR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90239" y="1992889"/>
            <a:ext cx="152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BamH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556081" y="2288450"/>
            <a:ext cx="152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Hind</a:t>
            </a:r>
            <a:r>
              <a:rPr lang="en-US" dirty="0" err="1" smtClean="0"/>
              <a:t>III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621923" y="2642745"/>
            <a:ext cx="152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Sal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12" name="Straight Connector 11"/>
          <p:cNvCxnSpPr>
            <a:stCxn id="8" idx="1"/>
          </p:cNvCxnSpPr>
          <p:nvPr/>
        </p:nvCxnSpPr>
        <p:spPr>
          <a:xfrm flipH="1">
            <a:off x="8447505" y="1843519"/>
            <a:ext cx="813968" cy="7992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1"/>
          </p:cNvCxnSpPr>
          <p:nvPr/>
        </p:nvCxnSpPr>
        <p:spPr>
          <a:xfrm flipH="1">
            <a:off x="8649830" y="2177555"/>
            <a:ext cx="840409" cy="6858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1"/>
          </p:cNvCxnSpPr>
          <p:nvPr/>
        </p:nvCxnSpPr>
        <p:spPr>
          <a:xfrm flipH="1">
            <a:off x="8721422" y="2473116"/>
            <a:ext cx="834659" cy="509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1"/>
          </p:cNvCxnSpPr>
          <p:nvPr/>
        </p:nvCxnSpPr>
        <p:spPr>
          <a:xfrm flipH="1">
            <a:off x="8873823" y="2827411"/>
            <a:ext cx="748100" cy="307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 rot="7723689">
            <a:off x="7419917" y="5222289"/>
            <a:ext cx="1686427" cy="802106"/>
          </a:xfrm>
          <a:prstGeom prst="rightArrow">
            <a:avLst/>
          </a:prstGeom>
          <a:solidFill>
            <a:srgbClr val="0064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033206" y="3703715"/>
            <a:ext cx="3497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4FF"/>
                </a:solidFill>
              </a:rPr>
              <a:t>gene(s) of interest</a:t>
            </a:r>
            <a:endParaRPr lang="en-US" sz="2800" b="1" dirty="0">
              <a:solidFill>
                <a:srgbClr val="0064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09983" y="6196141"/>
            <a:ext cx="728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Sal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4731769" y="6196141"/>
            <a:ext cx="306791" cy="1536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16754" y="2832963"/>
            <a:ext cx="1650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Homologous recombination sequence</a:t>
            </a:r>
            <a:endParaRPr 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740845" y="5980502"/>
            <a:ext cx="728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Xba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302701" y="6011475"/>
            <a:ext cx="582463" cy="143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Arrow 25"/>
          <p:cNvSpPr/>
          <p:nvPr/>
        </p:nvSpPr>
        <p:spPr>
          <a:xfrm rot="3067285">
            <a:off x="3803999" y="5275656"/>
            <a:ext cx="1194472" cy="571700"/>
          </a:xfrm>
          <a:prstGeom prst="rightArrow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83774" y="5365790"/>
            <a:ext cx="1650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Streptomycin resistance</a:t>
            </a:r>
            <a:endParaRPr lang="en-US" sz="1600" b="1" dirty="0"/>
          </a:p>
        </p:txBody>
      </p:sp>
      <p:sp>
        <p:nvSpPr>
          <p:cNvPr id="28" name="Pentagon 27"/>
          <p:cNvSpPr/>
          <p:nvPr/>
        </p:nvSpPr>
        <p:spPr>
          <a:xfrm>
            <a:off x="3587388" y="4495330"/>
            <a:ext cx="481640" cy="282322"/>
          </a:xfrm>
          <a:prstGeom prst="homePlat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153385" y="4393734"/>
            <a:ext cx="1650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Transcription terminator</a:t>
            </a:r>
            <a:endParaRPr lang="en-US" sz="1600" b="1" dirty="0"/>
          </a:p>
        </p:txBody>
      </p:sp>
      <p:sp>
        <p:nvSpPr>
          <p:cNvPr id="30" name="Right Arrow 29"/>
          <p:cNvSpPr/>
          <p:nvPr/>
        </p:nvSpPr>
        <p:spPr>
          <a:xfrm rot="10323510">
            <a:off x="5873242" y="5943240"/>
            <a:ext cx="1686427" cy="802106"/>
          </a:xfrm>
          <a:prstGeom prst="rightArrow">
            <a:avLst/>
          </a:prstGeom>
          <a:solidFill>
            <a:srgbClr val="0064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672078" y="6395116"/>
            <a:ext cx="152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EcoR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5090524" y="6319308"/>
            <a:ext cx="306791" cy="1536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 rot="805524">
            <a:off x="3646064" y="2463157"/>
            <a:ext cx="364288" cy="1807853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97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42" y="314069"/>
            <a:ext cx="9875520" cy="13563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Experimental Plasmid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3765215" y="1398588"/>
            <a:ext cx="5133474" cy="513347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rved Down Arrow 4"/>
          <p:cNvSpPr/>
          <p:nvPr/>
        </p:nvSpPr>
        <p:spPr>
          <a:xfrm>
            <a:off x="4340726" y="1398588"/>
            <a:ext cx="4106779" cy="1100638"/>
          </a:xfrm>
          <a:prstGeom prst="curvedDownArrow">
            <a:avLst>
              <a:gd name="adj1" fmla="val 31094"/>
              <a:gd name="adj2" fmla="val 54681"/>
              <a:gd name="adj3" fmla="val 308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4383" y="975837"/>
            <a:ext cx="1324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1"/>
                </a:solidFill>
              </a:rPr>
              <a:t>PsmtA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5144998">
            <a:off x="8034753" y="3769021"/>
            <a:ext cx="1686427" cy="802106"/>
          </a:xfrm>
          <a:prstGeom prst="rightArrow">
            <a:avLst/>
          </a:prstGeom>
          <a:solidFill>
            <a:srgbClr val="0064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261473" y="1658853"/>
            <a:ext cx="152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EcoR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90239" y="1992889"/>
            <a:ext cx="152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BamH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556081" y="2288450"/>
            <a:ext cx="152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Hind</a:t>
            </a:r>
            <a:r>
              <a:rPr lang="en-US" dirty="0" err="1" smtClean="0"/>
              <a:t>III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621923" y="2642745"/>
            <a:ext cx="152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Sal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12" name="Straight Connector 11"/>
          <p:cNvCxnSpPr>
            <a:stCxn id="8" idx="1"/>
          </p:cNvCxnSpPr>
          <p:nvPr/>
        </p:nvCxnSpPr>
        <p:spPr>
          <a:xfrm flipH="1">
            <a:off x="8447505" y="1843519"/>
            <a:ext cx="813968" cy="7992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1"/>
          </p:cNvCxnSpPr>
          <p:nvPr/>
        </p:nvCxnSpPr>
        <p:spPr>
          <a:xfrm flipH="1">
            <a:off x="8649830" y="2177555"/>
            <a:ext cx="840409" cy="6858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1"/>
          </p:cNvCxnSpPr>
          <p:nvPr/>
        </p:nvCxnSpPr>
        <p:spPr>
          <a:xfrm flipH="1">
            <a:off x="8721422" y="2473116"/>
            <a:ext cx="834659" cy="509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1"/>
          </p:cNvCxnSpPr>
          <p:nvPr/>
        </p:nvCxnSpPr>
        <p:spPr>
          <a:xfrm flipH="1">
            <a:off x="8873823" y="2827411"/>
            <a:ext cx="748100" cy="307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 rot="7723689">
            <a:off x="7419917" y="5222289"/>
            <a:ext cx="1686427" cy="802106"/>
          </a:xfrm>
          <a:prstGeom prst="rightArrow">
            <a:avLst/>
          </a:prstGeom>
          <a:solidFill>
            <a:srgbClr val="0064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033206" y="3703715"/>
            <a:ext cx="3497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64FF"/>
                </a:solidFill>
              </a:rPr>
              <a:t>luxA</a:t>
            </a:r>
            <a:endParaRPr lang="en-US" sz="2800" b="1" i="1" dirty="0">
              <a:solidFill>
                <a:srgbClr val="0064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09983" y="6196141"/>
            <a:ext cx="728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Sal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4731769" y="6196141"/>
            <a:ext cx="306791" cy="1536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>
          <a:xfrm rot="17487404">
            <a:off x="3501129" y="2819048"/>
            <a:ext cx="768685" cy="571700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02642" y="2770318"/>
            <a:ext cx="1650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Replication origin</a:t>
            </a:r>
            <a:endParaRPr 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740845" y="5980502"/>
            <a:ext cx="728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Xba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302701" y="6011475"/>
            <a:ext cx="582463" cy="143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Arrow 25"/>
          <p:cNvSpPr/>
          <p:nvPr/>
        </p:nvSpPr>
        <p:spPr>
          <a:xfrm rot="3067285">
            <a:off x="3803999" y="5275656"/>
            <a:ext cx="1194472" cy="571700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83774" y="5365790"/>
            <a:ext cx="1650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Streptomycin resistance</a:t>
            </a:r>
            <a:endParaRPr lang="en-US" sz="1600" b="1" dirty="0"/>
          </a:p>
        </p:txBody>
      </p:sp>
      <p:sp>
        <p:nvSpPr>
          <p:cNvPr id="28" name="Pentagon 27"/>
          <p:cNvSpPr/>
          <p:nvPr/>
        </p:nvSpPr>
        <p:spPr>
          <a:xfrm>
            <a:off x="3524395" y="4170074"/>
            <a:ext cx="481640" cy="282322"/>
          </a:xfrm>
          <a:prstGeom prst="homePlat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153385" y="4006175"/>
            <a:ext cx="1650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Transcription terminator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672078" y="6395116"/>
            <a:ext cx="152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EcoR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5090524" y="6319308"/>
            <a:ext cx="306791" cy="1536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649830" y="5299896"/>
            <a:ext cx="3497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64FF"/>
                </a:solidFill>
              </a:rPr>
              <a:t>luxB</a:t>
            </a:r>
            <a:endParaRPr lang="en-US" sz="2800" b="1" i="1" dirty="0">
              <a:solidFill>
                <a:srgbClr val="006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42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Gibson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2057400"/>
            <a:ext cx="3982792" cy="4038600"/>
          </a:xfrm>
        </p:spPr>
        <p:txBody>
          <a:bodyPr/>
          <a:lstStyle/>
          <a:p>
            <a:r>
              <a:rPr lang="en-US" dirty="0" smtClean="0"/>
              <a:t>No restriction enzymes or secondary hosts</a:t>
            </a:r>
          </a:p>
          <a:p>
            <a:r>
              <a:rPr lang="en-US" dirty="0" smtClean="0"/>
              <a:t>Premade primers with matching 5’ and 3’ </a:t>
            </a:r>
          </a:p>
          <a:p>
            <a:r>
              <a:rPr lang="en-US" dirty="0" smtClean="0"/>
              <a:t>mix with endonuclease, DNA polymerase and ligase in single step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950039" y="2240924"/>
            <a:ext cx="25757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50039" y="2406203"/>
            <a:ext cx="25757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25814" y="2237704"/>
            <a:ext cx="42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5’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737537" y="2070120"/>
            <a:ext cx="42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5’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737536" y="2261717"/>
            <a:ext cx="42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  <a:r>
              <a:rPr lang="en-US" sz="1200" dirty="0" smtClean="0"/>
              <a:t>’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8525814" y="2053419"/>
            <a:ext cx="42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  <a:r>
              <a:rPr lang="en-US" sz="1200" dirty="0" smtClean="0"/>
              <a:t>’</a:t>
            </a: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113683" y="2662409"/>
            <a:ext cx="257577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113683" y="2827688"/>
            <a:ext cx="257577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689458" y="2659189"/>
            <a:ext cx="42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5’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901181" y="2491605"/>
            <a:ext cx="42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5’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901180" y="2683202"/>
            <a:ext cx="42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  <a:r>
              <a:rPr lang="en-US" sz="1200" dirty="0" smtClean="0"/>
              <a:t>’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0689458" y="2474904"/>
            <a:ext cx="42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  <a:r>
              <a:rPr lang="en-US" sz="1200" dirty="0" smtClean="0"/>
              <a:t>’</a:t>
            </a:r>
            <a:endParaRPr lang="en-US" sz="12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8112605" y="2659189"/>
            <a:ext cx="42715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12604" y="2825696"/>
            <a:ext cx="42715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16887" y="2400216"/>
            <a:ext cx="42715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116887" y="2237704"/>
            <a:ext cx="42715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364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Gibson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2057400"/>
            <a:ext cx="3982792" cy="4038600"/>
          </a:xfrm>
        </p:spPr>
        <p:txBody>
          <a:bodyPr/>
          <a:lstStyle/>
          <a:p>
            <a:r>
              <a:rPr lang="en-US" dirty="0" smtClean="0"/>
              <a:t>Assemble complex plasmid without restriction enzymes or secondary hosts</a:t>
            </a:r>
          </a:p>
          <a:p>
            <a:r>
              <a:rPr lang="en-US" dirty="0" smtClean="0"/>
              <a:t>Premade primers with matching 5’ and 3’ </a:t>
            </a:r>
          </a:p>
          <a:p>
            <a:r>
              <a:rPr lang="en-US" dirty="0" smtClean="0"/>
              <a:t>mixed with endonuclease, DNA polymerase and ligase in single step</a:t>
            </a:r>
            <a:endParaRPr lang="en-US" dirty="0"/>
          </a:p>
        </p:txBody>
      </p:sp>
      <p:sp>
        <p:nvSpPr>
          <p:cNvPr id="4" name="Pie 3"/>
          <p:cNvSpPr/>
          <p:nvPr/>
        </p:nvSpPr>
        <p:spPr>
          <a:xfrm rot="3331908">
            <a:off x="8453386" y="2424682"/>
            <a:ext cx="560222" cy="528033"/>
          </a:xfrm>
          <a:prstGeom prst="pie">
            <a:avLst>
              <a:gd name="adj1" fmla="val 20056137"/>
              <a:gd name="adj2" fmla="val 1620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09692" y="2537138"/>
            <a:ext cx="235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endonuclease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347137" y="3191818"/>
            <a:ext cx="25757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347137" y="3351110"/>
            <a:ext cx="1624886" cy="59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922912" y="3188598"/>
            <a:ext cx="42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5’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6134635" y="3021014"/>
            <a:ext cx="42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5’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6134634" y="3212611"/>
            <a:ext cx="42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  <a:r>
              <a:rPr lang="en-US" sz="1200" dirty="0" smtClean="0"/>
              <a:t>’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8922912" y="3004313"/>
            <a:ext cx="42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  <a:r>
              <a:rPr lang="en-US" sz="1200" dirty="0" smtClean="0"/>
              <a:t>’</a:t>
            </a:r>
            <a:endParaRPr lang="en-US" sz="12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9347915" y="3613303"/>
            <a:ext cx="173864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510781" y="3778582"/>
            <a:ext cx="257577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086556" y="3610083"/>
            <a:ext cx="42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5’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8298279" y="3442499"/>
            <a:ext cx="42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5’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8298278" y="3634096"/>
            <a:ext cx="42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  <a:r>
              <a:rPr lang="en-US" sz="1200" dirty="0" smtClean="0"/>
              <a:t>’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11086556" y="3425798"/>
            <a:ext cx="42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  <a:r>
              <a:rPr lang="en-US" sz="1200" dirty="0" smtClean="0"/>
              <a:t>’</a:t>
            </a:r>
            <a:endParaRPr lang="en-US" sz="12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8509702" y="3776590"/>
            <a:ext cx="42715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513985" y="3188598"/>
            <a:ext cx="42715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97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Biology with Cyanobacteria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259131" y="2057400"/>
            <a:ext cx="5805971" cy="4304763"/>
            <a:chOff x="3200400" y="1507501"/>
            <a:chExt cx="8991600" cy="53304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6729" y="1507501"/>
              <a:ext cx="8975271" cy="476811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00400" y="6253843"/>
              <a:ext cx="8991600" cy="584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Cox PA, </a:t>
              </a:r>
              <a:r>
                <a:rPr lang="en-US" sz="1200" dirty="0" err="1" smtClean="0"/>
                <a:t>Banack</a:t>
              </a:r>
              <a:r>
                <a:rPr lang="en-US" sz="1200" dirty="0" smtClean="0"/>
                <a:t> SA, </a:t>
              </a:r>
              <a:r>
                <a:rPr lang="en-US" sz="1200" dirty="0" err="1" smtClean="0"/>
                <a:t>Murch</a:t>
              </a:r>
              <a:r>
                <a:rPr lang="en-US" sz="1200" dirty="0" smtClean="0"/>
                <a:t> SJ, et al. Diverse taxa of cyanobacteria produce beta-N-</a:t>
              </a:r>
              <a:r>
                <a:rPr lang="en-US" sz="1200" dirty="0" err="1" smtClean="0"/>
                <a:t>methylamino</a:t>
              </a:r>
              <a:r>
                <a:rPr lang="en-US" sz="1200" dirty="0" smtClean="0"/>
                <a:t>-L-alanine, a neurotoxic amino acid. </a:t>
              </a:r>
              <a:r>
                <a:rPr lang="en-US" sz="1200" dirty="0" err="1" smtClean="0"/>
                <a:t>Proc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Natl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Acad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Sci</a:t>
              </a:r>
              <a:r>
                <a:rPr lang="en-US" sz="1200" dirty="0" smtClean="0"/>
                <a:t> USA. 2005;102(14):5074-8.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563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Gibson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2057400"/>
            <a:ext cx="3982792" cy="4038600"/>
          </a:xfrm>
        </p:spPr>
        <p:txBody>
          <a:bodyPr/>
          <a:lstStyle/>
          <a:p>
            <a:r>
              <a:rPr lang="en-US" dirty="0" smtClean="0"/>
              <a:t>Assemble complex plasmid without restriction enzymes or secondary hosts</a:t>
            </a:r>
          </a:p>
          <a:p>
            <a:r>
              <a:rPr lang="en-US" dirty="0" smtClean="0"/>
              <a:t>Premade primers with matching 5’ and 3’ </a:t>
            </a:r>
          </a:p>
          <a:p>
            <a:r>
              <a:rPr lang="en-US" dirty="0" smtClean="0"/>
              <a:t>mixed with endonuclease, DNA polymerase and ligase in single step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347137" y="3616818"/>
            <a:ext cx="25757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347137" y="3776110"/>
            <a:ext cx="1624886" cy="59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922912" y="3613598"/>
            <a:ext cx="42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5’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6134635" y="3446014"/>
            <a:ext cx="42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5’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6134634" y="3637611"/>
            <a:ext cx="42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  <a:r>
              <a:rPr lang="en-US" sz="1200" dirty="0" smtClean="0"/>
              <a:t>’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8922912" y="3429313"/>
            <a:ext cx="42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  <a:r>
              <a:rPr lang="en-US" sz="1200" dirty="0" smtClean="0"/>
              <a:t>’</a:t>
            </a:r>
            <a:endParaRPr lang="en-US" sz="12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9347915" y="3613303"/>
            <a:ext cx="173864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510781" y="3778582"/>
            <a:ext cx="257577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086556" y="3610083"/>
            <a:ext cx="42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5’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8298279" y="3442499"/>
            <a:ext cx="42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5’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8298278" y="3634096"/>
            <a:ext cx="42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  <a:r>
              <a:rPr lang="en-US" sz="1200" dirty="0" smtClean="0"/>
              <a:t>’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11086556" y="3425798"/>
            <a:ext cx="42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  <a:r>
              <a:rPr lang="en-US" sz="1200" dirty="0" smtClean="0"/>
              <a:t>’</a:t>
            </a:r>
            <a:endParaRPr lang="en-US" sz="12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8509702" y="3776590"/>
            <a:ext cx="42715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513985" y="3613598"/>
            <a:ext cx="42715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59637" y="2504174"/>
            <a:ext cx="2005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Heat to 75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°</a:t>
            </a:r>
            <a:r>
              <a:rPr lang="en-US" sz="2000" b="1" dirty="0" smtClean="0">
                <a:solidFill>
                  <a:srgbClr val="C00000"/>
                </a:solidFill>
              </a:rPr>
              <a:t> C</a:t>
            </a:r>
          </a:p>
        </p:txBody>
      </p:sp>
      <p:sp>
        <p:nvSpPr>
          <p:cNvPr id="21" name="Pie 20"/>
          <p:cNvSpPr/>
          <p:nvPr/>
        </p:nvSpPr>
        <p:spPr>
          <a:xfrm rot="3331908">
            <a:off x="9334044" y="2402977"/>
            <a:ext cx="560222" cy="528033"/>
          </a:xfrm>
          <a:prstGeom prst="pie">
            <a:avLst>
              <a:gd name="adj1" fmla="val 20056137"/>
              <a:gd name="adj2" fmla="val 1620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Multiply 6"/>
          <p:cNvSpPr/>
          <p:nvPr/>
        </p:nvSpPr>
        <p:spPr>
          <a:xfrm rot="5078409">
            <a:off x="9044618" y="2267076"/>
            <a:ext cx="1139074" cy="756456"/>
          </a:xfrm>
          <a:prstGeom prst="mathMultiply">
            <a:avLst>
              <a:gd name="adj1" fmla="val 8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920180" y="4180768"/>
            <a:ext cx="2005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Strands anneal</a:t>
            </a:r>
          </a:p>
        </p:txBody>
      </p:sp>
    </p:spTree>
    <p:extLst>
      <p:ext uri="{BB962C8B-B14F-4D97-AF65-F5344CB8AC3E}">
        <p14:creationId xmlns:p14="http://schemas.microsoft.com/office/powerpoint/2010/main" val="2026993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Gibson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2057400"/>
            <a:ext cx="3982792" cy="4038600"/>
          </a:xfrm>
        </p:spPr>
        <p:txBody>
          <a:bodyPr/>
          <a:lstStyle/>
          <a:p>
            <a:r>
              <a:rPr lang="en-US" dirty="0" smtClean="0"/>
              <a:t>Assemble complex plasmid without restriction enzymes or secondary hosts</a:t>
            </a:r>
          </a:p>
          <a:p>
            <a:r>
              <a:rPr lang="en-US" dirty="0" smtClean="0"/>
              <a:t>Premade primers with matching 5’ and 3’ </a:t>
            </a:r>
          </a:p>
          <a:p>
            <a:r>
              <a:rPr lang="en-US" dirty="0" smtClean="0"/>
              <a:t>mixed with endonuclease, DNA polymerase and ligase in single step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347137" y="3616818"/>
            <a:ext cx="25757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347137" y="3776110"/>
            <a:ext cx="1624886" cy="59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34635" y="3446014"/>
            <a:ext cx="42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5’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6134634" y="3637611"/>
            <a:ext cx="42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  <a:r>
              <a:rPr lang="en-US" sz="1200" dirty="0" smtClean="0"/>
              <a:t>’</a:t>
            </a:r>
            <a:endParaRPr lang="en-US" sz="12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9347915" y="3613303"/>
            <a:ext cx="173864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510781" y="3776110"/>
            <a:ext cx="257577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086556" y="3610083"/>
            <a:ext cx="42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5’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11086556" y="3425798"/>
            <a:ext cx="42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  <a:r>
              <a:rPr lang="en-US" sz="1200" dirty="0" smtClean="0"/>
              <a:t>’</a:t>
            </a:r>
            <a:endParaRPr lang="en-US" sz="12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8509702" y="3776590"/>
            <a:ext cx="42715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513985" y="3613598"/>
            <a:ext cx="42715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59637" y="2504174"/>
            <a:ext cx="2005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Cool to 50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°</a:t>
            </a:r>
            <a:r>
              <a:rPr lang="en-US" sz="2000" b="1" dirty="0" smtClean="0">
                <a:solidFill>
                  <a:srgbClr val="C00000"/>
                </a:solidFill>
              </a:rPr>
              <a:t> C</a:t>
            </a:r>
          </a:p>
        </p:txBody>
      </p:sp>
      <p:sp>
        <p:nvSpPr>
          <p:cNvPr id="4" name="Smiley Face 3"/>
          <p:cNvSpPr/>
          <p:nvPr/>
        </p:nvSpPr>
        <p:spPr>
          <a:xfrm>
            <a:off x="7892599" y="3928372"/>
            <a:ext cx="427151" cy="427151"/>
          </a:xfrm>
          <a:prstGeom prst="smileyFace">
            <a:avLst/>
          </a:prstGeom>
          <a:solidFill>
            <a:srgbClr val="38761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7979538" y="3777998"/>
            <a:ext cx="530164" cy="1105"/>
          </a:xfrm>
          <a:prstGeom prst="line">
            <a:avLst/>
          </a:prstGeom>
          <a:ln w="38100">
            <a:solidFill>
              <a:srgbClr val="3876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32548" y="4227773"/>
            <a:ext cx="2212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8761D"/>
                </a:solidFill>
              </a:rPr>
              <a:t>DNA polymerase</a:t>
            </a:r>
          </a:p>
        </p:txBody>
      </p:sp>
      <p:sp>
        <p:nvSpPr>
          <p:cNvPr id="25" name="Smiley Face 24"/>
          <p:cNvSpPr/>
          <p:nvPr/>
        </p:nvSpPr>
        <p:spPr>
          <a:xfrm>
            <a:off x="9068596" y="3015348"/>
            <a:ext cx="427151" cy="427151"/>
          </a:xfrm>
          <a:prstGeom prst="smileyFace">
            <a:avLst/>
          </a:prstGeom>
          <a:solidFill>
            <a:srgbClr val="38761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9495747" y="2675933"/>
            <a:ext cx="2212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8761D"/>
                </a:solidFill>
              </a:rPr>
              <a:t>DNA ligase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8936857" y="3604748"/>
            <a:ext cx="397772" cy="5335"/>
          </a:xfrm>
          <a:prstGeom prst="line">
            <a:avLst/>
          </a:prstGeom>
          <a:ln w="38100">
            <a:solidFill>
              <a:srgbClr val="3876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771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Gibson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2057400"/>
            <a:ext cx="3982792" cy="4038600"/>
          </a:xfrm>
        </p:spPr>
        <p:txBody>
          <a:bodyPr/>
          <a:lstStyle/>
          <a:p>
            <a:r>
              <a:rPr lang="en-US" dirty="0" smtClean="0"/>
              <a:t>Assemble complex plasmid without restriction enzymes or secondary hosts</a:t>
            </a:r>
          </a:p>
          <a:p>
            <a:r>
              <a:rPr lang="en-US" dirty="0" smtClean="0"/>
              <a:t>Premade primers with matching 5’ and 3’ </a:t>
            </a:r>
          </a:p>
          <a:p>
            <a:r>
              <a:rPr lang="en-US" dirty="0" smtClean="0"/>
              <a:t>mixed with endonuclease, DNA polymerase and ligase in single step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347137" y="3616818"/>
            <a:ext cx="25757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347137" y="3776110"/>
            <a:ext cx="1624886" cy="59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34635" y="3446014"/>
            <a:ext cx="42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5’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6134634" y="3637611"/>
            <a:ext cx="42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  <a:r>
              <a:rPr lang="en-US" sz="1200" dirty="0" smtClean="0"/>
              <a:t>’</a:t>
            </a:r>
            <a:endParaRPr lang="en-US" sz="12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9347915" y="3613303"/>
            <a:ext cx="173864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510781" y="3776110"/>
            <a:ext cx="257577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086556" y="3610083"/>
            <a:ext cx="42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5’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11086556" y="3425798"/>
            <a:ext cx="42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  <a:r>
              <a:rPr lang="en-US" sz="1200" dirty="0" smtClean="0"/>
              <a:t>’</a:t>
            </a:r>
            <a:endParaRPr lang="en-US" sz="12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8509702" y="3776590"/>
            <a:ext cx="42715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513985" y="3613598"/>
            <a:ext cx="42715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979538" y="3777998"/>
            <a:ext cx="530164" cy="1105"/>
          </a:xfrm>
          <a:prstGeom prst="line">
            <a:avLst/>
          </a:prstGeom>
          <a:ln w="38100">
            <a:solidFill>
              <a:srgbClr val="3876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8936857" y="3604748"/>
            <a:ext cx="397772" cy="5335"/>
          </a:xfrm>
          <a:prstGeom prst="line">
            <a:avLst/>
          </a:prstGeom>
          <a:ln w="38100">
            <a:solidFill>
              <a:srgbClr val="3876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307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2057400"/>
            <a:ext cx="6070600" cy="4038600"/>
          </a:xfrm>
        </p:spPr>
        <p:txBody>
          <a:bodyPr/>
          <a:lstStyle/>
          <a:p>
            <a:r>
              <a:rPr lang="en-US" dirty="0"/>
              <a:t>Synechococcus sp. PCC 7002 </a:t>
            </a:r>
            <a:r>
              <a:rPr lang="en-US" dirty="0" smtClean="0"/>
              <a:t>capable of natural transformation</a:t>
            </a:r>
          </a:p>
          <a:p>
            <a:pPr lvl="1"/>
            <a:r>
              <a:rPr lang="en-US" dirty="0" smtClean="0"/>
              <a:t>Does not required electric shock, freezing, chemicals</a:t>
            </a:r>
          </a:p>
          <a:p>
            <a:r>
              <a:rPr lang="en-US" dirty="0" smtClean="0"/>
              <a:t>Has </a:t>
            </a:r>
            <a:r>
              <a:rPr lang="en-US" dirty="0" err="1" smtClean="0"/>
              <a:t>exonuclease</a:t>
            </a:r>
            <a:r>
              <a:rPr lang="en-US" dirty="0" smtClean="0"/>
              <a:t> in membrane. Only takes linear DNA</a:t>
            </a:r>
          </a:p>
          <a:p>
            <a:r>
              <a:rPr lang="en-US" dirty="0"/>
              <a:t>P</a:t>
            </a:r>
            <a:r>
              <a:rPr lang="en-US" dirty="0" smtClean="0"/>
              <a:t>lasmid must be digested with single restriction enzyme first</a:t>
            </a:r>
          </a:p>
          <a:p>
            <a:r>
              <a:rPr lang="en-US" dirty="0" smtClean="0"/>
              <a:t>Reforms into circle once within cell</a:t>
            </a:r>
          </a:p>
          <a:p>
            <a:endParaRPr lang="en-US" dirty="0"/>
          </a:p>
        </p:txBody>
      </p:sp>
      <p:pic>
        <p:nvPicPr>
          <p:cNvPr id="8194" name="Picture 2" descr="http://microbewiki.kenyon.edu/images/d/dc/Synechococcus_PCC_7202_d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5" y="1965959"/>
            <a:ext cx="3870325" cy="421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69749" y="6328018"/>
            <a:ext cx="39904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microbewiki.kenyon.edu/</a:t>
            </a:r>
            <a:r>
              <a:rPr lang="en-US" sz="1400" dirty="0" err="1" smtClean="0"/>
              <a:t>index.php</a:t>
            </a:r>
            <a:r>
              <a:rPr lang="en-US" sz="1400" dirty="0" smtClean="0"/>
              <a:t>/Synechococcus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24607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1" y="1912620"/>
            <a:ext cx="5994400" cy="4038600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 smtClean="0"/>
              <a:t>Cultures incubated overnight with digested plasmid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Cultures centrifuged, spread over plate containing antibiotic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Incubated until colonies visible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Select colonies. Repeat  steps 2 and 3 several times.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Inoculate liquid cultures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 descr="http://www.qubitbiology.com/wp-content/uploads/2011/08/multicultivator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4" y="3263900"/>
            <a:ext cx="4886036" cy="268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34284" y="6108700"/>
            <a:ext cx="192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dirty="0" smtClean="0"/>
              <a:t>ubitbiology.com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28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2057400"/>
            <a:ext cx="5321300" cy="4038600"/>
          </a:xfrm>
        </p:spPr>
        <p:txBody>
          <a:bodyPr/>
          <a:lstStyle/>
          <a:p>
            <a:r>
              <a:rPr lang="en-US" dirty="0" smtClean="0"/>
              <a:t>Bacterial luciferase used as reporter gene</a:t>
            </a:r>
          </a:p>
          <a:p>
            <a:r>
              <a:rPr lang="en-US" dirty="0" smtClean="0"/>
              <a:t>Active Bioluminescence</a:t>
            </a:r>
          </a:p>
          <a:p>
            <a:pPr lvl="1"/>
            <a:r>
              <a:rPr lang="en-US" dirty="0" smtClean="0"/>
              <a:t>Oxidizes n-decanal, long chain alcohol</a:t>
            </a:r>
          </a:p>
          <a:p>
            <a:r>
              <a:rPr lang="en-US" dirty="0" smtClean="0"/>
              <a:t>Cyanobacteria glow red under UV light, interferes with GFP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808871" y="1287780"/>
            <a:ext cx="4792530" cy="5167313"/>
            <a:chOff x="6618371" y="1690687"/>
            <a:chExt cx="4792530" cy="51673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8371" y="1690687"/>
              <a:ext cx="4689982" cy="453364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618371" y="6488668"/>
              <a:ext cx="47925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http://en.wikipedia.org/wiki/File:Biolumplate.jpg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3893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2057400"/>
            <a:ext cx="5029200" cy="4038600"/>
          </a:xfrm>
        </p:spPr>
        <p:txBody>
          <a:bodyPr/>
          <a:lstStyle/>
          <a:p>
            <a:r>
              <a:rPr lang="en-US" dirty="0" smtClean="0"/>
              <a:t>Liquid cultures each exposed to varying concentrations of Zn</a:t>
            </a:r>
            <a:r>
              <a:rPr lang="en-US" baseline="30000" dirty="0" smtClean="0"/>
              <a:t>2+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0.0 </a:t>
            </a:r>
            <a:r>
              <a:rPr lang="el-GR" dirty="0">
                <a:latin typeface="Calibri" panose="020F0502020204030204" pitchFamily="34" charset="0"/>
              </a:rPr>
              <a:t>μ </a:t>
            </a:r>
            <a:r>
              <a:rPr lang="en-US" dirty="0" smtClean="0"/>
              <a:t>M to 2.0 </a:t>
            </a:r>
            <a:r>
              <a:rPr lang="el-GR" dirty="0" smtClean="0">
                <a:latin typeface="Calibri" panose="020F0502020204030204" pitchFamily="34" charset="0"/>
              </a:rPr>
              <a:t>μ</a:t>
            </a:r>
            <a:r>
              <a:rPr lang="en-US" dirty="0" smtClean="0"/>
              <a:t>M</a:t>
            </a:r>
          </a:p>
          <a:p>
            <a:r>
              <a:rPr lang="en-US" dirty="0" smtClean="0"/>
              <a:t>Luciferase activity measured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olution of n-decanal to each culture</a:t>
            </a:r>
          </a:p>
          <a:p>
            <a:pPr lvl="1"/>
            <a:r>
              <a:rPr lang="en-US" baseline="30000" dirty="0" smtClean="0"/>
              <a:t> </a:t>
            </a:r>
            <a:r>
              <a:rPr lang="en-US" dirty="0"/>
              <a:t>luminometer </a:t>
            </a:r>
            <a:r>
              <a:rPr lang="en-US" dirty="0" smtClean="0"/>
              <a:t>measures strength of glow</a:t>
            </a:r>
            <a:endParaRPr lang="en-US" baseline="30000" dirty="0"/>
          </a:p>
        </p:txBody>
      </p:sp>
      <p:pic>
        <p:nvPicPr>
          <p:cNvPr id="9218" name="Picture 2" descr="http://www.promega.com/~/media/images/product%20marketing%20pages/detection/glomax96/400_veritas_inj.jpg?la=en&amp;w=400&amp;h=391&amp;a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720" y="1016000"/>
            <a:ext cx="4538980" cy="443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33990" y="6189454"/>
            <a:ext cx="371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romega.com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46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83080" y="2251504"/>
            <a:ext cx="4147277" cy="4147277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rved Down Arrow 4"/>
          <p:cNvSpPr/>
          <p:nvPr/>
        </p:nvSpPr>
        <p:spPr>
          <a:xfrm>
            <a:off x="1348029" y="2251504"/>
            <a:ext cx="3317822" cy="889193"/>
          </a:xfrm>
          <a:prstGeom prst="curvedDownArrow">
            <a:avLst>
              <a:gd name="adj1" fmla="val 31094"/>
              <a:gd name="adj2" fmla="val 54681"/>
              <a:gd name="adj3" fmla="val 308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0000" y="1828800"/>
            <a:ext cx="1297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1"/>
                </a:solidFill>
              </a:rPr>
              <a:t>PsmtA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5144998">
            <a:off x="4438405" y="4052368"/>
            <a:ext cx="1133452" cy="648013"/>
          </a:xfrm>
          <a:prstGeom prst="rightArrow">
            <a:avLst/>
          </a:prstGeom>
          <a:solidFill>
            <a:srgbClr val="0064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23446" y="2461769"/>
            <a:ext cx="1228252" cy="29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EcoR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08264" y="2731633"/>
            <a:ext cx="1228252" cy="29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BamH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61457" y="2970413"/>
            <a:ext cx="1228252" cy="29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Hind</a:t>
            </a:r>
            <a:r>
              <a:rPr lang="en-US" dirty="0" err="1" smtClean="0"/>
              <a:t>III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14650" y="3256644"/>
            <a:ext cx="1228252" cy="29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Sal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12" name="Straight Connector 11"/>
          <p:cNvCxnSpPr>
            <a:stCxn id="8" idx="1"/>
          </p:cNvCxnSpPr>
          <p:nvPr/>
        </p:nvCxnSpPr>
        <p:spPr>
          <a:xfrm flipH="1">
            <a:off x="4665850" y="2610959"/>
            <a:ext cx="657596" cy="6456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1"/>
          </p:cNvCxnSpPr>
          <p:nvPr/>
        </p:nvCxnSpPr>
        <p:spPr>
          <a:xfrm flipH="1">
            <a:off x="4829307" y="2880822"/>
            <a:ext cx="678957" cy="5541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1"/>
          </p:cNvCxnSpPr>
          <p:nvPr/>
        </p:nvCxnSpPr>
        <p:spPr>
          <a:xfrm flipH="1">
            <a:off x="4887145" y="3119603"/>
            <a:ext cx="674312" cy="4114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1"/>
          </p:cNvCxnSpPr>
          <p:nvPr/>
        </p:nvCxnSpPr>
        <p:spPr>
          <a:xfrm flipH="1">
            <a:off x="5010268" y="3405834"/>
            <a:ext cx="604382" cy="2483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 rot="7723689">
            <a:off x="4271625" y="5027064"/>
            <a:ext cx="1007816" cy="648013"/>
          </a:xfrm>
          <a:prstGeom prst="rightArrow">
            <a:avLst/>
          </a:prstGeom>
          <a:solidFill>
            <a:srgbClr val="0064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23192" y="6127394"/>
            <a:ext cx="588609" cy="29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Sal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663948" y="6127394"/>
            <a:ext cx="247853" cy="1241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 rot="17487404">
            <a:off x="669728" y="3399078"/>
            <a:ext cx="621012" cy="461870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63391" y="5953182"/>
            <a:ext cx="70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Xba</a:t>
            </a:r>
            <a:r>
              <a:rPr lang="en-US" dirty="0" err="1" smtClean="0"/>
              <a:t>I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317309" y="5978204"/>
            <a:ext cx="470565" cy="1155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Arrow 22"/>
          <p:cNvSpPr/>
          <p:nvPr/>
        </p:nvSpPr>
        <p:spPr>
          <a:xfrm rot="3067285">
            <a:off x="914413" y="5383744"/>
            <a:ext cx="965001" cy="461870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entagon 24"/>
          <p:cNvSpPr/>
          <p:nvPr/>
        </p:nvSpPr>
        <p:spPr>
          <a:xfrm>
            <a:off x="688524" y="4490557"/>
            <a:ext cx="389112" cy="228085"/>
          </a:xfrm>
          <a:prstGeom prst="homePlat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953782" y="6226899"/>
            <a:ext cx="247853" cy="1241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954" y="458850"/>
            <a:ext cx="3913397" cy="4843944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>
          <a:xfrm rot="9065158">
            <a:off x="3429522" y="5695282"/>
            <a:ext cx="1128833" cy="648013"/>
          </a:xfrm>
          <a:prstGeom prst="rightArrow">
            <a:avLst/>
          </a:prstGeom>
          <a:solidFill>
            <a:srgbClr val="0064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195852" y="4116569"/>
            <a:ext cx="122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64FF"/>
                </a:solidFill>
              </a:rPr>
              <a:t>thl</a:t>
            </a:r>
            <a:endParaRPr lang="en-US" sz="2400" b="1" dirty="0">
              <a:solidFill>
                <a:srgbClr val="0064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14318" y="5143685"/>
            <a:ext cx="122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64FF"/>
                </a:solidFill>
              </a:rPr>
              <a:t>atoAD</a:t>
            </a:r>
            <a:endParaRPr lang="en-US" sz="2400" b="1" dirty="0">
              <a:solidFill>
                <a:srgbClr val="0064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28608" y="5958644"/>
            <a:ext cx="122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64FF"/>
                </a:solidFill>
              </a:rPr>
              <a:t>adc</a:t>
            </a:r>
            <a:endParaRPr lang="en-US" sz="2400" b="1" dirty="0">
              <a:solidFill>
                <a:srgbClr val="0064FF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 rot="10800000">
            <a:off x="2415482" y="5978204"/>
            <a:ext cx="1128833" cy="648013"/>
          </a:xfrm>
          <a:prstGeom prst="rightArrow">
            <a:avLst/>
          </a:prstGeom>
          <a:solidFill>
            <a:srgbClr val="0064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758929" y="5663494"/>
            <a:ext cx="122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64FF"/>
                </a:solidFill>
              </a:rPr>
              <a:t>adh</a:t>
            </a:r>
            <a:endParaRPr lang="en-US" sz="2400" b="1" dirty="0">
              <a:solidFill>
                <a:srgbClr val="0064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029699" y="5427438"/>
            <a:ext cx="29989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Kusakabe</a:t>
            </a:r>
            <a:r>
              <a:rPr lang="en-US" sz="1400" dirty="0" smtClean="0"/>
              <a:t> T, Tatsuke T, </a:t>
            </a:r>
            <a:r>
              <a:rPr lang="en-US" sz="1400" dirty="0" err="1" smtClean="0"/>
              <a:t>Tsuruno</a:t>
            </a:r>
            <a:r>
              <a:rPr lang="en-US" sz="1400" dirty="0" smtClean="0"/>
              <a:t> K, et al. Engineering a synthetic pathway in cyanobacteria for isopropanol production directly from carbon dioxide and light. </a:t>
            </a:r>
            <a:r>
              <a:rPr lang="en-US" sz="1400" dirty="0" err="1" smtClean="0"/>
              <a:t>Metab</a:t>
            </a:r>
            <a:r>
              <a:rPr lang="en-US" sz="1400" dirty="0" smtClean="0"/>
              <a:t> Eng. 2013;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63207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7706"/>
            <a:ext cx="11087100" cy="1356360"/>
          </a:xfrm>
        </p:spPr>
        <p:txBody>
          <a:bodyPr/>
          <a:lstStyle/>
          <a:p>
            <a:r>
              <a:rPr lang="en-US" dirty="0" smtClean="0"/>
              <a:t>Control Multiple Genes w/ Multiple Metals </a:t>
            </a:r>
            <a:endParaRPr lang="en-US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609601" y="1981200"/>
            <a:ext cx="5448299" cy="1663700"/>
          </a:xfrm>
        </p:spPr>
        <p:txBody>
          <a:bodyPr/>
          <a:lstStyle/>
          <a:p>
            <a:r>
              <a:rPr lang="en-US" b="1" dirty="0" smtClean="0"/>
              <a:t>SmtB / </a:t>
            </a:r>
            <a:r>
              <a:rPr lang="en-US" b="1" dirty="0" err="1" smtClean="0"/>
              <a:t>ArsR</a:t>
            </a:r>
            <a:r>
              <a:rPr lang="en-US" b="1" dirty="0" smtClean="0"/>
              <a:t> </a:t>
            </a:r>
            <a:r>
              <a:rPr lang="en-US" dirty="0" smtClean="0"/>
              <a:t>family of repressor proteins</a:t>
            </a:r>
          </a:p>
          <a:p>
            <a:r>
              <a:rPr lang="en-US" dirty="0" smtClean="0"/>
              <a:t>Similar structure and binding domains</a:t>
            </a:r>
          </a:p>
          <a:p>
            <a:r>
              <a:rPr lang="en-US" dirty="0" smtClean="0"/>
              <a:t>Each affects different metal</a:t>
            </a:r>
          </a:p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5278241"/>
            <a:ext cx="1238250" cy="11433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925" y="5278241"/>
            <a:ext cx="1289050" cy="119022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4300" y="5407231"/>
            <a:ext cx="1149350" cy="1061233"/>
          </a:xfrm>
          <a:prstGeom prst="rect">
            <a:avLst/>
          </a:prstGeom>
        </p:spPr>
      </p:pic>
      <p:cxnSp>
        <p:nvCxnSpPr>
          <p:cNvPr id="39" name="Straight Connector 38"/>
          <p:cNvCxnSpPr>
            <a:endCxn id="28" idx="0"/>
          </p:cNvCxnSpPr>
          <p:nvPr/>
        </p:nvCxnSpPr>
        <p:spPr>
          <a:xfrm flipH="1" flipV="1">
            <a:off x="9578975" y="5407231"/>
            <a:ext cx="1" cy="26967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5"/>
          <a:srcRect l="14222" t="21475" r="12445" b="23377"/>
          <a:stretch/>
        </p:blipFill>
        <p:spPr>
          <a:xfrm>
            <a:off x="1406525" y="3644900"/>
            <a:ext cx="2095500" cy="10033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/>
          <a:srcRect l="14222" t="21475" r="12445" b="23377"/>
          <a:stretch/>
        </p:blipFill>
        <p:spPr>
          <a:xfrm>
            <a:off x="4746625" y="3686871"/>
            <a:ext cx="2095500" cy="10033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/>
          <a:srcRect l="14222" t="21475" r="12445" b="23377"/>
          <a:stretch/>
        </p:blipFill>
        <p:spPr>
          <a:xfrm>
            <a:off x="8429625" y="3644900"/>
            <a:ext cx="2095500" cy="1003300"/>
          </a:xfrm>
          <a:prstGeom prst="rect">
            <a:avLst/>
          </a:prstGeom>
        </p:spPr>
      </p:pic>
      <p:sp>
        <p:nvSpPr>
          <p:cNvPr id="43" name="Isosceles Triangle 42"/>
          <p:cNvSpPr/>
          <p:nvPr/>
        </p:nvSpPr>
        <p:spPr>
          <a:xfrm rot="4465919">
            <a:off x="2612721" y="3866605"/>
            <a:ext cx="241332" cy="8166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 rot="17545019">
            <a:off x="5348640" y="3908039"/>
            <a:ext cx="241332" cy="816671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/>
        </p:nvSpPr>
        <p:spPr>
          <a:xfrm rot="295640">
            <a:off x="9356708" y="3738214"/>
            <a:ext cx="241332" cy="816671"/>
          </a:xfrm>
          <a:prstGeom prst="triangle">
            <a:avLst/>
          </a:prstGeom>
          <a:solidFill>
            <a:srgbClr val="0064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685637" y="4763165"/>
            <a:ext cx="209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8761D"/>
                </a:solidFill>
              </a:rPr>
              <a:t>Enzyme A</a:t>
            </a:r>
            <a:endParaRPr lang="en-US" sz="2000" b="1" dirty="0">
              <a:solidFill>
                <a:srgbClr val="38761D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68038" y="4725065"/>
            <a:ext cx="209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Enzyme B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772237" y="4725065"/>
            <a:ext cx="209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4FF"/>
                </a:solidFill>
              </a:rPr>
              <a:t>Enzyme C</a:t>
            </a:r>
            <a:endParaRPr lang="en-US" sz="2000" b="1" dirty="0">
              <a:solidFill>
                <a:srgbClr val="0064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363200" y="6248400"/>
            <a:ext cx="1684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Openclipart.org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7011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Biology with Cyanobacteria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362" y="2067059"/>
            <a:ext cx="3815366" cy="4050406"/>
          </a:xfrm>
        </p:spPr>
        <p:txBody>
          <a:bodyPr/>
          <a:lstStyle/>
          <a:p>
            <a:r>
              <a:rPr lang="en-US" dirty="0" smtClean="0"/>
              <a:t>Biofuels</a:t>
            </a:r>
          </a:p>
          <a:p>
            <a:pPr lvl="1"/>
            <a:r>
              <a:rPr lang="en-US" dirty="0" smtClean="0"/>
              <a:t>Biodiesel</a:t>
            </a:r>
          </a:p>
          <a:p>
            <a:pPr lvl="1"/>
            <a:r>
              <a:rPr lang="en-US" dirty="0" smtClean="0"/>
              <a:t>Free fatty acids</a:t>
            </a:r>
          </a:p>
          <a:p>
            <a:pPr lvl="1"/>
            <a:r>
              <a:rPr lang="en-US" dirty="0" smtClean="0"/>
              <a:t>Alkanes &amp; alkenes</a:t>
            </a:r>
          </a:p>
          <a:p>
            <a:pPr lvl="1"/>
            <a:r>
              <a:rPr lang="en-US" dirty="0" smtClean="0"/>
              <a:t>Ethanol</a:t>
            </a:r>
          </a:p>
          <a:p>
            <a:pPr lvl="1"/>
            <a:r>
              <a:rPr lang="en-US" dirty="0" err="1" smtClean="0"/>
              <a:t>Butanols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259131" y="2057400"/>
            <a:ext cx="5805971" cy="4304763"/>
            <a:chOff x="3200400" y="1507501"/>
            <a:chExt cx="8991600" cy="53304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6729" y="1507501"/>
              <a:ext cx="8975271" cy="476811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00400" y="6253843"/>
              <a:ext cx="8991600" cy="584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Cox PA, </a:t>
              </a:r>
              <a:r>
                <a:rPr lang="en-US" sz="1200" dirty="0" err="1" smtClean="0"/>
                <a:t>Banack</a:t>
              </a:r>
              <a:r>
                <a:rPr lang="en-US" sz="1200" dirty="0" smtClean="0"/>
                <a:t> SA, </a:t>
              </a:r>
              <a:r>
                <a:rPr lang="en-US" sz="1200" dirty="0" err="1" smtClean="0"/>
                <a:t>Murch</a:t>
              </a:r>
              <a:r>
                <a:rPr lang="en-US" sz="1200" dirty="0" smtClean="0"/>
                <a:t> SJ, et al. Diverse taxa of cyanobacteria produce beta-N-</a:t>
              </a:r>
              <a:r>
                <a:rPr lang="en-US" sz="1200" dirty="0" err="1" smtClean="0"/>
                <a:t>methylamino</a:t>
              </a:r>
              <a:r>
                <a:rPr lang="en-US" sz="1200" dirty="0" smtClean="0"/>
                <a:t>-L-alanine, a neurotoxic amino acid. </a:t>
              </a:r>
              <a:r>
                <a:rPr lang="en-US" sz="1200" dirty="0" err="1" smtClean="0"/>
                <a:t>Proc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Natl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Acad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Sci</a:t>
              </a:r>
              <a:r>
                <a:rPr lang="en-US" sz="1200" dirty="0" smtClean="0"/>
                <a:t> USA. 2005;102(14):5074-8.</a:t>
              </a:r>
              <a:endParaRPr lang="en-US" sz="1200" dirty="0"/>
            </a:p>
          </p:txBody>
        </p:sp>
      </p:grpSp>
      <p:pic>
        <p:nvPicPr>
          <p:cNvPr id="7" name="Picture 2" descr="http://openclipart.org/image/800px/svg_to_png/46159/IsometricBarre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2" t="37184" r="339" b="2253"/>
          <a:stretch/>
        </p:blipFill>
        <p:spPr bwMode="auto">
          <a:xfrm>
            <a:off x="4152193" y="2252116"/>
            <a:ext cx="1928567" cy="173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6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Biology with Cyanobacteria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362" y="2067059"/>
            <a:ext cx="3815366" cy="4050406"/>
          </a:xfrm>
        </p:spPr>
        <p:txBody>
          <a:bodyPr/>
          <a:lstStyle/>
          <a:p>
            <a:r>
              <a:rPr lang="en-US" dirty="0" smtClean="0"/>
              <a:t>Biofuels</a:t>
            </a:r>
          </a:p>
          <a:p>
            <a:pPr lvl="1"/>
            <a:r>
              <a:rPr lang="en-US" dirty="0" smtClean="0"/>
              <a:t>Biodiesel</a:t>
            </a:r>
          </a:p>
          <a:p>
            <a:pPr lvl="1"/>
            <a:r>
              <a:rPr lang="en-US" dirty="0" smtClean="0"/>
              <a:t>Free fatty acids</a:t>
            </a:r>
          </a:p>
          <a:p>
            <a:pPr lvl="1"/>
            <a:r>
              <a:rPr lang="en-US" dirty="0" smtClean="0"/>
              <a:t>Alkanes &amp; alkenes</a:t>
            </a:r>
          </a:p>
          <a:p>
            <a:pPr lvl="1"/>
            <a:r>
              <a:rPr lang="en-US" dirty="0" smtClean="0"/>
              <a:t>Ethanol</a:t>
            </a:r>
          </a:p>
          <a:p>
            <a:pPr lvl="1"/>
            <a:r>
              <a:rPr lang="en-US" dirty="0" err="1" smtClean="0"/>
              <a:t>Butanols</a:t>
            </a:r>
            <a:endParaRPr lang="en-US" dirty="0" smtClean="0"/>
          </a:p>
          <a:p>
            <a:r>
              <a:rPr lang="en-US" dirty="0"/>
              <a:t>Commodity chemicals</a:t>
            </a:r>
          </a:p>
          <a:p>
            <a:pPr lvl="1"/>
            <a:r>
              <a:rPr lang="en-US" dirty="0"/>
              <a:t>Ethylene</a:t>
            </a:r>
          </a:p>
          <a:p>
            <a:pPr lvl="1"/>
            <a:r>
              <a:rPr lang="en-US" dirty="0"/>
              <a:t>Isoprene</a:t>
            </a:r>
          </a:p>
          <a:p>
            <a:pPr lvl="1"/>
            <a:r>
              <a:rPr lang="en-US" dirty="0"/>
              <a:t>Acetone</a:t>
            </a:r>
          </a:p>
          <a:p>
            <a:pPr lvl="1"/>
            <a:r>
              <a:rPr lang="en-US" dirty="0"/>
              <a:t>Plastics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259131" y="2057400"/>
            <a:ext cx="5805971" cy="4304763"/>
            <a:chOff x="3200400" y="1507501"/>
            <a:chExt cx="8991600" cy="53304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6729" y="1507501"/>
              <a:ext cx="8975271" cy="476811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00400" y="6253843"/>
              <a:ext cx="8991600" cy="584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Cox PA, </a:t>
              </a:r>
              <a:r>
                <a:rPr lang="en-US" sz="1200" dirty="0" err="1" smtClean="0"/>
                <a:t>Banack</a:t>
              </a:r>
              <a:r>
                <a:rPr lang="en-US" sz="1200" dirty="0" smtClean="0"/>
                <a:t> SA, </a:t>
              </a:r>
              <a:r>
                <a:rPr lang="en-US" sz="1200" dirty="0" err="1" smtClean="0"/>
                <a:t>Murch</a:t>
              </a:r>
              <a:r>
                <a:rPr lang="en-US" sz="1200" dirty="0" smtClean="0"/>
                <a:t> SJ, et al. Diverse taxa of cyanobacteria produce beta-N-</a:t>
              </a:r>
              <a:r>
                <a:rPr lang="en-US" sz="1200" dirty="0" err="1" smtClean="0"/>
                <a:t>methylamino</a:t>
              </a:r>
              <a:r>
                <a:rPr lang="en-US" sz="1200" dirty="0" smtClean="0"/>
                <a:t>-L-alanine, a neurotoxic amino acid. </a:t>
              </a:r>
              <a:r>
                <a:rPr lang="en-US" sz="1200" dirty="0" err="1" smtClean="0"/>
                <a:t>Proc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Natl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Acad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Sci</a:t>
              </a:r>
              <a:r>
                <a:rPr lang="en-US" sz="1200" dirty="0" smtClean="0"/>
                <a:t> USA. 2005;102(14):5074-8.</a:t>
              </a:r>
              <a:endParaRPr lang="en-US" sz="1200" dirty="0"/>
            </a:p>
          </p:txBody>
        </p:sp>
      </p:grpSp>
      <p:pic>
        <p:nvPicPr>
          <p:cNvPr id="7" name="Picture 2" descr="http://openclipart.org/image/800px/svg_to_png/46159/IsometricBarre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2" t="37184" r="339" b="2253"/>
          <a:stretch/>
        </p:blipFill>
        <p:spPr bwMode="auto">
          <a:xfrm>
            <a:off x="4152193" y="2252116"/>
            <a:ext cx="1928567" cy="173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c/c2/Ethylene-CRC-MW-3D-balls.png/281px-Ethylene-CRC-MW-3D-ball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121" y="4633676"/>
            <a:ext cx="1855639" cy="158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24514" y="3982715"/>
            <a:ext cx="1234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Openclipart.org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152940" y="6218564"/>
            <a:ext cx="1234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Wikimedia Commons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493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lagging for cyanobacteria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2057400"/>
            <a:ext cx="4459310" cy="4038600"/>
          </a:xfrm>
        </p:spPr>
        <p:txBody>
          <a:bodyPr/>
          <a:lstStyle/>
          <a:p>
            <a:r>
              <a:rPr lang="en-US" dirty="0" smtClean="0"/>
              <a:t>Rely on E. coli and </a:t>
            </a:r>
            <a:r>
              <a:rPr lang="en-US" dirty="0" err="1" smtClean="0"/>
              <a:t>coliphages</a:t>
            </a:r>
            <a:r>
              <a:rPr lang="en-US" dirty="0" smtClean="0"/>
              <a:t> for tools and systems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639373" y="2057400"/>
            <a:ext cx="4290834" cy="3794193"/>
            <a:chOff x="5143500" y="669472"/>
            <a:chExt cx="6825343" cy="60353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5951" y="669472"/>
              <a:ext cx="6791325" cy="5715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143500" y="6335486"/>
              <a:ext cx="6825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Rocky Mountain Laboratories, NIAID, NIH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52010" y="3019447"/>
            <a:ext cx="2929489" cy="3640039"/>
            <a:chOff x="4652010" y="3019447"/>
            <a:chExt cx="2929489" cy="3640039"/>
          </a:xfrm>
        </p:grpSpPr>
        <p:pic>
          <p:nvPicPr>
            <p:cNvPr id="5122" name="Picture 2" descr="http://wpcontent.answcdn.com/wikipedia/commons/thumb/4/4a/PhageExterior.svg/300px-PhageExterior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010" y="3019447"/>
              <a:ext cx="2857500" cy="3486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868609" y="6351709"/>
              <a:ext cx="17128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About.com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9649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lac</a:t>
            </a:r>
            <a:r>
              <a:rPr lang="en-US" dirty="0"/>
              <a:t> operon and </a:t>
            </a:r>
            <a:r>
              <a:rPr lang="en-US" i="1" dirty="0" err="1"/>
              <a:t>lacI</a:t>
            </a:r>
            <a:r>
              <a:rPr lang="en-US" dirty="0"/>
              <a:t> repressor 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41759"/>
            <a:ext cx="9047341" cy="319685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057623" y="3709115"/>
            <a:ext cx="2730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4FF"/>
                </a:solidFill>
              </a:rPr>
              <a:t>Genes of interest</a:t>
            </a:r>
            <a:endParaRPr lang="en-US" sz="2400" b="1" dirty="0">
              <a:solidFill>
                <a:srgbClr val="0064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3335" y="6220496"/>
            <a:ext cx="6774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from http://en.wikipedia.org/wiki/File:Lac_Operon.svg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19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lac</a:t>
            </a:r>
            <a:r>
              <a:rPr lang="en-US" dirty="0"/>
              <a:t> operon and </a:t>
            </a:r>
            <a:r>
              <a:rPr lang="en-US" i="1" dirty="0" err="1"/>
              <a:t>lacI</a:t>
            </a:r>
            <a:r>
              <a:rPr lang="en-US" dirty="0"/>
              <a:t> repressor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95" y="1632397"/>
            <a:ext cx="9915525" cy="4572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37940" y="2988757"/>
            <a:ext cx="888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IPTG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83335" y="6220496"/>
            <a:ext cx="6774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from http://en.wikipedia.org/wiki/File:Lac_Operon.svg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036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l</a:t>
            </a:r>
            <a:r>
              <a:rPr lang="en-US" i="1" dirty="0" smtClean="0"/>
              <a:t>ac</a:t>
            </a:r>
            <a:r>
              <a:rPr lang="en-US" dirty="0" smtClean="0"/>
              <a:t> repression “leaky” in cyanobacteria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73" y="2057400"/>
            <a:ext cx="3789608" cy="4038600"/>
          </a:xfrm>
        </p:spPr>
        <p:txBody>
          <a:bodyPr/>
          <a:lstStyle/>
          <a:p>
            <a:r>
              <a:rPr lang="en-US" dirty="0" smtClean="0"/>
              <a:t>Oliver et al 2013</a:t>
            </a:r>
          </a:p>
          <a:p>
            <a:r>
              <a:rPr lang="en-US" dirty="0" smtClean="0"/>
              <a:t>Expression of “repressed” genes in absence of IPTG</a:t>
            </a:r>
          </a:p>
          <a:p>
            <a:r>
              <a:rPr lang="en-US" dirty="0" smtClean="0"/>
              <a:t>3 magnitudes of IPTG only changed activity by 1.6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02084" y="1551214"/>
            <a:ext cx="827316" cy="653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960" y="1528762"/>
            <a:ext cx="7896225" cy="50958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8985" y="6084408"/>
            <a:ext cx="379497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Oliver JW, Machado IM, </a:t>
            </a:r>
            <a:r>
              <a:rPr lang="en-US" sz="1050" dirty="0" err="1" smtClean="0"/>
              <a:t>Yoneda</a:t>
            </a:r>
            <a:r>
              <a:rPr lang="en-US" sz="1050" dirty="0" smtClean="0"/>
              <a:t> H, </a:t>
            </a:r>
            <a:r>
              <a:rPr lang="en-US" sz="1050" dirty="0" err="1" smtClean="0"/>
              <a:t>Atsumi</a:t>
            </a:r>
            <a:r>
              <a:rPr lang="en-US" sz="1050" dirty="0" smtClean="0"/>
              <a:t> S. </a:t>
            </a:r>
            <a:r>
              <a:rPr lang="en-US" sz="1050" dirty="0" err="1" smtClean="0"/>
              <a:t>Cyanobacterial</a:t>
            </a:r>
            <a:r>
              <a:rPr lang="en-US" sz="1050" dirty="0" smtClean="0"/>
              <a:t> conversion of carbon dioxide to 2,3-butanediol. </a:t>
            </a:r>
            <a:r>
              <a:rPr lang="en-US" sz="1050" dirty="0" err="1" smtClean="0"/>
              <a:t>Proc</a:t>
            </a:r>
            <a:r>
              <a:rPr lang="en-US" sz="1050" dirty="0" smtClean="0"/>
              <a:t> </a:t>
            </a:r>
            <a:r>
              <a:rPr lang="en-US" sz="1050" dirty="0" err="1" smtClean="0"/>
              <a:t>Natl</a:t>
            </a:r>
            <a:r>
              <a:rPr lang="en-US" sz="1050" dirty="0" smtClean="0"/>
              <a:t> </a:t>
            </a:r>
            <a:r>
              <a:rPr lang="en-US" sz="1050" dirty="0" err="1" smtClean="0"/>
              <a:t>Acad</a:t>
            </a:r>
            <a:r>
              <a:rPr lang="en-US" sz="1050" dirty="0" smtClean="0"/>
              <a:t> </a:t>
            </a:r>
            <a:r>
              <a:rPr lang="en-US" sz="1050" dirty="0" err="1" smtClean="0"/>
              <a:t>Sci</a:t>
            </a:r>
            <a:r>
              <a:rPr lang="en-US" sz="1050" dirty="0" smtClean="0"/>
              <a:t> USA. 2013;110(4):1249-54.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9561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 Regulated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4562341" cy="4038600"/>
          </a:xfrm>
        </p:spPr>
        <p:txBody>
          <a:bodyPr/>
          <a:lstStyle/>
          <a:p>
            <a:r>
              <a:rPr lang="en-US" dirty="0" smtClean="0"/>
              <a:t>Gomez-</a:t>
            </a:r>
            <a:r>
              <a:rPr lang="en-US" dirty="0" err="1" smtClean="0"/>
              <a:t>santos</a:t>
            </a:r>
            <a:r>
              <a:rPr lang="en-US" dirty="0" smtClean="0"/>
              <a:t> et al 2012</a:t>
            </a:r>
          </a:p>
          <a:p>
            <a:r>
              <a:rPr lang="en-US" dirty="0" smtClean="0"/>
              <a:t>Faced similar problem in </a:t>
            </a:r>
            <a:r>
              <a:rPr lang="en-US" dirty="0" err="1" smtClean="0"/>
              <a:t>Myxococcus</a:t>
            </a:r>
            <a:r>
              <a:rPr lang="en-US" dirty="0" smtClean="0"/>
              <a:t> </a:t>
            </a:r>
            <a:r>
              <a:rPr lang="en-US" dirty="0" err="1" smtClean="0"/>
              <a:t>xanthus</a:t>
            </a:r>
            <a:endParaRPr lang="en-US" dirty="0" smtClean="0"/>
          </a:p>
          <a:p>
            <a:r>
              <a:rPr lang="en-US" dirty="0" smtClean="0"/>
              <a:t>Created plasmids with gene expression induced by copper concentration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431" y="2384402"/>
            <a:ext cx="6144698" cy="39096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67493" y="2781836"/>
            <a:ext cx="112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Cu Conc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049896" y="3900190"/>
            <a:ext cx="258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Gene Product Activity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225434" y="6095999"/>
            <a:ext cx="4784448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Gómez-</a:t>
            </a:r>
            <a:r>
              <a:rPr lang="en-US" sz="1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santos</a:t>
            </a:r>
            <a:r>
              <a:rPr lang="en-US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N, </a:t>
            </a:r>
            <a:r>
              <a:rPr lang="en-US" sz="1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Treuner-lange</a:t>
            </a:r>
            <a:r>
              <a:rPr lang="en-US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en-US" sz="1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Moraleda-muñoz</a:t>
            </a:r>
            <a:r>
              <a:rPr lang="en-US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et al. Comprehensive set of integrative plasmid vectors for copper-inducible gene expression in </a:t>
            </a:r>
            <a:r>
              <a:rPr lang="en-US" sz="1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Myxococcus</a:t>
            </a:r>
            <a:r>
              <a:rPr lang="en-US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xanthus</a:t>
            </a:r>
            <a:r>
              <a:rPr lang="en-US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</a:t>
            </a:r>
            <a:r>
              <a:rPr lang="en-US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Environ </a:t>
            </a:r>
            <a:r>
              <a:rPr lang="en-US" sz="1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Microbiol</a:t>
            </a:r>
            <a:r>
              <a:rPr lang="en-US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2012;78(8):2515-21.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984</Words>
  <Application>Microsoft Office PowerPoint</Application>
  <PresentationFormat>Widescreen</PresentationFormat>
  <Paragraphs>244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Corbel</vt:lpstr>
      <vt:lpstr>Times New Roman</vt:lpstr>
      <vt:lpstr>Basis</vt:lpstr>
      <vt:lpstr>Integrative plasmid vectors for zinc-inducible gene expression in cyanobacteria</vt:lpstr>
      <vt:lpstr>Synthetic Biology with Cyanobacteria</vt:lpstr>
      <vt:lpstr>Synthetic Biology with Cyanobacteria</vt:lpstr>
      <vt:lpstr>Synthetic Biology with Cyanobacteria</vt:lpstr>
      <vt:lpstr>Tools lagging for cyanobacteria</vt:lpstr>
      <vt:lpstr>lac operon and lacI repressor </vt:lpstr>
      <vt:lpstr>lac operon and lacI repressor </vt:lpstr>
      <vt:lpstr>lac repression “leaky” in cyanobacteria</vt:lpstr>
      <vt:lpstr>Metal Regulated Expression</vt:lpstr>
      <vt:lpstr>SmtB repressor protein</vt:lpstr>
      <vt:lpstr>SmtB repressor protein</vt:lpstr>
      <vt:lpstr>SmtB repressor protein</vt:lpstr>
      <vt:lpstr>Proposal</vt:lpstr>
      <vt:lpstr>Sequence Parts for PsmtA</vt:lpstr>
      <vt:lpstr>Plasmid Design</vt:lpstr>
      <vt:lpstr>Plasmid Design</vt:lpstr>
      <vt:lpstr>Experimental Plasmid</vt:lpstr>
      <vt:lpstr>Gibson Assembly</vt:lpstr>
      <vt:lpstr>Gibson Assembly</vt:lpstr>
      <vt:lpstr>Gibson Assembly</vt:lpstr>
      <vt:lpstr>Gibson Assembly</vt:lpstr>
      <vt:lpstr>Gibson Assembly</vt:lpstr>
      <vt:lpstr>Transformation</vt:lpstr>
      <vt:lpstr>Transformation</vt:lpstr>
      <vt:lpstr>Measurement</vt:lpstr>
      <vt:lpstr>Measurement</vt:lpstr>
      <vt:lpstr>Applications</vt:lpstr>
      <vt:lpstr>Control Multiple Genes w/ Multiple Metals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Integrative plasmid vectors for zinc-inducible gene expression in cyanobacteria</dc:title>
  <dc:creator>Keith Herbert</dc:creator>
  <cp:lastModifiedBy>Keith Herbert</cp:lastModifiedBy>
  <cp:revision>44</cp:revision>
  <dcterms:created xsi:type="dcterms:W3CDTF">2013-12-10T06:04:05Z</dcterms:created>
  <dcterms:modified xsi:type="dcterms:W3CDTF">2013-12-10T11:51:40Z</dcterms:modified>
</cp:coreProperties>
</file>