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1" r:id="rId4"/>
    <p:sldId id="268" r:id="rId5"/>
    <p:sldId id="274" r:id="rId6"/>
    <p:sldId id="276" r:id="rId7"/>
    <p:sldId id="277" r:id="rId8"/>
    <p:sldId id="278" r:id="rId9"/>
    <p:sldId id="279" r:id="rId10"/>
    <p:sldId id="272" r:id="rId11"/>
    <p:sldId id="280" r:id="rId12"/>
    <p:sldId id="263" r:id="rId13"/>
    <p:sldId id="275" r:id="rId14"/>
    <p:sldId id="273" r:id="rId15"/>
    <p:sldId id="266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26870-0D35-4601-A962-EF17E46A1D40}" type="datetimeFigureOut">
              <a:rPr lang="en-US" smtClean="0"/>
              <a:t>12/8/2013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DF8B1-F739-4E68-873D-8D6D0C992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46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DF8B1-F739-4E68-873D-8D6D0C99285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23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CE7C-153B-40F2-8006-E90E6E54B430}" type="datetimeFigureOut">
              <a:rPr lang="en-US" smtClean="0"/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68C8E-3FD0-4B18-8F57-1696C816E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2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CE7C-153B-40F2-8006-E90E6E54B430}" type="datetimeFigureOut">
              <a:rPr lang="en-US" smtClean="0"/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68C8E-3FD0-4B18-8F57-1696C816E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873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CE7C-153B-40F2-8006-E90E6E54B430}" type="datetimeFigureOut">
              <a:rPr lang="en-US" smtClean="0"/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68C8E-3FD0-4B18-8F57-1696C816E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092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CE7C-153B-40F2-8006-E90E6E54B430}" type="datetimeFigureOut">
              <a:rPr lang="en-US" smtClean="0"/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68C8E-3FD0-4B18-8F57-1696C816E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567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CE7C-153B-40F2-8006-E90E6E54B430}" type="datetimeFigureOut">
              <a:rPr lang="en-US" smtClean="0"/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68C8E-3FD0-4B18-8F57-1696C816E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98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CE7C-153B-40F2-8006-E90E6E54B430}" type="datetimeFigureOut">
              <a:rPr lang="en-US" smtClean="0"/>
              <a:t>12/8/2013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68C8E-3FD0-4B18-8F57-1696C816E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86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CE7C-153B-40F2-8006-E90E6E54B430}" type="datetimeFigureOut">
              <a:rPr lang="en-US" smtClean="0"/>
              <a:t>12/8/2013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68C8E-3FD0-4B18-8F57-1696C816E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54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CE7C-153B-40F2-8006-E90E6E54B430}" type="datetimeFigureOut">
              <a:rPr lang="en-US" smtClean="0"/>
              <a:t>12/8/2013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68C8E-3FD0-4B18-8F57-1696C816E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31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CE7C-153B-40F2-8006-E90E6E54B430}" type="datetimeFigureOut">
              <a:rPr lang="en-US" smtClean="0"/>
              <a:t>12/8/2013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68C8E-3FD0-4B18-8F57-1696C816E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641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CE7C-153B-40F2-8006-E90E6E54B430}" type="datetimeFigureOut">
              <a:rPr lang="en-US" smtClean="0"/>
              <a:t>12/8/2013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68C8E-3FD0-4B18-8F57-1696C816E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664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CE7C-153B-40F2-8006-E90E6E54B430}" type="datetimeFigureOut">
              <a:rPr lang="en-US" smtClean="0"/>
              <a:t>12/8/2013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68C8E-3FD0-4B18-8F57-1696C816E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902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2CE7C-153B-40F2-8006-E90E6E54B430}" type="datetimeFigureOut">
              <a:rPr lang="en-US" smtClean="0"/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68C8E-3FD0-4B18-8F57-1696C816E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66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Determination of host-associated bacterial communities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 the </a:t>
            </a:r>
            <a:r>
              <a:rPr lang="en-US" dirty="0" err="1" smtClean="0"/>
              <a:t>rhizospheres</a:t>
            </a:r>
            <a:r>
              <a:rPr lang="en-US" dirty="0" smtClean="0"/>
              <a:t> of maize, acorn squash, and pinto beans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693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taxa-specific probes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Pobes</a:t>
            </a:r>
            <a:r>
              <a:rPr lang="en-US" dirty="0" smtClean="0"/>
              <a:t> </a:t>
            </a:r>
            <a:r>
              <a:rPr lang="en-US" dirty="0" smtClean="0"/>
              <a:t>tested by </a:t>
            </a:r>
            <a:r>
              <a:rPr lang="en-US" dirty="0" err="1" smtClean="0"/>
              <a:t>Fierer</a:t>
            </a:r>
            <a:r>
              <a:rPr lang="en-US" dirty="0" smtClean="0"/>
              <a:t> and </a:t>
            </a:r>
            <a:r>
              <a:rPr lang="en-US" dirty="0" err="1" smtClean="0"/>
              <a:t>Gregoris</a:t>
            </a:r>
            <a:r>
              <a:rPr lang="en-US" dirty="0" smtClean="0"/>
              <a:t> experiments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00400"/>
            <a:ext cx="8269407" cy="29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1137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Plot fluorescence for relative abundance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Probes will reveal relative amounts of bacterial content.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71830"/>
            <a:ext cx="423129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047999"/>
            <a:ext cx="3457575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7440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sisters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Pre-Columbian </a:t>
            </a:r>
            <a:r>
              <a:rPr lang="en-US" dirty="0"/>
              <a:t>A</a:t>
            </a:r>
            <a:r>
              <a:rPr lang="en-US" dirty="0" smtClean="0"/>
              <a:t>merican agricultural </a:t>
            </a:r>
            <a:r>
              <a:rPr lang="en-US" dirty="0" smtClean="0"/>
              <a:t>technique. Plant </a:t>
            </a:r>
            <a:r>
              <a:rPr lang="en-US" dirty="0" smtClean="0"/>
              <a:t>three </a:t>
            </a:r>
            <a:r>
              <a:rPr lang="en-US" dirty="0" smtClean="0"/>
              <a:t>complementary crops </a:t>
            </a:r>
            <a:r>
              <a:rPr lang="en-US" dirty="0" smtClean="0"/>
              <a:t>– one ground cover (squash), one legume (bean), and one tall grain the beans can climb (maize</a:t>
            </a:r>
            <a:r>
              <a:rPr lang="en-US" dirty="0" smtClean="0"/>
              <a:t>)</a:t>
            </a:r>
          </a:p>
          <a:p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10000"/>
            <a:ext cx="47720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562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Bed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41910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Samples will be taken and analyzed before planting to quantify bacteria without hosts present</a:t>
            </a:r>
          </a:p>
          <a:p>
            <a:r>
              <a:rPr lang="en-US" dirty="0"/>
              <a:t>Beds will be planted – maize, squash, bean, maize/bean, maize/squash, bean/squash, maize/bean/squash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403" y="1828800"/>
            <a:ext cx="444890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7148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relative quantification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Within each </a:t>
            </a:r>
            <a:r>
              <a:rPr lang="en-US" dirty="0" err="1" smtClean="0"/>
              <a:t>biom</a:t>
            </a:r>
            <a:r>
              <a:rPr lang="en-US" dirty="0" smtClean="0"/>
              <a:t>, relative quantities will be </a:t>
            </a:r>
            <a:r>
              <a:rPr lang="en-US" dirty="0" smtClean="0"/>
              <a:t>calculated using </a:t>
            </a:r>
            <a:r>
              <a:rPr lang="en-US" dirty="0" err="1" smtClean="0"/>
              <a:t>qPCR</a:t>
            </a:r>
            <a:endParaRPr lang="en-US" dirty="0" smtClean="0"/>
          </a:p>
          <a:p>
            <a:r>
              <a:rPr lang="en-US" dirty="0"/>
              <a:t>R</a:t>
            </a:r>
            <a:r>
              <a:rPr lang="en-US" dirty="0" smtClean="0"/>
              <a:t>elative quantities will be compared with the “</a:t>
            </a:r>
            <a:r>
              <a:rPr lang="en-US" dirty="0" err="1" smtClean="0"/>
              <a:t>unhosted</a:t>
            </a:r>
            <a:r>
              <a:rPr lang="en-US" dirty="0" smtClean="0"/>
              <a:t>” samples and with the relative quantities from other beds to see how the hosts affect total and relative bacterial populations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902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idea behind the experimental bed is to add to the study over years</a:t>
            </a:r>
          </a:p>
          <a:p>
            <a:r>
              <a:rPr lang="en-US" dirty="0" smtClean="0"/>
              <a:t>Other identical beds could be made in different locations with different soil and environmental conditions but same hosts</a:t>
            </a:r>
          </a:p>
          <a:p>
            <a:r>
              <a:rPr lang="en-US" dirty="0" smtClean="0"/>
              <a:t>Bacteria could be introduced to see impact</a:t>
            </a:r>
          </a:p>
          <a:p>
            <a:r>
              <a:rPr lang="en-US" dirty="0" smtClean="0"/>
              <a:t>Environmental factors such as nutrient levels, temperature, moisture, pH, salinity could be factored in</a:t>
            </a:r>
          </a:p>
          <a:p>
            <a:r>
              <a:rPr lang="en-US" dirty="0" smtClean="0"/>
              <a:t>Charcoal (in the vein of </a:t>
            </a:r>
            <a:r>
              <a:rPr lang="en-US" dirty="0" err="1" smtClean="0"/>
              <a:t>tera</a:t>
            </a:r>
            <a:r>
              <a:rPr lang="en-US" dirty="0" smtClean="0"/>
              <a:t> </a:t>
            </a:r>
            <a:r>
              <a:rPr lang="en-US" dirty="0" err="1" smtClean="0"/>
              <a:t>preta</a:t>
            </a:r>
            <a:r>
              <a:rPr lang="en-US" dirty="0" smtClean="0"/>
              <a:t>) could be introduced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561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Bacterial meta-genomic sequencing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High-throughput total genome sequencing should be incorporated</a:t>
            </a:r>
          </a:p>
          <a:p>
            <a:r>
              <a:rPr lang="en-US" dirty="0" smtClean="0"/>
              <a:t>Meta-genomic data could be used to partially identify bacteria closer to the species</a:t>
            </a:r>
          </a:p>
          <a:p>
            <a:r>
              <a:rPr lang="en-US" dirty="0" err="1" smtClean="0"/>
              <a:t>qPCR</a:t>
            </a:r>
            <a:r>
              <a:rPr lang="en-US" dirty="0" smtClean="0"/>
              <a:t> data may assist in partial sequencing of the bacteria</a:t>
            </a:r>
          </a:p>
          <a:p>
            <a:r>
              <a:rPr lang="en-US" dirty="0" smtClean="0"/>
              <a:t>Meta-genomic data itself may wind up being more important than the speciation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407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Host-associated microbial communities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Eukaryotes play host to large and complex microbial communities</a:t>
            </a:r>
          </a:p>
          <a:p>
            <a:r>
              <a:rPr lang="en-US" dirty="0" smtClean="0"/>
              <a:t>In humans, for instance, 90% of the cells are accounted for by the host-associated microbes</a:t>
            </a:r>
          </a:p>
          <a:p>
            <a:r>
              <a:rPr lang="en-US" dirty="0" smtClean="0"/>
              <a:t>These communities have a symbiotic relationship with the host; the health of the host is dependent upon the capabilities of the microbes and the populations in some ways reflect the health of the host.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307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Rhizosphere</a:t>
            </a:r>
            <a:r>
              <a:rPr lang="en-US" dirty="0" smtClean="0"/>
              <a:t> symbiosis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plants, much of the host-associated microbial communities lies in the </a:t>
            </a:r>
            <a:r>
              <a:rPr lang="en-US" dirty="0" err="1"/>
              <a:t>rhizosphere</a:t>
            </a:r>
            <a:r>
              <a:rPr lang="en-US" dirty="0"/>
              <a:t> - soil immediately surrounding the roots</a:t>
            </a:r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0"/>
            <a:ext cx="6781800" cy="3721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2347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Nitrogen fixing in legumes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Well </a:t>
            </a:r>
            <a:r>
              <a:rPr lang="en-US" dirty="0" smtClean="0"/>
              <a:t>known example </a:t>
            </a:r>
            <a:r>
              <a:rPr lang="en-US" dirty="0" smtClean="0"/>
              <a:t>are bacteria which form nodules on legume roots, move in, and fix nitrogen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1" y="3276600"/>
            <a:ext cx="6886575" cy="3265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246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Understanding and controlling host-associated bacterial communities could provide alternative ways to treat crops to avoid chemicals that do collateral damage.</a:t>
            </a:r>
          </a:p>
          <a:p>
            <a:r>
              <a:rPr lang="en-US" dirty="0" smtClean="0"/>
              <a:t>This study is intended to try to identify which of the bacterial present in various </a:t>
            </a:r>
            <a:r>
              <a:rPr lang="en-US" dirty="0" err="1" smtClean="0"/>
              <a:t>rhizosphere</a:t>
            </a:r>
            <a:r>
              <a:rPr lang="en-US" dirty="0" smtClean="0"/>
              <a:t> are host-associated.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646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identify different bacteria?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method is </a:t>
            </a:r>
            <a:r>
              <a:rPr lang="en-US" dirty="0" err="1" smtClean="0"/>
              <a:t>TaqMan</a:t>
            </a:r>
            <a:r>
              <a:rPr lang="en-US" dirty="0" smtClean="0"/>
              <a:t> </a:t>
            </a:r>
            <a:r>
              <a:rPr lang="en-US" dirty="0" err="1" smtClean="0"/>
              <a:t>qPCR</a:t>
            </a:r>
            <a:r>
              <a:rPr lang="en-US" dirty="0" smtClean="0"/>
              <a:t>. Makes use of universal primers for amplification and fluorescent probes within the amplified region specific to particular taxa.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082" y="3581400"/>
            <a:ext cx="5969454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857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Probe does not fluoresce while intact due to the proximity of the quencher at the end of the chain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352800"/>
            <a:ext cx="608647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2967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probe attaches to a matching RNA segment, it is released during PCR amplification and the reporter is free to fluoresce indicating the presence of the sequence sought.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191000"/>
            <a:ext cx="6096000" cy="2629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123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Universal primer?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order for this to work, universal primer needed.</a:t>
            </a:r>
          </a:p>
          <a:p>
            <a:r>
              <a:rPr lang="en-US" dirty="0" smtClean="0"/>
              <a:t>16S </a:t>
            </a:r>
            <a:r>
              <a:rPr lang="en-US" dirty="0" err="1" smtClean="0"/>
              <a:t>rRNA</a:t>
            </a:r>
            <a:r>
              <a:rPr lang="en-US" dirty="0" smtClean="0"/>
              <a:t> often used as the PCR region of choice because it is well-conserved within - and sometimes across - species. Primers available for bacterial 16S PCR are well known and often used.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942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1732</TotalTime>
  <Words>551</Words>
  <Application>Microsoft Office PowerPoint</Application>
  <PresentationFormat>On-screen Show (4:3)</PresentationFormat>
  <Paragraphs>45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Determination of host-associated bacterial communities </vt:lpstr>
      <vt:lpstr>Host-associated microbial communities</vt:lpstr>
      <vt:lpstr>Rhizosphere symbiosis</vt:lpstr>
      <vt:lpstr>Nitrogen fixing in legumes</vt:lpstr>
      <vt:lpstr>Potential</vt:lpstr>
      <vt:lpstr>How to identify different bacteria?</vt:lpstr>
      <vt:lpstr>FRET</vt:lpstr>
      <vt:lpstr>PowerPoint Presentation</vt:lpstr>
      <vt:lpstr>Universal primer?</vt:lpstr>
      <vt:lpstr>Need taxa-specific probes</vt:lpstr>
      <vt:lpstr>Plot fluorescence for relative abundance</vt:lpstr>
      <vt:lpstr>Three sisters</vt:lpstr>
      <vt:lpstr>Experimental Bed</vt:lpstr>
      <vt:lpstr>Comparing relative quantification</vt:lpstr>
      <vt:lpstr>Further studies</vt:lpstr>
      <vt:lpstr>Bacterial meta-genomic sequencing</vt:lpstr>
    </vt:vector>
  </TitlesOfParts>
  <Company>VCU Health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Determination of host-associated bacterial communities </dc:title>
  <dc:creator>Brian . Barltrop</dc:creator>
  <cp:lastModifiedBy>bbarltro</cp:lastModifiedBy>
  <cp:revision>24</cp:revision>
  <dcterms:created xsi:type="dcterms:W3CDTF">2013-12-04T00:53:15Z</dcterms:created>
  <dcterms:modified xsi:type="dcterms:W3CDTF">2013-12-09T01:01:51Z</dcterms:modified>
</cp:coreProperties>
</file>