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5" r:id="rId4"/>
    <p:sldId id="263" r:id="rId5"/>
    <p:sldId id="264" r:id="rId6"/>
    <p:sldId id="259" r:id="rId7"/>
    <p:sldId id="266" r:id="rId8"/>
    <p:sldId id="267" r:id="rId9"/>
    <p:sldId id="268" r:id="rId10"/>
    <p:sldId id="270" r:id="rId11"/>
    <p:sldId id="269" r:id="rId12"/>
    <p:sldId id="271" r:id="rId13"/>
    <p:sldId id="261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960E-E848-4F1A-A4E2-B0BB8850A1C3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6B033-4BA7-45DE-B239-9D53A43DC7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960E-E848-4F1A-A4E2-B0BB8850A1C3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6B033-4BA7-45DE-B239-9D53A43DC7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960E-E848-4F1A-A4E2-B0BB8850A1C3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6B033-4BA7-45DE-B239-9D53A43DC7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960E-E848-4F1A-A4E2-B0BB8850A1C3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6B033-4BA7-45DE-B239-9D53A43DC7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960E-E848-4F1A-A4E2-B0BB8850A1C3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6B033-4BA7-45DE-B239-9D53A43DC7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960E-E848-4F1A-A4E2-B0BB8850A1C3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6B033-4BA7-45DE-B239-9D53A43DC7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960E-E848-4F1A-A4E2-B0BB8850A1C3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6B033-4BA7-45DE-B239-9D53A43DC7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960E-E848-4F1A-A4E2-B0BB8850A1C3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6B033-4BA7-45DE-B239-9D53A43DC7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960E-E848-4F1A-A4E2-B0BB8850A1C3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6B033-4BA7-45DE-B239-9D53A43DC7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960E-E848-4F1A-A4E2-B0BB8850A1C3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6B033-4BA7-45DE-B239-9D53A43DC7D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5960E-E848-4F1A-A4E2-B0BB8850A1C3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B6B033-4BA7-45DE-B239-9D53A43DC7D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3B6B033-4BA7-45DE-B239-9D53A43DC7D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1A5960E-E848-4F1A-A4E2-B0BB8850A1C3}" type="datetimeFigureOut">
              <a:rPr lang="en-US" smtClean="0"/>
              <a:t>12/10/2013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905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3300" b="1" dirty="0" smtClean="0"/>
              <a:t/>
            </a:r>
            <a:br>
              <a:rPr lang="en-US" sz="3300" b="1" dirty="0" smtClean="0"/>
            </a:br>
            <a:r>
              <a:rPr lang="en-US" sz="3300" b="1" dirty="0"/>
              <a:t/>
            </a:r>
            <a:br>
              <a:rPr lang="en-US" sz="3300" b="1" dirty="0"/>
            </a:br>
            <a:r>
              <a:rPr lang="en-US" sz="3300" b="1" dirty="0" smtClean="0"/>
              <a:t/>
            </a:r>
            <a:br>
              <a:rPr lang="en-US" sz="3300" b="1" dirty="0" smtClean="0"/>
            </a:br>
            <a:r>
              <a:rPr lang="en-US" sz="3300" b="1" dirty="0"/>
              <a:t/>
            </a:r>
            <a:br>
              <a:rPr lang="en-US" sz="3300" b="1" dirty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b="1" dirty="0" smtClean="0"/>
              <a:t>Using A Tyrosine-Kinase inhibitor to regulate JNK pathways and see its effect as a possible treatment for Parksinson’s Disease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Sobi Abbasi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240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14400"/>
            <a:ext cx="6518476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62200" y="6449200"/>
            <a:ext cx="32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Adapted from Peng et Al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95299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Is it possible to use a Tyrosine Kinase inhibitor known as Gefitinib to inhibit JNK?</a:t>
            </a:r>
          </a:p>
          <a:p>
            <a:r>
              <a:rPr lang="en-US" sz="3200" dirty="0"/>
              <a:t>A </a:t>
            </a:r>
            <a:r>
              <a:rPr lang="en-US" sz="3200" b="1" dirty="0"/>
              <a:t>tyrosine kinase</a:t>
            </a:r>
            <a:r>
              <a:rPr lang="en-US" sz="3200" dirty="0"/>
              <a:t> is an enzyme that can transfer a phosphate group from ATP to a protein in a cell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Chose Gefitinib due to its ability to interrupt cell signaling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39718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Would be using mice to and Simulating PD onto them</a:t>
            </a:r>
          </a:p>
          <a:p>
            <a:r>
              <a:rPr lang="en-US" sz="3200" dirty="0" smtClean="0"/>
              <a:t>Split the mice into three groups.</a:t>
            </a:r>
          </a:p>
          <a:p>
            <a:pPr lvl="1"/>
            <a:r>
              <a:rPr lang="en-US" sz="3000" dirty="0" smtClean="0"/>
              <a:t>One with </a:t>
            </a:r>
            <a:r>
              <a:rPr lang="en-US" sz="2800" dirty="0"/>
              <a:t>Gefitinib </a:t>
            </a:r>
            <a:endParaRPr lang="en-US" sz="2800" dirty="0" smtClean="0"/>
          </a:p>
          <a:p>
            <a:pPr lvl="1"/>
            <a:r>
              <a:rPr lang="en-US" sz="2800" dirty="0" smtClean="0"/>
              <a:t>One with SP600125</a:t>
            </a:r>
          </a:p>
          <a:p>
            <a:pPr lvl="1"/>
            <a:r>
              <a:rPr lang="en-US" sz="2800" dirty="0" smtClean="0"/>
              <a:t>And a control group</a:t>
            </a:r>
          </a:p>
          <a:p>
            <a:pPr lvl="1"/>
            <a:r>
              <a:rPr lang="en-US" sz="2800" dirty="0" smtClean="0"/>
              <a:t>Once experiment is done, </a:t>
            </a:r>
            <a:r>
              <a:rPr lang="en-US" sz="2800" dirty="0"/>
              <a:t>neurons should be counted to see if there was in an increase or </a:t>
            </a:r>
            <a:r>
              <a:rPr lang="en-US" sz="2800" dirty="0" smtClean="0"/>
              <a:t>decrease. </a:t>
            </a:r>
          </a:p>
          <a:p>
            <a:pPr lvl="1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182191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Immunohistochemistry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b="1" dirty="0"/>
              <a:t>Immunohistochemistry</a:t>
            </a:r>
            <a:r>
              <a:rPr lang="en-US" sz="3200" dirty="0"/>
              <a:t>  refers to the process of detecting antigens </a:t>
            </a:r>
            <a:r>
              <a:rPr lang="en-US" sz="3200" dirty="0" smtClean="0"/>
              <a:t>or proteins in a </a:t>
            </a:r>
            <a:r>
              <a:rPr lang="en-US" sz="3200" dirty="0"/>
              <a:t>tissue section by </a:t>
            </a:r>
            <a:r>
              <a:rPr lang="en-US" sz="3200" dirty="0" smtClean="0"/>
              <a:t>using</a:t>
            </a:r>
            <a:r>
              <a:rPr lang="en-US" sz="3200" dirty="0"/>
              <a:t> </a:t>
            </a:r>
            <a:r>
              <a:rPr lang="en-US" sz="3200" dirty="0" smtClean="0"/>
              <a:t>antibodies</a:t>
            </a:r>
          </a:p>
          <a:p>
            <a:pPr lvl="1"/>
            <a:r>
              <a:rPr lang="en-US" sz="3200" dirty="0" smtClean="0"/>
              <a:t>Specific antibodies are used</a:t>
            </a:r>
          </a:p>
          <a:p>
            <a:pPr lvl="1"/>
            <a:endParaRPr lang="en-US" sz="3200" dirty="0"/>
          </a:p>
        </p:txBody>
      </p:sp>
      <p:pic>
        <p:nvPicPr>
          <p:cNvPr id="4" name="Picture 3" descr="Full-size image (159 K)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86200"/>
            <a:ext cx="3324225" cy="2667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371600" y="4572000"/>
            <a:ext cx="26993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what the results will be look like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345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Want to see a change in </a:t>
            </a:r>
            <a:r>
              <a:rPr lang="en-US" sz="3200" dirty="0" smtClean="0"/>
              <a:t>levels of neurons.</a:t>
            </a:r>
          </a:p>
          <a:p>
            <a:pPr lvl="1"/>
            <a:r>
              <a:rPr lang="en-US" sz="3000" dirty="0" smtClean="0"/>
              <a:t>Was Apoptosis affected?</a:t>
            </a:r>
          </a:p>
          <a:p>
            <a:r>
              <a:rPr lang="en-US" sz="3200" dirty="0" smtClean="0"/>
              <a:t>This will give me an idea </a:t>
            </a:r>
            <a:r>
              <a:rPr lang="en-US" sz="3200" dirty="0"/>
              <a:t>if Gefitinib </a:t>
            </a:r>
            <a:r>
              <a:rPr lang="en-US" sz="3200" dirty="0" smtClean="0"/>
              <a:t>did anything</a:t>
            </a:r>
            <a:endParaRPr lang="en-US" sz="3200" dirty="0" smtClean="0"/>
          </a:p>
          <a:p>
            <a:r>
              <a:rPr lang="en-US" sz="3200" dirty="0" smtClean="0"/>
              <a:t>This experiment might be a little too much of a reach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77784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Parkinson's Disease (PD)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Parkinson’s disease (PD) is one of the most </a:t>
            </a:r>
            <a:r>
              <a:rPr lang="en-US" sz="3200" dirty="0" smtClean="0"/>
              <a:t>common neurological disorders</a:t>
            </a:r>
          </a:p>
          <a:p>
            <a:r>
              <a:rPr lang="en-US" sz="3200" dirty="0" smtClean="0"/>
              <a:t> </a:t>
            </a:r>
            <a:r>
              <a:rPr lang="en-US" sz="3200" dirty="0"/>
              <a:t>A</a:t>
            </a:r>
            <a:r>
              <a:rPr lang="en-US" sz="3200" dirty="0" smtClean="0"/>
              <a:t>ffecting </a:t>
            </a:r>
            <a:r>
              <a:rPr lang="en-US" sz="3200" dirty="0"/>
              <a:t>over approximately </a:t>
            </a:r>
            <a:r>
              <a:rPr lang="en-US" sz="3200" dirty="0" smtClean="0"/>
              <a:t>one million </a:t>
            </a:r>
            <a:r>
              <a:rPr lang="en-US" sz="3200" dirty="0"/>
              <a:t>people in North </a:t>
            </a:r>
            <a:r>
              <a:rPr lang="en-US" sz="3200" dirty="0" smtClean="0"/>
              <a:t>America</a:t>
            </a:r>
          </a:p>
          <a:p>
            <a:r>
              <a:rPr lang="en-US" sz="3200" dirty="0"/>
              <a:t>characterized by the loss </a:t>
            </a:r>
            <a:r>
              <a:rPr lang="en-US" sz="3200" dirty="0" smtClean="0"/>
              <a:t>of dopaminergic </a:t>
            </a:r>
            <a:r>
              <a:rPr lang="en-US" sz="3200" dirty="0"/>
              <a:t>neurons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49858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anti-agingfirewalls.com/__oneclick_uploads/2012/06/dopamin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09600"/>
            <a:ext cx="5463366" cy="6070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8354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are Dopaminergic Neurons?</a:t>
            </a:r>
          </a:p>
          <a:p>
            <a:r>
              <a:rPr lang="en-US" sz="3200" dirty="0" smtClean="0"/>
              <a:t>Loss of Neurons caused by programmed cell death</a:t>
            </a:r>
          </a:p>
          <a:p>
            <a:r>
              <a:rPr lang="en-US" sz="3200" b="1" dirty="0"/>
              <a:t>MPTP</a:t>
            </a:r>
            <a:r>
              <a:rPr lang="en-US" sz="3200" dirty="0"/>
              <a:t> (1-methyl-4-phenyl-1,2,3,6-tetrahydro</a:t>
            </a:r>
            <a:r>
              <a:rPr lang="en-US" sz="3200" u="sng" dirty="0"/>
              <a:t>pyridine</a:t>
            </a:r>
            <a:r>
              <a:rPr lang="en-US" sz="3200" dirty="0" smtClean="0"/>
              <a:t>)</a:t>
            </a:r>
          </a:p>
          <a:p>
            <a:pPr lvl="1"/>
            <a:r>
              <a:rPr lang="en-US" sz="3000" dirty="0" smtClean="0"/>
              <a:t>Used to simulate PD in non human models</a:t>
            </a:r>
          </a:p>
          <a:p>
            <a:pPr lvl="1"/>
            <a:endParaRPr lang="en-US" sz="3000" dirty="0"/>
          </a:p>
        </p:txBody>
      </p:sp>
      <p:pic>
        <p:nvPicPr>
          <p:cNvPr id="1026" name="Picture 2" descr="http://upload.wikimedia.org/wikipedia/commons/thumb/f/f8/MPTP.svg/200px-MPTP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734" y="5105400"/>
            <a:ext cx="4670315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28025" y="6553200"/>
            <a:ext cx="14430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Taken from Wikipedia</a:t>
            </a:r>
            <a:endParaRPr lang="en-US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2362200" y="6445478"/>
            <a:ext cx="225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MPTP Looks like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70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I focus 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For PD, I will focus on the Cell Death of Neurons</a:t>
            </a:r>
          </a:p>
          <a:p>
            <a:r>
              <a:rPr lang="en-US" sz="3200" dirty="0" smtClean="0"/>
              <a:t>Xia et al (2001)  claims apoptosis and JNKs play important role in PD.</a:t>
            </a:r>
          </a:p>
        </p:txBody>
      </p:sp>
    </p:spTree>
    <p:extLst>
      <p:ext uri="{BB962C8B-B14F-4D97-AF65-F5344CB8AC3E}">
        <p14:creationId xmlns:p14="http://schemas.microsoft.com/office/powerpoint/2010/main" val="3528450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/>
              <a:t>JNK?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Stands for </a:t>
            </a:r>
            <a:r>
              <a:rPr lang="en-US" sz="3200" b="1" dirty="0"/>
              <a:t>c-Jun N-terminal </a:t>
            </a:r>
            <a:r>
              <a:rPr lang="en-US" sz="3200" b="1" dirty="0" smtClean="0"/>
              <a:t>kinases</a:t>
            </a:r>
          </a:p>
          <a:p>
            <a:r>
              <a:rPr lang="en-US" sz="3200" dirty="0" smtClean="0"/>
              <a:t>Is a stress activated protein Kinase</a:t>
            </a:r>
            <a:r>
              <a:rPr lang="en-US" sz="3200" dirty="0"/>
              <a:t> </a:t>
            </a:r>
            <a:endParaRPr lang="en-US" sz="3200" dirty="0" smtClean="0"/>
          </a:p>
          <a:p>
            <a:r>
              <a:rPr lang="en-US" sz="3200" dirty="0" smtClean="0"/>
              <a:t>Identified </a:t>
            </a:r>
            <a:r>
              <a:rPr lang="en-US" sz="3200" dirty="0"/>
              <a:t>as kinases that bind and phosphorylate </a:t>
            </a:r>
            <a:r>
              <a:rPr lang="en-US" sz="3200" dirty="0" smtClean="0"/>
              <a:t>c-Jun</a:t>
            </a:r>
          </a:p>
          <a:p>
            <a:pPr lvl="1"/>
            <a:r>
              <a:rPr lang="en-US" sz="3000" b="1" dirty="0"/>
              <a:t>c-Jun</a:t>
            </a:r>
            <a:r>
              <a:rPr lang="en-US" sz="3000" dirty="0"/>
              <a:t> is a protein </a:t>
            </a:r>
            <a:r>
              <a:rPr lang="en-US" sz="3000" dirty="0" smtClean="0"/>
              <a:t>itself is a protein</a:t>
            </a:r>
          </a:p>
          <a:p>
            <a:r>
              <a:rPr lang="en-US" sz="3200" dirty="0"/>
              <a:t>Has 10 isoforms </a:t>
            </a:r>
          </a:p>
          <a:p>
            <a:pPr lvl="1"/>
            <a:r>
              <a:rPr lang="en-US" sz="3000" dirty="0"/>
              <a:t>JNK 1, JNK2, and JNK </a:t>
            </a:r>
            <a:r>
              <a:rPr lang="en-US" sz="3000" dirty="0" smtClean="0"/>
              <a:t>3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is </a:t>
            </a:r>
            <a:r>
              <a:rPr lang="en-US" sz="3200" dirty="0"/>
              <a:t>a Mitogen-activated </a:t>
            </a:r>
            <a:r>
              <a:rPr lang="en-US" sz="3200" dirty="0" smtClean="0"/>
              <a:t>protein</a:t>
            </a:r>
          </a:p>
          <a:p>
            <a:endParaRPr lang="en-US" sz="3200" dirty="0"/>
          </a:p>
          <a:p>
            <a:pPr lvl="2"/>
            <a:endParaRPr lang="en-US" sz="3000" dirty="0" smtClean="0"/>
          </a:p>
          <a:p>
            <a:pPr lvl="1"/>
            <a:endParaRPr lang="en-US" sz="3000" b="1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0250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Mitogen-activated Proteins?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Mitogen-activated protein </a:t>
            </a:r>
            <a:r>
              <a:rPr lang="en-US" sz="3200" dirty="0"/>
              <a:t>composed of three kinases </a:t>
            </a:r>
            <a:endParaRPr lang="en-US" sz="3200" dirty="0"/>
          </a:p>
          <a:p>
            <a:pPr lvl="1"/>
            <a:r>
              <a:rPr lang="en-US" sz="3000" dirty="0" smtClean="0"/>
              <a:t>Form a sequential activation pathway</a:t>
            </a:r>
          </a:p>
          <a:p>
            <a:pPr lvl="1"/>
            <a:r>
              <a:rPr lang="en-US" sz="3000" dirty="0" smtClean="0"/>
              <a:t>MAPK, MAPKK, and MAPKKK</a:t>
            </a:r>
          </a:p>
          <a:p>
            <a:r>
              <a:rPr lang="en-US" sz="3200" dirty="0" smtClean="0"/>
              <a:t>JNK belongs to MAPK family</a:t>
            </a:r>
          </a:p>
          <a:p>
            <a:pPr lvl="1"/>
            <a:r>
              <a:rPr lang="en-US" sz="3200" dirty="0" smtClean="0"/>
              <a:t>Phosphorylates specific </a:t>
            </a:r>
            <a:r>
              <a:rPr lang="en-US" sz="3200" dirty="0"/>
              <a:t>serines and </a:t>
            </a:r>
            <a:r>
              <a:rPr lang="en-US" sz="3200" dirty="0" smtClean="0"/>
              <a:t>threonines </a:t>
            </a:r>
            <a:r>
              <a:rPr lang="en-US" sz="3200" dirty="0"/>
              <a:t>on target </a:t>
            </a:r>
            <a:r>
              <a:rPr lang="en-US" sz="3200" dirty="0" smtClean="0"/>
              <a:t>protein substrates</a:t>
            </a:r>
          </a:p>
          <a:p>
            <a:pPr lvl="1"/>
            <a:r>
              <a:rPr lang="en-US" sz="3200" dirty="0" smtClean="0"/>
              <a:t>This in turn </a:t>
            </a:r>
            <a:r>
              <a:rPr lang="en-US" sz="3200" dirty="0"/>
              <a:t>regulates cellular </a:t>
            </a:r>
            <a:r>
              <a:rPr lang="en-US" sz="3200" dirty="0" smtClean="0"/>
              <a:t>activities like apoptosis!!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06732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upload.wikimedia.org/wikipedia/commons/d/d6/MAPK-pathway-mammali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50459"/>
            <a:ext cx="7848601" cy="5353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6729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JNK and PD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Can Cell Apoptosis be regulated somehow through JNK?</a:t>
            </a:r>
          </a:p>
          <a:p>
            <a:r>
              <a:rPr lang="en-US" sz="3200" dirty="0" smtClean="0"/>
              <a:t>Scientists are working on this and found some inhibitors that may provide an answer</a:t>
            </a:r>
          </a:p>
          <a:p>
            <a:pPr lvl="1"/>
            <a:r>
              <a:rPr lang="en-US" sz="3200" dirty="0" smtClean="0"/>
              <a:t>SP600125</a:t>
            </a:r>
          </a:p>
          <a:p>
            <a:pPr lvl="1"/>
            <a:r>
              <a:rPr lang="en-US" sz="3200" dirty="0"/>
              <a:t>CEP-1347/KT-7515</a:t>
            </a:r>
            <a:r>
              <a:rPr lang="en-US" sz="3200" baseline="30000" dirty="0"/>
              <a:t>7</a:t>
            </a:r>
            <a:endParaRPr lang="en-US" sz="3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7554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277</TotalTime>
  <Words>305</Words>
  <Application>Microsoft Office PowerPoint</Application>
  <PresentationFormat>On-screen Show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     Using A Tyrosine-Kinase inhibitor to regulate JNK pathways and see its effect as a possible treatment for Parksinson’s Disease</vt:lpstr>
      <vt:lpstr>Parkinson's Disease (PD)</vt:lpstr>
      <vt:lpstr>PowerPoint Presentation</vt:lpstr>
      <vt:lpstr>PD (cont)</vt:lpstr>
      <vt:lpstr>What will I focus on?</vt:lpstr>
      <vt:lpstr>What is JNK?</vt:lpstr>
      <vt:lpstr>What are Mitogen-activated Proteins?</vt:lpstr>
      <vt:lpstr>PowerPoint Presentation</vt:lpstr>
      <vt:lpstr>JNK and PD</vt:lpstr>
      <vt:lpstr>PowerPoint Presentation</vt:lpstr>
      <vt:lpstr>My Proposal</vt:lpstr>
      <vt:lpstr>Experiment</vt:lpstr>
      <vt:lpstr>Immunohistochemistry </vt:lpstr>
      <vt:lpstr>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Okonkwo</dc:creator>
  <cp:lastModifiedBy>Okonkwo</cp:lastModifiedBy>
  <cp:revision>29</cp:revision>
  <dcterms:created xsi:type="dcterms:W3CDTF">2013-12-03T12:52:44Z</dcterms:created>
  <dcterms:modified xsi:type="dcterms:W3CDTF">2013-12-10T13:43:05Z</dcterms:modified>
</cp:coreProperties>
</file>