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777225" y="4777725"/>
            <a:ext cx="6217799" cy="452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777225" y="4777725"/>
            <a:ext cx="6217899" cy="45262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143000" y="2057400"/>
            <a:ext cx="9872639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1143000" y="4166639"/>
            <a:ext cx="9872639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143000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6201719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6201719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1143000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8880" y="2057040"/>
            <a:ext cx="5060878" cy="403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8880" y="2057040"/>
            <a:ext cx="5060878" cy="403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1143000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6201719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subTitle"/>
          </p:nvPr>
        </p:nvSpPr>
        <p:spPr>
          <a:xfrm>
            <a:off x="1143000" y="609479"/>
            <a:ext cx="9875159" cy="6287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143000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1143000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3" type="body"/>
          </p:nvPr>
        </p:nvSpPr>
        <p:spPr>
          <a:xfrm>
            <a:off x="6201719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143000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6201719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3" type="body"/>
          </p:nvPr>
        </p:nvSpPr>
        <p:spPr>
          <a:xfrm>
            <a:off x="6201719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1143000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6201719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3" type="body"/>
          </p:nvPr>
        </p:nvSpPr>
        <p:spPr>
          <a:xfrm>
            <a:off x="1143000" y="4166639"/>
            <a:ext cx="9872639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1143000" y="2057400"/>
            <a:ext cx="9872639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x="1143000" y="4166639"/>
            <a:ext cx="9872639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143000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6201719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3" type="body"/>
          </p:nvPr>
        </p:nvSpPr>
        <p:spPr>
          <a:xfrm>
            <a:off x="6201719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4" type="body"/>
          </p:nvPr>
        </p:nvSpPr>
        <p:spPr>
          <a:xfrm>
            <a:off x="1143000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11" name="Shape 1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8880" y="2057040"/>
            <a:ext cx="5060878" cy="403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8880" y="2057040"/>
            <a:ext cx="5060878" cy="403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143000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6201719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subTitle"/>
          </p:nvPr>
        </p:nvSpPr>
        <p:spPr>
          <a:xfrm>
            <a:off x="1143000" y="609479"/>
            <a:ext cx="9875159" cy="6287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143000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1143000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3" type="body"/>
          </p:nvPr>
        </p:nvSpPr>
        <p:spPr>
          <a:xfrm>
            <a:off x="6201719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143000" y="2057400"/>
            <a:ext cx="4817518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6201719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6201719" y="4166639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1143000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6201719" y="2057400"/>
            <a:ext cx="4817518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1143000" y="4166639"/>
            <a:ext cx="9872639" cy="1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ADE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31118" y="243718"/>
            <a:ext cx="11724120" cy="63773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231118" y="243718"/>
            <a:ext cx="11724120" cy="6377398"/>
          </a:xfrm>
          <a:prstGeom prst="rect">
            <a:avLst/>
          </a:prstGeom>
          <a:solidFill>
            <a:srgbClr val="1CADE4"/>
          </a:solidFill>
          <a:ln cap="flat" cmpd="sng" w="126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1109879" y="882358"/>
            <a:ext cx="9966600" cy="29257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1143000" y="6223680"/>
            <a:ext cx="2328839" cy="364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3949200" y="6223680"/>
            <a:ext cx="4717439" cy="364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9329400" y="6223680"/>
            <a:ext cx="1705680" cy="364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2" name="Shape 12"/>
          <p:cNvCxnSpPr/>
          <p:nvPr/>
        </p:nvCxnSpPr>
        <p:spPr>
          <a:xfrm>
            <a:off x="1978558" y="3733560"/>
            <a:ext cx="8229600" cy="0"/>
          </a:xfrm>
          <a:prstGeom prst="straightConnector1">
            <a:avLst/>
          </a:prstGeom>
          <a:noFill/>
          <a:ln cap="flat" cmpd="sng" w="100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idx="1" type="body"/>
          </p:nvPr>
        </p:nvSpPr>
        <p:spPr>
          <a:xfrm>
            <a:off x="609479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ADE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231118" y="243718"/>
            <a:ext cx="11724120" cy="63773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143000" y="2057400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1143000" y="6223680"/>
            <a:ext cx="2328839" cy="364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949200" y="6223680"/>
            <a:ext cx="4717439" cy="364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9329400" y="6223680"/>
            <a:ext cx="1705680" cy="364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1109879" y="882358"/>
            <a:ext cx="9966600" cy="29257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Analyzing Sarcasm in Tweets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709640" y="3869639"/>
            <a:ext cx="8767440" cy="1387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Sydney Mabry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Dr. Bridget McInnes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lang="en-US" sz="44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Finding Sarcastic Tweets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851393" y="2754600"/>
            <a:ext cx="5943600" cy="16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@Microsoft Is it normal that it takes hours to check the email name for creating an microsoft account? 2nd try!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851393" y="3832080"/>
            <a:ext cx="5760600" cy="13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Looks like we're getting the heaviest snowfall in five years tomorrow. Awesome. I'll never get tired of winter.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143000" y="2343976"/>
            <a:ext cx="10698600" cy="15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Skewed set:</a:t>
            </a:r>
          </a:p>
          <a:p>
            <a:pPr indent="-3683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100 sarcastic tweets and 491 non-sarcastic tweets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Non-skewed set</a:t>
            </a:r>
          </a:p>
          <a:p>
            <a:pPr indent="-3683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100 sarcastic tweets and 100 non-sarcastic tweets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749970" y="4448585"/>
            <a:ext cx="10972800" cy="15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430871355035119617	TS111209	 null	1.0	@NickKlopsis c'mon man, you HAVE to take a side...#sarcasm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434472369948991488	TS111210	 positive	1.0	More snow tomorrow Wooooooooooooooo! #sarcasm @Taggzzz @SchismV @frisky_ferret @ThunderDramon @XerxesWuff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523094999802863616    TS111420    neutral    0.2    It's October 17th and I just saw a Christmas commercial...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621375187255083008    TS113870    null    0.04    Today only is Amazon Prime Day, which offers more deals than Black Friday! If you plan to shop, don't forget to... http://t.co/NAr3TbYeMd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1143000" y="609479"/>
            <a:ext cx="9875100" cy="135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</a:p>
        </p:txBody>
      </p:sp>
      <p:sp>
        <p:nvSpPr>
          <p:cNvPr id="138" name="Shape 138"/>
          <p:cNvSpPr/>
          <p:nvPr/>
        </p:nvSpPr>
        <p:spPr>
          <a:xfrm>
            <a:off x="4389119" y="2971800"/>
            <a:ext cx="2469000" cy="1645800"/>
          </a:xfrm>
          <a:prstGeom prst="rect">
            <a:avLst/>
          </a:prstGeom>
          <a:solidFill>
            <a:srgbClr val="729FCF">
              <a:alpha val="24313"/>
            </a:srgbClr>
          </a:solidFill>
          <a:ln cap="flat" cmpd="sng" w="12600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5212080" y="2971800"/>
            <a:ext cx="8589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WEKA </a:t>
            </a:r>
          </a:p>
        </p:txBody>
      </p:sp>
      <p:sp>
        <p:nvSpPr>
          <p:cNvPr id="140" name="Shape 140"/>
          <p:cNvSpPr/>
          <p:nvPr/>
        </p:nvSpPr>
        <p:spPr>
          <a:xfrm>
            <a:off x="3383280" y="3520440"/>
            <a:ext cx="1005900" cy="640200"/>
          </a:xfrm>
          <a:custGeom>
            <a:pathLst>
              <a:path extrusionOk="0" h="120000" w="120000">
                <a:moveTo>
                  <a:pt x="0" y="30876"/>
                </a:moveTo>
                <a:lnTo>
                  <a:pt x="76781" y="30876"/>
                </a:lnTo>
                <a:lnTo>
                  <a:pt x="76781" y="0"/>
                </a:lnTo>
                <a:lnTo>
                  <a:pt x="119957" y="59932"/>
                </a:lnTo>
                <a:lnTo>
                  <a:pt x="76781" y="119932"/>
                </a:lnTo>
                <a:lnTo>
                  <a:pt x="76781" y="88988"/>
                </a:lnTo>
                <a:lnTo>
                  <a:pt x="0" y="88988"/>
                </a:lnTo>
                <a:lnTo>
                  <a:pt x="0" y="30876"/>
                </a:lnTo>
              </a:path>
            </a:pathLst>
          </a:custGeom>
          <a:solidFill>
            <a:srgbClr val="729FCF"/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/>
        </p:nvSpPr>
        <p:spPr>
          <a:xfrm>
            <a:off x="2194558" y="3558240"/>
            <a:ext cx="10059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Tweets</a:t>
            </a:r>
          </a:p>
        </p:txBody>
      </p:sp>
      <p:sp>
        <p:nvSpPr>
          <p:cNvPr id="142" name="Shape 142"/>
          <p:cNvSpPr/>
          <p:nvPr/>
        </p:nvSpPr>
        <p:spPr>
          <a:xfrm>
            <a:off x="6949439" y="3520440"/>
            <a:ext cx="1005900" cy="640200"/>
          </a:xfrm>
          <a:custGeom>
            <a:pathLst>
              <a:path extrusionOk="0" h="120000" w="120000">
                <a:moveTo>
                  <a:pt x="0" y="30876"/>
                </a:moveTo>
                <a:lnTo>
                  <a:pt x="76781" y="30876"/>
                </a:lnTo>
                <a:lnTo>
                  <a:pt x="76781" y="0"/>
                </a:lnTo>
                <a:lnTo>
                  <a:pt x="119957" y="59932"/>
                </a:lnTo>
                <a:lnTo>
                  <a:pt x="76781" y="119932"/>
                </a:lnTo>
                <a:lnTo>
                  <a:pt x="76781" y="88988"/>
                </a:lnTo>
                <a:lnTo>
                  <a:pt x="0" y="88988"/>
                </a:lnTo>
                <a:lnTo>
                  <a:pt x="0" y="30876"/>
                </a:lnTo>
              </a:path>
            </a:pathLst>
          </a:custGeom>
          <a:solidFill>
            <a:srgbClr val="729FCF"/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/>
        </p:nvSpPr>
        <p:spPr>
          <a:xfrm>
            <a:off x="8046728" y="3229025"/>
            <a:ext cx="19203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Results: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Precision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Recall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F-measure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937760" y="3412080"/>
            <a:ext cx="1554600" cy="11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Makes a model based on the features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143000" y="609479"/>
            <a:ext cx="9875100" cy="135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lang="en-US" sz="44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Features of a Tweet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793099" y="3008750"/>
            <a:ext cx="12750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/>
              <a:t>Unigrams:</a:t>
            </a:r>
          </a:p>
        </p:txBody>
      </p:sp>
      <p:sp>
        <p:nvSpPr>
          <p:cNvPr id="151" name="Shape 151"/>
          <p:cNvSpPr/>
          <p:nvPr/>
        </p:nvSpPr>
        <p:spPr>
          <a:xfrm>
            <a:off x="4632852" y="3756675"/>
            <a:ext cx="1102200" cy="548700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So excited</a:t>
            </a:r>
          </a:p>
        </p:txBody>
      </p:sp>
      <p:sp>
        <p:nvSpPr>
          <p:cNvPr id="152" name="Shape 152"/>
          <p:cNvSpPr/>
          <p:nvPr/>
        </p:nvSpPr>
        <p:spPr>
          <a:xfrm>
            <a:off x="4632844" y="2907494"/>
            <a:ext cx="736200" cy="548699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So</a:t>
            </a:r>
          </a:p>
        </p:txBody>
      </p:sp>
      <p:sp>
        <p:nvSpPr>
          <p:cNvPr id="153" name="Shape 153"/>
          <p:cNvSpPr/>
          <p:nvPr/>
        </p:nvSpPr>
        <p:spPr>
          <a:xfrm>
            <a:off x="4632849" y="5407125"/>
            <a:ext cx="972900" cy="548700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sarcastic</a:t>
            </a:r>
          </a:p>
        </p:txBody>
      </p:sp>
      <p:sp>
        <p:nvSpPr>
          <p:cNvPr id="154" name="Shape 154"/>
          <p:cNvSpPr/>
          <p:nvPr/>
        </p:nvSpPr>
        <p:spPr>
          <a:xfrm>
            <a:off x="5369044" y="2907494"/>
            <a:ext cx="736200" cy="548699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excited</a:t>
            </a:r>
          </a:p>
        </p:txBody>
      </p:sp>
      <p:sp>
        <p:nvSpPr>
          <p:cNvPr id="155" name="Shape 155"/>
          <p:cNvSpPr/>
          <p:nvPr/>
        </p:nvSpPr>
        <p:spPr>
          <a:xfrm>
            <a:off x="6111994" y="2907506"/>
            <a:ext cx="736200" cy="548699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for</a:t>
            </a:r>
          </a:p>
        </p:txBody>
      </p:sp>
      <p:sp>
        <p:nvSpPr>
          <p:cNvPr id="156" name="Shape 156"/>
          <p:cNvSpPr/>
          <p:nvPr/>
        </p:nvSpPr>
        <p:spPr>
          <a:xfrm>
            <a:off x="6848194" y="2907506"/>
            <a:ext cx="736200" cy="548699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snow</a:t>
            </a:r>
          </a:p>
        </p:txBody>
      </p:sp>
      <p:sp>
        <p:nvSpPr>
          <p:cNvPr id="157" name="Shape 157"/>
          <p:cNvSpPr/>
          <p:nvPr/>
        </p:nvSpPr>
        <p:spPr>
          <a:xfrm>
            <a:off x="5735052" y="3756675"/>
            <a:ext cx="1102200" cy="548700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e</a:t>
            </a:r>
            <a:r>
              <a:rPr lang="en-US" sz="1200"/>
              <a:t>xcited for</a:t>
            </a:r>
          </a:p>
        </p:txBody>
      </p:sp>
      <p:sp>
        <p:nvSpPr>
          <p:cNvPr id="158" name="Shape 158"/>
          <p:cNvSpPr/>
          <p:nvPr/>
        </p:nvSpPr>
        <p:spPr>
          <a:xfrm>
            <a:off x="6848202" y="3756675"/>
            <a:ext cx="1102200" cy="548700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for snow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2793099" y="3857925"/>
            <a:ext cx="12750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/>
              <a:t>Bigrams</a:t>
            </a:r>
            <a:r>
              <a:rPr lang="en-US" sz="1800"/>
              <a:t>: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793099" y="5508375"/>
            <a:ext cx="12750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/>
              <a:t>Label</a:t>
            </a:r>
            <a:r>
              <a:rPr lang="en-US" sz="1800"/>
              <a:t>: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2767774" y="2231762"/>
            <a:ext cx="12750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/>
              <a:t>Tweet</a:t>
            </a:r>
            <a:r>
              <a:rPr lang="en-US" sz="1800"/>
              <a:t>:</a:t>
            </a:r>
          </a:p>
        </p:txBody>
      </p:sp>
      <p:sp>
        <p:nvSpPr>
          <p:cNvPr id="162" name="Shape 162"/>
          <p:cNvSpPr/>
          <p:nvPr/>
        </p:nvSpPr>
        <p:spPr>
          <a:xfrm>
            <a:off x="4632851" y="2130525"/>
            <a:ext cx="3000600" cy="548700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So excited for snow #SnowOnTuesday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793099" y="4772325"/>
            <a:ext cx="12750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/>
              <a:t>Hashtags</a:t>
            </a:r>
            <a:r>
              <a:rPr lang="en-US" sz="1800"/>
              <a:t>:</a:t>
            </a:r>
          </a:p>
        </p:txBody>
      </p:sp>
      <p:sp>
        <p:nvSpPr>
          <p:cNvPr id="164" name="Shape 164"/>
          <p:cNvSpPr/>
          <p:nvPr/>
        </p:nvSpPr>
        <p:spPr>
          <a:xfrm>
            <a:off x="4632850" y="4645125"/>
            <a:ext cx="1472700" cy="548700"/>
          </a:xfrm>
          <a:prstGeom prst="rect">
            <a:avLst/>
          </a:prstGeom>
          <a:solidFill>
            <a:srgbClr val="00CC00">
              <a:alpha val="49410"/>
            </a:srgbClr>
          </a:solidFill>
          <a:ln cap="flat" cmpd="sng" w="9525">
            <a:solidFill>
              <a:srgbClr val="3465A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/>
              <a:t>#SnowOnTuesday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1188720" y="1645918"/>
            <a:ext cx="10424160" cy="742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b="0" i="0" lang="en-US" sz="22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Make a file to send to Weka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b="0" i="0" lang="en-US" sz="18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Determining if the tweets contain words listed in %docWords 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6611353" y="2702905"/>
            <a:ext cx="4114800" cy="2995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@RELATION tweet_sentiment_test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wed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wednesday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week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weekend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well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were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label {sarcastic, not_sarcastic}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0,0,0,1,0,0,not_sarcastic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1,0,0,1,0,0,sarcastic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0,0,0,1,1,0,not_sarcastic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1582154" y="2680943"/>
            <a:ext cx="4114800" cy="3382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@RELATION tweet_sentiment_train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wed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wednesday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week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weekend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well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were NUMERIC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@ATTRIBUTE label {sarcastic, not_sarcastic}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@DATA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0,1,1,1,0,0,not_sarcastic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1,0,0,0,0,1,sarcastic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0,1,0,1,0,0,sarcastic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0,1,0,1,0,1,not_sarcastic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13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1,0,1,0,1,1,sarcastic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lang="en-US" sz="44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Evaluation Methodology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1188720" y="1965600"/>
            <a:ext cx="10424160" cy="3924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68300" lvl="0" marL="457200" rtl="0">
              <a:lnSpc>
                <a:spcPct val="120000"/>
              </a:lnSpc>
              <a:spcBef>
                <a:spcPts val="0"/>
              </a:spcBef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Split data into 10 buckets</a:t>
            </a:r>
          </a:p>
          <a:p>
            <a:pPr indent="-342900" lvl="1" marL="914400" rtl="0">
              <a:lnSpc>
                <a:spcPct val="120000"/>
              </a:lnSpc>
              <a:spcBef>
                <a:spcPts val="0"/>
              </a:spcBef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18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9 buckets train, 1 bucket tests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1CADE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Gathered all the attributes in the tweets – hash table</a:t>
            </a:r>
          </a:p>
          <a:p>
            <a:pPr indent="-368300" lvl="1" marL="914400" rtl="0">
              <a:lnSpc>
                <a:spcPct val="115000"/>
              </a:lnSpc>
              <a:spcBef>
                <a:spcPts val="0"/>
              </a:spcBef>
              <a:buClr>
                <a:srgbClr val="1CADE4"/>
              </a:buClr>
              <a:buSzPct val="122222"/>
              <a:buFont typeface="Calibri"/>
              <a:buChar char="-"/>
            </a:pPr>
            <a:r>
              <a:rPr lang="en-US" sz="18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Attributes from the training buckets would go in %docAtts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1CADE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2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Perl module</a:t>
            </a:r>
          </a:p>
          <a:p>
            <a:pPr indent="-342900" lvl="1" marL="914400" rtl="0">
              <a:lnSpc>
                <a:spcPct val="120000"/>
              </a:lnSpc>
              <a:spcBef>
                <a:spcPts val="0"/>
              </a:spcBef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18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Hash table of attributes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18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Bucket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Evaluation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1145520" y="1645918"/>
            <a:ext cx="9872639" cy="4038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1CADE4"/>
                </a:solidFill>
                <a:latin typeface="Arial"/>
                <a:ea typeface="Arial"/>
                <a:cs typeface="Arial"/>
                <a:sym typeface="Arial"/>
              </a:rPr>
              <a:t>Precision  Recall   F-Measure  Class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1CADE4"/>
                </a:solidFill>
                <a:latin typeface="Arial"/>
                <a:ea typeface="Arial"/>
                <a:cs typeface="Arial"/>
                <a:sym typeface="Arial"/>
              </a:rPr>
              <a:t>0.800  	   0.571	 0.667 	      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1CADE4"/>
                </a:solidFill>
                <a:latin typeface="Arial"/>
                <a:ea typeface="Arial"/>
                <a:cs typeface="Arial"/>
                <a:sym typeface="Arial"/>
              </a:rPr>
              <a:t>0.727  	   0.889	 0.800  	      not_sarcastic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CADE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1CADE4"/>
                </a:solidFill>
                <a:latin typeface="Arial"/>
                <a:ea typeface="Arial"/>
                <a:cs typeface="Arial"/>
                <a:sym typeface="Arial"/>
              </a:rPr>
              <a:t>Weighted Avg.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1CADE4"/>
                </a:solidFill>
                <a:latin typeface="Arial"/>
                <a:ea typeface="Arial"/>
                <a:cs typeface="Arial"/>
                <a:sym typeface="Arial"/>
              </a:rPr>
              <a:t>0.759  	   0.750	 0.742  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6453" y="782583"/>
            <a:ext cx="3172500" cy="576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1143000" y="609479"/>
            <a:ext cx="9875159" cy="1356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25000"/>
              <a:buFont typeface="Calibri"/>
              <a:buNone/>
            </a:pPr>
            <a:r>
              <a:rPr lang="en-US" sz="44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011680" y="2194558"/>
            <a:ext cx="8412480" cy="277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83333"/>
              <a:buFont typeface="Calibri"/>
              <a:buChar char="-"/>
            </a:pPr>
            <a:r>
              <a:rPr lang="en-US" sz="24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Skewed:</a:t>
            </a:r>
          </a:p>
          <a:p>
            <a:pPr indent="-355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0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Getting around 87% accuracy when using unigrams</a:t>
            </a:r>
          </a:p>
          <a:p>
            <a:pPr indent="-3429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18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Regardless of other attributes</a:t>
            </a:r>
          </a:p>
          <a:p>
            <a:pPr indent="-355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0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Without unigrams it is around 84% accuracy</a:t>
            </a:r>
          </a:p>
          <a:p>
            <a:pPr lv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CADE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4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Non-skewed:</a:t>
            </a:r>
          </a:p>
          <a:p>
            <a:pPr indent="-355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0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Ranges from 85%-91% accuracy when using unigrams and other attributes</a:t>
            </a:r>
          </a:p>
          <a:p>
            <a:pPr indent="-355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Calibri"/>
              <a:buChar char="-"/>
            </a:pPr>
            <a:r>
              <a:rPr lang="en-US" sz="2000">
                <a:solidFill>
                  <a:srgbClr val="1CADE4"/>
                </a:solidFill>
                <a:latin typeface="Calibri"/>
                <a:ea typeface="Calibri"/>
                <a:cs typeface="Calibri"/>
                <a:sym typeface="Calibri"/>
              </a:rPr>
              <a:t>Without using unigrams it is around 77% accuracy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Calibri"/>
              <a:buNone/>
            </a:pPr>
            <a:r>
              <a:t/>
            </a:r>
            <a:endParaRPr sz="1800">
              <a:solidFill>
                <a:srgbClr val="1CADE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