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sldIdLst>
    <p:sldId id="256" r:id="rId2"/>
    <p:sldId id="257" r:id="rId3"/>
    <p:sldId id="258" r:id="rId4"/>
    <p:sldId id="276" r:id="rId5"/>
    <p:sldId id="259" r:id="rId6"/>
    <p:sldId id="265" r:id="rId7"/>
    <p:sldId id="266" r:id="rId8"/>
    <p:sldId id="260" r:id="rId9"/>
    <p:sldId id="273" r:id="rId10"/>
    <p:sldId id="274" r:id="rId11"/>
    <p:sldId id="261" r:id="rId12"/>
    <p:sldId id="270" r:id="rId13"/>
    <p:sldId id="275" r:id="rId14"/>
    <p:sldId id="271" r:id="rId15"/>
    <p:sldId id="262" r:id="rId16"/>
    <p:sldId id="263" r:id="rId17"/>
    <p:sldId id="264" r:id="rId18"/>
    <p:sldId id="272" r:id="rId19"/>
    <p:sldId id="267" r:id="rId20"/>
    <p:sldId id="268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bridget\Documents\Book1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>
        <c:manualLayout>
          <c:layoutTarget val="inner"/>
          <c:xMode val="edge"/>
          <c:yMode val="edge"/>
          <c:x val="9.7536776975043232E-2"/>
          <c:y val="4.1794321164399913E-2"/>
          <c:w val="0.6703199213500376"/>
          <c:h val="0.74683846337389781"/>
        </c:manualLayout>
      </c:layout>
      <c:barChart>
        <c:barDir val="col"/>
        <c:grouping val="clustered"/>
        <c:ser>
          <c:idx val="0"/>
          <c:order val="0"/>
          <c:tx>
            <c:strRef>
              <c:f>Sheet2!$B$1</c:f>
              <c:strCache>
                <c:ptCount val="1"/>
                <c:pt idx="0">
                  <c:v>Council of Europe</c:v>
                </c:pt>
              </c:strCache>
            </c:strRef>
          </c:tx>
          <c:cat>
            <c:strRef>
              <c:f>Sheet2!$A$2:$A$12</c:f>
              <c:strCache>
                <c:ptCount val="11"/>
                <c:pt idx="0">
                  <c:v>Oct-Dec 2009</c:v>
                </c:pt>
                <c:pt idx="1">
                  <c:v>Jan-Mar 2010</c:v>
                </c:pt>
                <c:pt idx="2">
                  <c:v>Apr-Jun 2010</c:v>
                </c:pt>
                <c:pt idx="3">
                  <c:v>Jul-Sep 2010</c:v>
                </c:pt>
                <c:pt idx="4">
                  <c:v>Oct-Dec 2010</c:v>
                </c:pt>
                <c:pt idx="5">
                  <c:v>Jan-Mar 2011</c:v>
                </c:pt>
                <c:pt idx="6">
                  <c:v>Apr-Jun 2011</c:v>
                </c:pt>
                <c:pt idx="7">
                  <c:v>Jul-Sep 2011</c:v>
                </c:pt>
                <c:pt idx="8">
                  <c:v>Oct-Dec 2011</c:v>
                </c:pt>
                <c:pt idx="9">
                  <c:v>Jan-Mar 2012</c:v>
                </c:pt>
                <c:pt idx="10">
                  <c:v>Apr-Jun 2012</c:v>
                </c:pt>
              </c:strCache>
            </c:strRef>
          </c:cat>
          <c:val>
            <c:numRef>
              <c:f>Sheet2!$B$2:$B$12</c:f>
              <c:numCache>
                <c:formatCode>0.00</c:formatCode>
                <c:ptCount val="11"/>
                <c:pt idx="0">
                  <c:v>0.35997422100944843</c:v>
                </c:pt>
                <c:pt idx="1">
                  <c:v>0.289687129686373</c:v>
                </c:pt>
                <c:pt idx="2">
                  <c:v>0.28780412283814832</c:v>
                </c:pt>
                <c:pt idx="3">
                  <c:v>0.16900108691842441</c:v>
                </c:pt>
                <c:pt idx="4">
                  <c:v>0.44370994161013083</c:v>
                </c:pt>
                <c:pt idx="5">
                  <c:v>0.24275734782182656</c:v>
                </c:pt>
                <c:pt idx="6">
                  <c:v>0.77582224895350183</c:v>
                </c:pt>
                <c:pt idx="7">
                  <c:v>0.22270550000663616</c:v>
                </c:pt>
                <c:pt idx="8">
                  <c:v>0.23262222685927203</c:v>
                </c:pt>
                <c:pt idx="9">
                  <c:v>0.27064676520926412</c:v>
                </c:pt>
                <c:pt idx="10">
                  <c:v>0.31009894420011602</c:v>
                </c:pt>
              </c:numCache>
            </c:numRef>
          </c:val>
        </c:ser>
        <c:ser>
          <c:idx val="1"/>
          <c:order val="1"/>
          <c:tx>
            <c:strRef>
              <c:f>Sheet2!$C$1</c:f>
              <c:strCache>
                <c:ptCount val="1"/>
                <c:pt idx="0">
                  <c:v>European Council</c:v>
                </c:pt>
              </c:strCache>
            </c:strRef>
          </c:tx>
          <c:cat>
            <c:strRef>
              <c:f>Sheet2!$A$2:$A$12</c:f>
              <c:strCache>
                <c:ptCount val="11"/>
                <c:pt idx="0">
                  <c:v>Oct-Dec 2009</c:v>
                </c:pt>
                <c:pt idx="1">
                  <c:v>Jan-Mar 2010</c:v>
                </c:pt>
                <c:pt idx="2">
                  <c:v>Apr-Jun 2010</c:v>
                </c:pt>
                <c:pt idx="3">
                  <c:v>Jul-Sep 2010</c:v>
                </c:pt>
                <c:pt idx="4">
                  <c:v>Oct-Dec 2010</c:v>
                </c:pt>
                <c:pt idx="5">
                  <c:v>Jan-Mar 2011</c:v>
                </c:pt>
                <c:pt idx="6">
                  <c:v>Apr-Jun 2011</c:v>
                </c:pt>
                <c:pt idx="7">
                  <c:v>Jul-Sep 2011</c:v>
                </c:pt>
                <c:pt idx="8">
                  <c:v>Oct-Dec 2011</c:v>
                </c:pt>
                <c:pt idx="9">
                  <c:v>Jan-Mar 2012</c:v>
                </c:pt>
                <c:pt idx="10">
                  <c:v>Apr-Jun 2012</c:v>
                </c:pt>
              </c:strCache>
            </c:strRef>
          </c:cat>
          <c:val>
            <c:numRef>
              <c:f>Sheet2!$C$2:$C$12</c:f>
              <c:numCache>
                <c:formatCode>0.00</c:formatCode>
                <c:ptCount val="11"/>
                <c:pt idx="0">
                  <c:v>9.2617852875609238E-2</c:v>
                </c:pt>
                <c:pt idx="1">
                  <c:v>0.11250187664493208</c:v>
                </c:pt>
                <c:pt idx="2">
                  <c:v>0.20324752339656221</c:v>
                </c:pt>
                <c:pt idx="3">
                  <c:v>0.17013619031701521</c:v>
                </c:pt>
                <c:pt idx="4">
                  <c:v>0.15541087819522456</c:v>
                </c:pt>
                <c:pt idx="5">
                  <c:v>0.15883144648483546</c:v>
                </c:pt>
                <c:pt idx="6">
                  <c:v>0.18487013869444804</c:v>
                </c:pt>
                <c:pt idx="7">
                  <c:v>0.10368245275686802</c:v>
                </c:pt>
                <c:pt idx="8">
                  <c:v>0.18748807772332537</c:v>
                </c:pt>
                <c:pt idx="9">
                  <c:v>0.16951256410777926</c:v>
                </c:pt>
                <c:pt idx="10">
                  <c:v>0.15388246280268228</c:v>
                </c:pt>
              </c:numCache>
            </c:numRef>
          </c:val>
        </c:ser>
        <c:axId val="54256384"/>
        <c:axId val="54257920"/>
      </c:barChart>
      <c:catAx>
        <c:axId val="54256384"/>
        <c:scaling>
          <c:orientation val="minMax"/>
        </c:scaling>
        <c:axPos val="b"/>
        <c:tickLblPos val="nextTo"/>
        <c:crossAx val="54257920"/>
        <c:crosses val="autoZero"/>
        <c:auto val="1"/>
        <c:lblAlgn val="ctr"/>
        <c:lblOffset val="100"/>
      </c:catAx>
      <c:valAx>
        <c:axId val="54257920"/>
        <c:scaling>
          <c:orientation val="minMax"/>
        </c:scaling>
        <c:axPos val="l"/>
        <c:majorGridlines/>
        <c:numFmt formatCode="0.00" sourceLinked="1"/>
        <c:tickLblPos val="nextTo"/>
        <c:crossAx val="54256384"/>
        <c:crosses val="autoZero"/>
        <c:crossBetween val="between"/>
      </c:valAx>
    </c:plotArea>
    <c:legend>
      <c:legendPos val="r"/>
      <c:layout/>
    </c:legend>
    <c:plotVisOnly val="1"/>
    <c:dispBlanksAs val="gap"/>
  </c:chart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FFCDE8-86F2-44EA-B52E-F3D974C4F838}" type="datetimeFigureOut">
              <a:rPr lang="en-US" smtClean="0"/>
              <a:pPr/>
              <a:t>4/11/2013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F166B7-6E08-465C-BB36-E093920872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914752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F166B7-6E08-465C-BB36-E0939208726D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513680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4068E-3FC6-4688-A25F-526401510468}" type="datetime1">
              <a:rPr lang="en-US" smtClean="0"/>
              <a:pPr/>
              <a:t>4/11/2013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C95E835-CAA5-4559-88D8-3BD837757E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EF4C6-B095-4171-B013-2624E8ACB9C8}" type="datetime1">
              <a:rPr lang="en-US" smtClean="0"/>
              <a:pPr/>
              <a:t>4/11/2013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5E835-CAA5-4559-88D8-3BD837757E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BD35A-15D7-48B4-AFFC-12CE88CE64E9}" type="datetime1">
              <a:rPr lang="en-US" smtClean="0"/>
              <a:pPr/>
              <a:t>4/11/2013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5E835-CAA5-4559-88D8-3BD837757E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DFACF-58C4-4924-A1B3-37493B84C1F4}" type="datetime1">
              <a:rPr lang="en-US" smtClean="0"/>
              <a:pPr/>
              <a:t>4/11/2013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5E835-CAA5-4559-88D8-3BD837757E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D7EFF-204A-4D49-A727-377621DCBE63}" type="datetime1">
              <a:rPr lang="en-US" smtClean="0"/>
              <a:pPr/>
              <a:t>4/11/2013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5E835-CAA5-4559-88D8-3BD837757E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E8346-F7F1-4F1B-A486-81315F990462}" type="datetime1">
              <a:rPr lang="en-US" smtClean="0"/>
              <a:pPr/>
              <a:t>4/11/2013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5E835-CAA5-4559-88D8-3BD837757E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D9B1D-C7EA-4F29-8358-B665850E2E55}" type="datetime1">
              <a:rPr lang="en-US" smtClean="0"/>
              <a:pPr/>
              <a:t>4/11/2013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5E835-CAA5-4559-88D8-3BD837757E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9DB45-1FDD-4F57-A0D8-A09E10811D4A}" type="datetime1">
              <a:rPr lang="en-US" smtClean="0"/>
              <a:pPr/>
              <a:t>4/11/2013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5E835-CAA5-4559-88D8-3BD837757E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EC4FB-8612-4A40-A9AA-C3E40F87FCDA}" type="datetime1">
              <a:rPr lang="en-US" smtClean="0"/>
              <a:pPr/>
              <a:t>4/11/2013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5E835-CAA5-4559-88D8-3BD837757E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7CE94-E767-46DB-B2D3-C36ADE85CAD6}" type="datetime1">
              <a:rPr lang="en-US" smtClean="0"/>
              <a:pPr/>
              <a:t>4/11/2013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5E835-CAA5-4559-88D8-3BD837757E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5B6AF-7D7C-4125-BF6E-76B7EB1B640B}" type="datetime1">
              <a:rPr lang="en-US" smtClean="0"/>
              <a:pPr/>
              <a:t>4/11/2013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5E835-CAA5-4559-88D8-3BD837757E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91D9249-30C7-405D-924B-6D760FE18A40}" type="datetime1">
              <a:rPr lang="en-US" smtClean="0"/>
              <a:pPr/>
              <a:t>4/11/2013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C95E835-CAA5-4559-88D8-3BD837757E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oe.int/t/cm/WCD/fulltextSearch_en.asp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nsillium.europea.eu/uedocs/cms_data/docs/pressdata/en/ec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609600"/>
            <a:ext cx="7772400" cy="2743201"/>
          </a:xfrm>
        </p:spPr>
        <p:txBody>
          <a:bodyPr/>
          <a:lstStyle/>
          <a:p>
            <a:r>
              <a:rPr lang="en-US" sz="3200" dirty="0">
                <a:effectLst/>
              </a:rPr>
              <a:t>Understanding European Institutional Policy Discourse on the Council of</a:t>
            </a:r>
            <a:br>
              <a:rPr lang="en-US" sz="3200" dirty="0">
                <a:effectLst/>
              </a:rPr>
            </a:br>
            <a:r>
              <a:rPr lang="en-US" sz="3200" dirty="0">
                <a:effectLst/>
              </a:rPr>
              <a:t>Europe's Convention on Preventing and Combating Violence Against Women</a:t>
            </a:r>
            <a:br>
              <a:rPr lang="en-US" sz="3200" dirty="0">
                <a:effectLst/>
              </a:rPr>
            </a:br>
            <a:r>
              <a:rPr lang="en-US" sz="3200" dirty="0">
                <a:effectLst/>
              </a:rPr>
              <a:t>through Automated Content </a:t>
            </a:r>
            <a:r>
              <a:rPr lang="en-US" sz="3200" dirty="0" smtClean="0">
                <a:effectLst/>
              </a:rPr>
              <a:t>Analysis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962400"/>
            <a:ext cx="6400800" cy="22098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Karen Vogel, PhD</a:t>
            </a:r>
          </a:p>
          <a:p>
            <a:r>
              <a:rPr lang="en-US" dirty="0" smtClean="0"/>
              <a:t>Hamline University</a:t>
            </a:r>
          </a:p>
          <a:p>
            <a:endParaRPr lang="en-US" dirty="0"/>
          </a:p>
          <a:p>
            <a:r>
              <a:rPr lang="en-US" dirty="0" smtClean="0"/>
              <a:t>Bridget McInnes, PhD</a:t>
            </a:r>
          </a:p>
          <a:p>
            <a:r>
              <a:rPr lang="en-US" dirty="0" smtClean="0"/>
              <a:t>Minnesota Supercomputing Institute</a:t>
            </a:r>
          </a:p>
          <a:p>
            <a:r>
              <a:rPr lang="en-US" dirty="0" smtClean="0"/>
              <a:t>Securboration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C95E835-CAA5-4559-88D8-3BD837757E15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526529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Method: Ranking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961905381"/>
              </p:ext>
            </p:extLst>
          </p:nvPr>
        </p:nvGraphicFramePr>
        <p:xfrm>
          <a:off x="457200" y="2514600"/>
          <a:ext cx="3200400" cy="250621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91690"/>
                <a:gridCol w="1108710"/>
              </a:tblGrid>
              <a:tr h="40078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+mj-lt"/>
                        </a:rPr>
                        <a:t>Speech Ranking based on </a:t>
                      </a:r>
                      <a:r>
                        <a:rPr lang="en-US" sz="1100" dirty="0" smtClean="0">
                          <a:effectLst/>
                          <a:latin typeface="+mj-lt"/>
                          <a:cs typeface="Times New Roman"/>
                        </a:rPr>
                        <a:t>Cosine</a:t>
                      </a:r>
                      <a:endParaRPr lang="en-US" sz="1200" dirty="0" smtClean="0">
                        <a:effectLst/>
                        <a:latin typeface="+mj-lt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+mj-lt"/>
                        </a:rPr>
                        <a:t>Cosine</a:t>
                      </a:r>
                      <a:endParaRPr lang="en-US" sz="11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+mj-lt"/>
                        </a:rPr>
                        <a:t>Speech #1</a:t>
                      </a:r>
                      <a:endParaRPr lang="en-US" sz="11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+mj-lt"/>
                        </a:rPr>
                        <a:t>0.75</a:t>
                      </a:r>
                      <a:endParaRPr lang="en-US" sz="11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+mj-lt"/>
                          <a:ea typeface="+mn-ea"/>
                          <a:cs typeface="+mn-cs"/>
                        </a:rPr>
                        <a:t>Speech</a:t>
                      </a:r>
                      <a:r>
                        <a:rPr lang="en-US" sz="1200" baseline="0" dirty="0" smtClean="0">
                          <a:effectLst/>
                          <a:latin typeface="+mj-lt"/>
                          <a:ea typeface="+mn-ea"/>
                          <a:cs typeface="+mn-cs"/>
                        </a:rPr>
                        <a:t> #2</a:t>
                      </a:r>
                      <a:endParaRPr lang="en-US" sz="11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+mj-lt"/>
                          <a:ea typeface="+mn-ea"/>
                          <a:cs typeface="+mn-cs"/>
                        </a:rPr>
                        <a:t>0.63</a:t>
                      </a:r>
                      <a:endParaRPr lang="en-US" sz="11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+mj-lt"/>
                          <a:ea typeface="+mn-ea"/>
                          <a:cs typeface="+mn-cs"/>
                        </a:rPr>
                        <a:t>Speech</a:t>
                      </a:r>
                      <a:r>
                        <a:rPr lang="en-US" sz="1200" baseline="0" dirty="0" smtClean="0">
                          <a:effectLst/>
                          <a:latin typeface="+mj-lt"/>
                          <a:ea typeface="+mn-ea"/>
                          <a:cs typeface="+mn-cs"/>
                        </a:rPr>
                        <a:t> #3</a:t>
                      </a:r>
                      <a:endParaRPr lang="en-US" sz="11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+mj-lt"/>
                          <a:ea typeface="+mn-ea"/>
                          <a:cs typeface="+mn-cs"/>
                        </a:rPr>
                        <a:t>0.62</a:t>
                      </a:r>
                      <a:endParaRPr lang="en-US" sz="11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+mj-lt"/>
                        </a:rPr>
                        <a:t>Speech #4</a:t>
                      </a:r>
                      <a:endParaRPr lang="en-US" sz="11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+mj-lt"/>
                          <a:ea typeface="+mn-ea"/>
                          <a:cs typeface="+mn-cs"/>
                        </a:rPr>
                        <a:t>0.60</a:t>
                      </a:r>
                      <a:endParaRPr lang="en-US" sz="11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+mj-lt"/>
                        </a:rPr>
                        <a:t>Speech #5</a:t>
                      </a:r>
                      <a:endParaRPr lang="en-US" sz="11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+mj-lt"/>
                          <a:ea typeface="+mn-ea"/>
                          <a:cs typeface="+mn-cs"/>
                        </a:rPr>
                        <a:t>0.54</a:t>
                      </a:r>
                      <a:endParaRPr lang="en-US" sz="11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+mj-lt"/>
                        </a:rPr>
                        <a:t>Speech #6</a:t>
                      </a:r>
                      <a:endParaRPr lang="en-US" sz="11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+mj-lt"/>
                          <a:ea typeface="+mn-ea"/>
                          <a:cs typeface="+mn-cs"/>
                        </a:rPr>
                        <a:t>0.52</a:t>
                      </a:r>
                      <a:endParaRPr lang="en-US" sz="11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+mj-lt"/>
                        </a:rPr>
                        <a:t>Speech #7</a:t>
                      </a:r>
                      <a:endParaRPr lang="en-US" sz="11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+mj-lt"/>
                          <a:ea typeface="+mn-ea"/>
                          <a:cs typeface="+mn-cs"/>
                        </a:rPr>
                        <a:t>0.39</a:t>
                      </a:r>
                      <a:endParaRPr lang="en-US" sz="11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+mj-lt"/>
                        </a:rPr>
                        <a:t>Speech #8</a:t>
                      </a:r>
                      <a:endParaRPr lang="en-US" sz="11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+mj-lt"/>
                          <a:ea typeface="+mn-ea"/>
                          <a:cs typeface="+mn-cs"/>
                        </a:rPr>
                        <a:t>0.28</a:t>
                      </a:r>
                      <a:endParaRPr lang="en-US" sz="11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+mj-lt"/>
                        </a:rPr>
                        <a:t>Speech #9</a:t>
                      </a:r>
                      <a:endParaRPr lang="en-US" sz="11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+mj-lt"/>
                          <a:ea typeface="+mn-ea"/>
                          <a:cs typeface="+mn-cs"/>
                        </a:rPr>
                        <a:t>0.25</a:t>
                      </a:r>
                      <a:endParaRPr lang="en-US" sz="11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+mj-lt"/>
                          <a:ea typeface="+mn-ea"/>
                          <a:cs typeface="+mn-cs"/>
                        </a:rPr>
                        <a:t>etc.</a:t>
                      </a:r>
                      <a:endParaRPr lang="en-US" sz="11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+mj-lt"/>
                          <a:ea typeface="+mn-ea"/>
                          <a:cs typeface="+mn-cs"/>
                        </a:rPr>
                        <a:t>…</a:t>
                      </a:r>
                      <a:endParaRPr lang="en-US" sz="11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410894855"/>
              </p:ext>
            </p:extLst>
          </p:nvPr>
        </p:nvGraphicFramePr>
        <p:xfrm>
          <a:off x="5410200" y="2438400"/>
          <a:ext cx="3200400" cy="294436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91690"/>
                <a:gridCol w="1108710"/>
              </a:tblGrid>
              <a:tr h="40078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+mj-lt"/>
                        </a:rPr>
                        <a:t>Bucket Ranking based on date range</a:t>
                      </a:r>
                      <a:endParaRPr lang="en-US" sz="12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+mj-lt"/>
                        </a:rPr>
                        <a:t>Cosine</a:t>
                      </a:r>
                      <a:endParaRPr lang="en-US" sz="12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+mj-lt"/>
                        </a:rPr>
                        <a:t>Oct – Dec 2009</a:t>
                      </a:r>
                      <a:endParaRPr lang="en-US" sz="12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0.32</a:t>
                      </a:r>
                      <a:endParaRPr lang="en-US" sz="12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+mj-lt"/>
                          <a:ea typeface="+mn-ea"/>
                          <a:cs typeface="+mn-cs"/>
                        </a:rPr>
                        <a:t>Jan</a:t>
                      </a:r>
                      <a:r>
                        <a:rPr lang="en-US" sz="1200" baseline="0" dirty="0" smtClean="0">
                          <a:effectLst/>
                          <a:latin typeface="+mj-lt"/>
                          <a:ea typeface="+mn-ea"/>
                          <a:cs typeface="+mn-cs"/>
                        </a:rPr>
                        <a:t> – Mar 2010</a:t>
                      </a:r>
                      <a:endParaRPr lang="en-US" sz="12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+mj-lt"/>
                          <a:ea typeface="+mn-ea"/>
                          <a:cs typeface="+mn-cs"/>
                        </a:rPr>
                        <a:t>0.53</a:t>
                      </a:r>
                      <a:endParaRPr lang="en-US" sz="12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+mj-lt"/>
                          <a:ea typeface="+mn-ea"/>
                          <a:cs typeface="+mn-cs"/>
                        </a:rPr>
                        <a:t>Apr</a:t>
                      </a:r>
                      <a:r>
                        <a:rPr lang="en-US" sz="1200" baseline="0" dirty="0" smtClean="0">
                          <a:effectLst/>
                          <a:latin typeface="+mj-lt"/>
                          <a:ea typeface="+mn-ea"/>
                          <a:cs typeface="+mn-cs"/>
                        </a:rPr>
                        <a:t> – Jun 2010</a:t>
                      </a:r>
                      <a:endParaRPr lang="en-US" sz="12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+mj-lt"/>
                          <a:ea typeface="+mn-ea"/>
                          <a:cs typeface="+mn-cs"/>
                        </a:rPr>
                        <a:t>0.67</a:t>
                      </a:r>
                      <a:endParaRPr lang="en-US" sz="12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+mj-lt"/>
                          <a:ea typeface="+mn-ea"/>
                          <a:cs typeface="+mn-cs"/>
                        </a:rPr>
                        <a:t>Jul</a:t>
                      </a:r>
                      <a:r>
                        <a:rPr lang="en-US" sz="1200" baseline="0" dirty="0" smtClean="0">
                          <a:effectLst/>
                          <a:latin typeface="+mj-lt"/>
                          <a:ea typeface="+mn-ea"/>
                          <a:cs typeface="+mn-cs"/>
                        </a:rPr>
                        <a:t> – Sep 2010</a:t>
                      </a:r>
                      <a:endParaRPr lang="en-US" sz="12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+mj-lt"/>
                          <a:ea typeface="+mn-ea"/>
                          <a:cs typeface="+mn-cs"/>
                        </a:rPr>
                        <a:t>0.60</a:t>
                      </a:r>
                      <a:endParaRPr lang="en-US" sz="12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+mj-lt"/>
                          <a:ea typeface="+mn-ea"/>
                          <a:cs typeface="+mn-cs"/>
                        </a:rPr>
                        <a:t>Oct</a:t>
                      </a:r>
                      <a:r>
                        <a:rPr lang="en-US" sz="1200" baseline="0" dirty="0" smtClean="0">
                          <a:effectLst/>
                          <a:latin typeface="+mj-lt"/>
                          <a:ea typeface="+mn-ea"/>
                          <a:cs typeface="+mn-cs"/>
                        </a:rPr>
                        <a:t> – Dec 2010</a:t>
                      </a:r>
                      <a:endParaRPr lang="en-US" sz="12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+mj-lt"/>
                        </a:rPr>
                        <a:t>0.75</a:t>
                      </a:r>
                      <a:endParaRPr lang="en-US" sz="12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+mj-lt"/>
                          <a:ea typeface="+mn-ea"/>
                          <a:cs typeface="+mn-cs"/>
                        </a:rPr>
                        <a:t>Jan</a:t>
                      </a:r>
                      <a:r>
                        <a:rPr lang="en-US" sz="1200" baseline="0" dirty="0" smtClean="0">
                          <a:effectLst/>
                          <a:latin typeface="+mj-lt"/>
                          <a:ea typeface="+mn-ea"/>
                          <a:cs typeface="+mn-cs"/>
                        </a:rPr>
                        <a:t> – Mar 2011</a:t>
                      </a:r>
                      <a:endParaRPr lang="en-US" sz="12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+mj-lt"/>
                          <a:ea typeface="+mn-ea"/>
                          <a:cs typeface="+mn-cs"/>
                        </a:rPr>
                        <a:t>0.52</a:t>
                      </a:r>
                      <a:endParaRPr lang="en-US" sz="12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+mj-lt"/>
                          <a:ea typeface="+mn-ea"/>
                          <a:cs typeface="+mn-cs"/>
                        </a:rPr>
                        <a:t>Apr</a:t>
                      </a:r>
                      <a:r>
                        <a:rPr lang="en-US" sz="1200" baseline="0" dirty="0" smtClean="0">
                          <a:effectLst/>
                          <a:latin typeface="+mj-lt"/>
                          <a:ea typeface="+mn-ea"/>
                          <a:cs typeface="+mn-cs"/>
                        </a:rPr>
                        <a:t> – Jun 2011</a:t>
                      </a:r>
                      <a:endParaRPr lang="en-US" sz="12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+mj-lt"/>
                          <a:ea typeface="+mn-ea"/>
                          <a:cs typeface="+mn-cs"/>
                        </a:rPr>
                        <a:t>0.85</a:t>
                      </a:r>
                      <a:endParaRPr lang="en-US" sz="12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+mj-lt"/>
                          <a:ea typeface="+mn-ea"/>
                          <a:cs typeface="+mn-cs"/>
                        </a:rPr>
                        <a:t>Jul</a:t>
                      </a:r>
                      <a:r>
                        <a:rPr lang="en-US" sz="1200" baseline="0" dirty="0" smtClean="0">
                          <a:effectLst/>
                          <a:latin typeface="+mj-lt"/>
                          <a:ea typeface="+mn-ea"/>
                          <a:cs typeface="+mn-cs"/>
                        </a:rPr>
                        <a:t> – Sep 2011</a:t>
                      </a:r>
                      <a:endParaRPr lang="en-US" sz="12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+mj-lt"/>
                          <a:ea typeface="+mn-ea"/>
                          <a:cs typeface="+mn-cs"/>
                        </a:rPr>
                        <a:t>0.28</a:t>
                      </a:r>
                      <a:endParaRPr lang="en-US" sz="12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+mj-lt"/>
                          <a:ea typeface="+mn-ea"/>
                          <a:cs typeface="+mn-cs"/>
                        </a:rPr>
                        <a:t>Oct</a:t>
                      </a:r>
                      <a:r>
                        <a:rPr lang="en-US" sz="1200" baseline="0" dirty="0" smtClean="0">
                          <a:effectLst/>
                          <a:latin typeface="+mj-lt"/>
                          <a:ea typeface="+mn-ea"/>
                          <a:cs typeface="+mn-cs"/>
                        </a:rPr>
                        <a:t> – Dec 2011</a:t>
                      </a:r>
                      <a:endParaRPr lang="en-US" sz="12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+mj-lt"/>
                          <a:ea typeface="+mn-ea"/>
                          <a:cs typeface="+mn-cs"/>
                        </a:rPr>
                        <a:t>0.36</a:t>
                      </a:r>
                      <a:endParaRPr lang="en-US" sz="12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+mj-lt"/>
                          <a:ea typeface="+mn-ea"/>
                          <a:cs typeface="+mn-cs"/>
                        </a:rPr>
                        <a:t>Jan – Mar 2012</a:t>
                      </a:r>
                      <a:endParaRPr lang="en-US" sz="12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+mj-lt"/>
                          <a:ea typeface="+mn-ea"/>
                          <a:cs typeface="+mn-cs"/>
                        </a:rPr>
                        <a:t>0.58</a:t>
                      </a:r>
                      <a:endParaRPr lang="en-US" sz="12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effectLst/>
                          <a:latin typeface="+mj-lt"/>
                          <a:ea typeface="+mn-ea"/>
                          <a:cs typeface="+mn-cs"/>
                        </a:rPr>
                        <a:t>Apr – Jun 2012</a:t>
                      </a:r>
                      <a:endParaRPr lang="en-US" sz="1200" dirty="0" smtClean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0.26</a:t>
                      </a:r>
                      <a:endParaRPr lang="en-US" sz="12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6" name="Right Brace 5"/>
          <p:cNvSpPr/>
          <p:nvPr/>
        </p:nvSpPr>
        <p:spPr>
          <a:xfrm>
            <a:off x="4191000" y="2362200"/>
            <a:ext cx="762000" cy="2819400"/>
          </a:xfrm>
          <a:prstGeom prst="rightBrac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57200" y="1905000"/>
            <a:ext cx="2895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+mj-lt"/>
              </a:rPr>
              <a:t>Narrow view content within a specific speech</a:t>
            </a:r>
            <a:endParaRPr lang="en-US" dirty="0">
              <a:latin typeface="+mj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562600" y="1828800"/>
            <a:ext cx="2895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+mj-lt"/>
              </a:rPr>
              <a:t>Broad view of content over time period</a:t>
            </a:r>
            <a:endParaRPr lang="en-US" dirty="0">
              <a:latin typeface="+mj-lt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5E835-CAA5-4559-88D8-3BD837757E15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0259073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Similarity Results</a:t>
            </a:r>
            <a:endParaRPr lang="en-US" dirty="0"/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="" xmlns:p14="http://schemas.microsoft.com/office/powerpoint/2010/main" val="591683222"/>
              </p:ext>
            </p:extLst>
          </p:nvPr>
        </p:nvGraphicFramePr>
        <p:xfrm>
          <a:off x="914400" y="1600200"/>
          <a:ext cx="7315200" cy="4983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5E835-CAA5-4559-88D8-3BD837757E15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1362465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Feature Results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955098607"/>
              </p:ext>
            </p:extLst>
          </p:nvPr>
        </p:nvGraphicFramePr>
        <p:xfrm>
          <a:off x="2574925" y="2779931"/>
          <a:ext cx="4146550" cy="270662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35050"/>
                <a:gridCol w="1609725"/>
                <a:gridCol w="1501775"/>
              </a:tblGrid>
              <a:tr h="1905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dirty="0">
                          <a:effectLst/>
                        </a:rPr>
                        <a:t>Date range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240" marR="15240" marT="1524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</a:rPr>
                        <a:t>European Council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240" marR="15240" marT="1524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</a:rPr>
                        <a:t>Council of Europe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240" marR="15240" marT="15240" marB="0" anchor="b"/>
                </a:tc>
              </a:tr>
              <a:tr h="1905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</a:rPr>
                        <a:t>Oct-Dec 09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240" marR="15240" marT="1524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</a:rPr>
                        <a:t>11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240" marR="15240" marT="1524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dirty="0">
                          <a:effectLst/>
                        </a:rPr>
                        <a:t>116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240" marR="15240" marT="15240" marB="0" anchor="b"/>
                </a:tc>
              </a:tr>
              <a:tr h="1905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</a:rPr>
                        <a:t>Jan-Mar 10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240" marR="15240" marT="1524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</a:rPr>
                        <a:t>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240" marR="15240" marT="1524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</a:rPr>
                        <a:t>101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240" marR="15240" marT="15240" marB="0" anchor="b"/>
                </a:tc>
              </a:tr>
              <a:tr h="1905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</a:rPr>
                        <a:t>Apr-Jun 10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240" marR="15240" marT="1524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</a:rPr>
                        <a:t>23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240" marR="15240" marT="1524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</a:rPr>
                        <a:t>120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240" marR="15240" marT="15240" marB="0" anchor="b"/>
                </a:tc>
              </a:tr>
              <a:tr h="1905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</a:rPr>
                        <a:t>Jul-Sep 10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240" marR="15240" marT="1524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</a:rPr>
                        <a:t>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240" marR="15240" marT="1524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</a:rPr>
                        <a:t>122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240" marR="15240" marT="15240" marB="0" anchor="b"/>
                </a:tc>
              </a:tr>
              <a:tr h="1905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</a:rPr>
                        <a:t>Oct-Dec 10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240" marR="15240" marT="1524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</a:rPr>
                        <a:t>21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240" marR="15240" marT="1524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</a:rPr>
                        <a:t>85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240" marR="15240" marT="15240" marB="0" anchor="b"/>
                </a:tc>
              </a:tr>
              <a:tr h="1905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</a:rPr>
                        <a:t>Jan-Mar 11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240" marR="15240" marT="1524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dirty="0">
                          <a:effectLst/>
                        </a:rPr>
                        <a:t>20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240" marR="15240" marT="1524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</a:rPr>
                        <a:t>62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240" marR="15240" marT="15240" marB="0" anchor="b"/>
                </a:tc>
              </a:tr>
              <a:tr h="1905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</a:rPr>
                        <a:t>Apr-Jun 11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240" marR="15240" marT="1524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</a:rPr>
                        <a:t>26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240" marR="15240" marT="1524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</a:rPr>
                        <a:t>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240" marR="15240" marT="15240" marB="0" anchor="b"/>
                </a:tc>
              </a:tr>
              <a:tr h="1905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</a:rPr>
                        <a:t>Jul-Sep 11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240" marR="15240" marT="1524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</a:rPr>
                        <a:t>10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240" marR="15240" marT="1524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</a:rPr>
                        <a:t>101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240" marR="15240" marT="15240" marB="0" anchor="b"/>
                </a:tc>
              </a:tr>
              <a:tr h="1905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</a:rPr>
                        <a:t>Oct-Dec 11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240" marR="15240" marT="1524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</a:rPr>
                        <a:t>30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240" marR="15240" marT="1524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</a:rPr>
                        <a:t>140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240" marR="15240" marT="15240" marB="0" anchor="b"/>
                </a:tc>
              </a:tr>
              <a:tr h="1905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</a:rPr>
                        <a:t>Jan-Mar 12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240" marR="15240" marT="1524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</a:rPr>
                        <a:t>23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240" marR="15240" marT="1524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</a:rPr>
                        <a:t>123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240" marR="15240" marT="15240" marB="0" anchor="b"/>
                </a:tc>
              </a:tr>
              <a:tr h="1905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</a:rPr>
                        <a:t>Apr-Jun 12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240" marR="15240" marT="1524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</a:rPr>
                        <a:t>14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240" marR="15240" marT="1524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dirty="0">
                          <a:effectLst/>
                        </a:rPr>
                        <a:t>96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240" marR="15240" marT="15240" marB="0" anchor="b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133600" y="2133600"/>
            <a:ext cx="502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+mj-lt"/>
              </a:rPr>
              <a:t>Number of Features found in the Documents broken down by Date Range</a:t>
            </a:r>
            <a:endParaRPr lang="en-US" dirty="0">
              <a:latin typeface="+mj-lt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5E835-CAA5-4559-88D8-3BD837757E15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005306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Method: Topic Ranking</a:t>
            </a:r>
            <a:endParaRPr lang="en-US" dirty="0"/>
          </a:p>
        </p:txBody>
      </p:sp>
      <mc:AlternateContent xmlns:mc="http://schemas.openxmlformats.org/markup-compatibility/2006">
        <mc:Choice xmlns=""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798637"/>
                <a:ext cx="8229600" cy="4525963"/>
              </a:xfrm>
            </p:spPr>
            <p:txBody>
              <a:bodyPr/>
              <a:lstStyle/>
              <a:p>
                <a:r>
                  <a:rPr lang="en-US" dirty="0" smtClean="0"/>
                  <a:t>Goal: Identify the statistically relevant Ngrams in the documents over specified date ranges</a:t>
                </a:r>
              </a:p>
              <a:p>
                <a:endParaRPr lang="en-US" dirty="0" smtClean="0"/>
              </a:p>
              <a:p>
                <a:r>
                  <a:rPr lang="en-US" dirty="0" smtClean="0"/>
                  <a:t>Method: Log Likelihood Ratio</a:t>
                </a:r>
                <a:r>
                  <a:rPr lang="en-US" dirty="0"/>
                  <a:t>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𝐺</m:t>
                        </m:r>
                      </m:e>
                      <m:sup>
                        <m:r>
                          <a:rPr lang="en-US" i="1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/>
                  <a:t>)</a:t>
                </a:r>
              </a:p>
              <a:p>
                <a:pPr marL="0" indent="0">
                  <a:buNone/>
                </a:pPr>
                <a:endParaRPr lang="en-US" dirty="0" smtClean="0"/>
              </a:p>
              <a:p>
                <a:r>
                  <a:rPr lang="en-US" dirty="0" smtClean="0"/>
                  <a:t>Idea: is those N-grams that occur often and are statistically relevant with respect to each other describe the context of the </a:t>
                </a:r>
                <a:r>
                  <a:rPr lang="en-US" dirty="0" err="1" smtClean="0"/>
                  <a:t>documetnts</a:t>
                </a:r>
                <a:endParaRPr lang="en-US" dirty="0" smtClean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798637"/>
                <a:ext cx="8229600" cy="4525963"/>
              </a:xfrm>
              <a:blipFill rotWithShape="1">
                <a:blip r:embed="rId2" cstate="print"/>
                <a:stretch>
                  <a:fillRect l="-963" t="-1077" r="-11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5E835-CAA5-4559-88D8-3BD837757E15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462788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 Results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97533887"/>
              </p:ext>
            </p:extLst>
          </p:nvPr>
        </p:nvGraphicFramePr>
        <p:xfrm>
          <a:off x="2209800" y="1676400"/>
          <a:ext cx="4876800" cy="449580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71469"/>
                <a:gridCol w="1774098"/>
                <a:gridCol w="1931233"/>
              </a:tblGrid>
              <a:tr h="19288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Date Range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76" marR="44276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</a:rPr>
                        <a:t>European Council</a:t>
                      </a:r>
                      <a:endParaRPr lang="en-US" sz="1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76" marR="44276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</a:rPr>
                        <a:t>Council of Europe</a:t>
                      </a:r>
                      <a:endParaRPr lang="en-US" sz="1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76" marR="44276" marT="0" marB="0" anchor="b"/>
                </a:tc>
              </a:tr>
              <a:tr h="19288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Oct-Dec 09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76" marR="44276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 foreign affairs 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76" marR="44276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</a:rPr>
                        <a:t> human rights </a:t>
                      </a:r>
                      <a:endParaRPr lang="en-US" sz="10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76" marR="44276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19288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76" marR="44276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 climate change 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76" marR="44276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 national minorities 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76" marR="44276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19288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Jan-Mar 10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76" marR="44276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 climate change 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76" marR="44276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</a:rPr>
                        <a:t> human rights </a:t>
                      </a:r>
                      <a:endParaRPr lang="en-US" sz="10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76" marR="44276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928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00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44276" marR="44276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 broadcast quality 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76" marR="44276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</a:rPr>
                        <a:t> sexual orientation </a:t>
                      </a:r>
                      <a:endParaRPr lang="en-US" sz="10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76" marR="44276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9288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Apr-Jun 10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76" marR="44276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</a:rPr>
                        <a:t> task force </a:t>
                      </a:r>
                      <a:endParaRPr lang="en-US" sz="1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76" marR="44276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</a:rPr>
                        <a:t> national minorities </a:t>
                      </a:r>
                      <a:endParaRPr lang="en-US" sz="10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76" marR="44276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19288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76" marR="44276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 climate change 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76" marR="44276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 persons belonging 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76" marR="44276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18409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Jul-Sep 10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76" marR="44276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 task force 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76" marR="44276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</a:rPr>
                        <a:t> parliamentary assembly </a:t>
                      </a:r>
                      <a:endParaRPr lang="en-US" sz="1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76" marR="44276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371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00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44276" marR="44276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 economic governance 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76" marR="44276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 higher education 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76" marR="44276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9288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Oct-Dec 10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76" marR="44276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 task force 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76" marR="44276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</a:rPr>
                        <a:t> human rights </a:t>
                      </a:r>
                      <a:endParaRPr lang="en-US" sz="10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76" marR="44276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18409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76" marR="44276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 economic governance 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76" marR="44276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 respondent state 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76" marR="44276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19916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Jan-Mar 11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76" marR="44276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</a:rPr>
                        <a:t> southern neighbourhood </a:t>
                      </a:r>
                      <a:endParaRPr lang="en-US" sz="1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76" marR="44276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</a:rPr>
                        <a:t> human rights </a:t>
                      </a:r>
                      <a:endParaRPr lang="en-US" sz="10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76" marR="44276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137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00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44276" marR="44276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 financial stability 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76" marR="44276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 framework convention 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76" marR="44276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9288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Apr-Jun 11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76" marR="44276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 middle east 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76" marR="44276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 minority languages 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76" marR="44276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0731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76" marR="44276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 southern </a:t>
                      </a:r>
                      <a:r>
                        <a:rPr lang="en-US" sz="1000" dirty="0" err="1">
                          <a:solidFill>
                            <a:schemeClr val="tx1"/>
                          </a:solidFill>
                          <a:effectLst/>
                        </a:rPr>
                        <a:t>neighbourhood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76" marR="44276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 periodical report 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76" marR="44276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18409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Jul-Sep 11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76" marR="44276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 plenipotentiary head 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76" marR="44276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</a:rPr>
                        <a:t> venice commission </a:t>
                      </a:r>
                      <a:endParaRPr lang="en-US" sz="1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76" marR="44276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928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00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44276" marR="44276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 polish presidency 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76" marR="44276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</a:rPr>
                        <a:t> human rights </a:t>
                      </a:r>
                      <a:endParaRPr lang="en-US" sz="10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76" marR="44276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9288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Oct-Dec 11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76" marR="44276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 financial stability 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76" marR="44276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</a:rPr>
                        <a:t> minority languages </a:t>
                      </a:r>
                      <a:endParaRPr lang="en-US" sz="1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76" marR="44276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19288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76" marR="44276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 fiscal discipline 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76" marR="44276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</a:rPr>
                        <a:t> human rights </a:t>
                      </a:r>
                      <a:endParaRPr lang="en-US" sz="10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76" marR="44276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19288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Jan-Mar 12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76" marR="44276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 single market 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76" marR="44276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</a:rPr>
                        <a:t> human rights </a:t>
                      </a:r>
                      <a:endParaRPr lang="en-US" sz="10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76" marR="44276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928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00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44276" marR="44276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 financial stability 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76" marR="44276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 periodical report 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76" marR="44276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9288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Apr-Jun 12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76" marR="44276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 single market 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76" marR="44276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</a:rPr>
                        <a:t> periodical report </a:t>
                      </a:r>
                      <a:endParaRPr lang="en-US" sz="1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76" marR="44276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19288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76" marR="44276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</a:rPr>
                        <a:t> human rights </a:t>
                      </a:r>
                      <a:endParaRPr lang="en-US" sz="10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76" marR="44276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000" dirty="0" err="1">
                          <a:solidFill>
                            <a:schemeClr val="tx1"/>
                          </a:solidFill>
                          <a:effectLst/>
                        </a:rPr>
                        <a:t>romanian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 authorities 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76" marR="44276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5E835-CAA5-4559-88D8-3BD837757E15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7182839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Results show: </a:t>
            </a:r>
          </a:p>
          <a:p>
            <a:pPr lvl="1"/>
            <a:r>
              <a:rPr lang="en-US" sz="2400" dirty="0"/>
              <a:t>D</a:t>
            </a:r>
            <a:r>
              <a:rPr lang="en-US" sz="2400" dirty="0" smtClean="0"/>
              <a:t>ebate </a:t>
            </a:r>
            <a:r>
              <a:rPr lang="en-US" sz="2400" dirty="0"/>
              <a:t>present in both institutions over </a:t>
            </a:r>
            <a:r>
              <a:rPr lang="en-US" sz="2400" dirty="0" smtClean="0"/>
              <a:t>time</a:t>
            </a:r>
          </a:p>
          <a:p>
            <a:endParaRPr lang="en-US" dirty="0"/>
          </a:p>
          <a:p>
            <a:r>
              <a:rPr lang="en-US" dirty="0" smtClean="0"/>
              <a:t>Analysis suggests: </a:t>
            </a:r>
          </a:p>
          <a:p>
            <a:pPr lvl="1"/>
            <a:r>
              <a:rPr lang="en-US" sz="2400" dirty="0" smtClean="0"/>
              <a:t>that </a:t>
            </a:r>
            <a:r>
              <a:rPr lang="en-US" sz="2400" dirty="0"/>
              <a:t>policy consensus </a:t>
            </a:r>
            <a:r>
              <a:rPr lang="en-US" sz="2400" dirty="0" smtClean="0"/>
              <a:t>on addressing </a:t>
            </a:r>
            <a:r>
              <a:rPr lang="en-US" sz="2400" dirty="0"/>
              <a:t>gender violence as a </a:t>
            </a:r>
            <a:r>
              <a:rPr lang="en-US" sz="2400" dirty="0" smtClean="0"/>
              <a:t>human rights </a:t>
            </a:r>
            <a:r>
              <a:rPr lang="en-US" sz="2400" dirty="0"/>
              <a:t>issue has been emerging over the last five </a:t>
            </a:r>
            <a:r>
              <a:rPr lang="en-US" sz="2400" dirty="0" smtClean="0"/>
              <a:t>years</a:t>
            </a:r>
          </a:p>
          <a:p>
            <a:pPr lvl="1"/>
            <a:r>
              <a:rPr lang="en-US" sz="2400" dirty="0" smtClean="0"/>
              <a:t>Slowing </a:t>
            </a:r>
            <a:r>
              <a:rPr lang="en-US" sz="2400" dirty="0"/>
              <a:t>of discourse momentum after May 2011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5E835-CAA5-4559-88D8-3BD837757E15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0311135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Limitations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ngrams used in this work consisted of contiguous sequences of </a:t>
            </a:r>
            <a:r>
              <a:rPr lang="en-US" dirty="0" smtClean="0"/>
              <a:t>words</a:t>
            </a:r>
            <a:endParaRPr lang="en-US" dirty="0"/>
          </a:p>
          <a:p>
            <a:endParaRPr lang="en-US" dirty="0" smtClean="0"/>
          </a:p>
          <a:p>
            <a:pPr marL="457200" lvl="1" indent="0" algn="ctr">
              <a:buNone/>
            </a:pPr>
            <a:r>
              <a:rPr lang="en-US" i="1" dirty="0" smtClean="0"/>
              <a:t>woman’s </a:t>
            </a:r>
            <a:r>
              <a:rPr lang="en-US" i="1" dirty="0"/>
              <a:t>equality</a:t>
            </a:r>
            <a:r>
              <a:rPr lang="en-US" dirty="0"/>
              <a:t> and </a:t>
            </a:r>
            <a:r>
              <a:rPr lang="en-US" i="1" dirty="0"/>
              <a:t>equality of women</a:t>
            </a:r>
            <a:r>
              <a:rPr lang="en-US" dirty="0"/>
              <a:t> </a:t>
            </a:r>
          </a:p>
          <a:p>
            <a:pPr marL="457200" lvl="1" indent="0" algn="ctr">
              <a:buNone/>
            </a:pPr>
            <a:r>
              <a:rPr lang="en-US" dirty="0" smtClean="0"/>
              <a:t>are </a:t>
            </a:r>
            <a:r>
              <a:rPr lang="en-US" dirty="0"/>
              <a:t>considered two different </a:t>
            </a:r>
            <a:r>
              <a:rPr lang="en-US" dirty="0" smtClean="0"/>
              <a:t>ngrams</a:t>
            </a:r>
          </a:p>
          <a:p>
            <a:pPr lvl="1"/>
            <a:endParaRPr lang="en-US" dirty="0"/>
          </a:p>
          <a:p>
            <a:r>
              <a:rPr lang="en-US" dirty="0" smtClean="0"/>
              <a:t>In </a:t>
            </a:r>
            <a:r>
              <a:rPr lang="en-US" dirty="0"/>
              <a:t>the future, we would like to expand this to allow for </a:t>
            </a:r>
            <a:r>
              <a:rPr lang="en-US" dirty="0" smtClean="0"/>
              <a:t>variations in linguistic phenomena such as </a:t>
            </a:r>
          </a:p>
          <a:p>
            <a:pPr lvl="1"/>
            <a:r>
              <a:rPr lang="en-US" i="1" dirty="0" smtClean="0"/>
              <a:t>windowing</a:t>
            </a:r>
          </a:p>
          <a:p>
            <a:pPr lvl="1"/>
            <a:r>
              <a:rPr lang="en-US" dirty="0" smtClean="0"/>
              <a:t> stemming</a:t>
            </a:r>
          </a:p>
          <a:p>
            <a:pPr lvl="1"/>
            <a:r>
              <a:rPr lang="en-US" dirty="0" smtClean="0"/>
              <a:t>Remove word order (co-occurrences versus ordered pairs)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5E835-CAA5-4559-88D8-3BD837757E15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20857075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Directions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Look more </a:t>
            </a:r>
            <a:r>
              <a:rPr lang="en-US" dirty="0"/>
              <a:t>closely at the French and </a:t>
            </a:r>
            <a:r>
              <a:rPr lang="en-US" dirty="0" smtClean="0"/>
              <a:t>English speaking </a:t>
            </a:r>
            <a:r>
              <a:rPr lang="en-US" dirty="0"/>
              <a:t>countries </a:t>
            </a:r>
            <a:r>
              <a:rPr lang="en-US" dirty="0" smtClean="0"/>
              <a:t>and analyze </a:t>
            </a:r>
            <a:r>
              <a:rPr lang="en-US" dirty="0"/>
              <a:t>the dialog of the discussion on whether to ratify the convention (or not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This </a:t>
            </a:r>
            <a:r>
              <a:rPr lang="en-US" dirty="0"/>
              <a:t>analysis would allow us to look at </a:t>
            </a:r>
            <a:r>
              <a:rPr lang="en-US" dirty="0" smtClean="0"/>
              <a:t>the connection </a:t>
            </a:r>
            <a:r>
              <a:rPr lang="en-US" dirty="0"/>
              <a:t>between domestic political </a:t>
            </a:r>
            <a:r>
              <a:rPr lang="en-US" dirty="0" smtClean="0"/>
              <a:t>discourse and </a:t>
            </a:r>
            <a:r>
              <a:rPr lang="en-US" dirty="0"/>
              <a:t>the European institutional political </a:t>
            </a:r>
            <a:r>
              <a:rPr lang="en-US" dirty="0" smtClean="0"/>
              <a:t>discourse and </a:t>
            </a:r>
            <a:r>
              <a:rPr lang="en-US" dirty="0"/>
              <a:t>to see the extent in which the two discourses (domestic and institutional) are the same/different.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5E835-CAA5-4559-88D8-3BD837757E15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25149107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Multiple approaches </a:t>
            </a:r>
            <a:r>
              <a:rPr lang="en-US" dirty="0"/>
              <a:t>can increase our understanding of </a:t>
            </a:r>
            <a:r>
              <a:rPr lang="en-US" dirty="0" smtClean="0"/>
              <a:t>the synergy </a:t>
            </a:r>
            <a:r>
              <a:rPr lang="en-US" dirty="0"/>
              <a:t>of European institutions and </a:t>
            </a:r>
            <a:r>
              <a:rPr lang="en-US" dirty="0" smtClean="0"/>
              <a:t>the emergence </a:t>
            </a:r>
            <a:r>
              <a:rPr lang="en-US" dirty="0"/>
              <a:t>of policies on violence against </a:t>
            </a:r>
            <a:r>
              <a:rPr lang="en-US" dirty="0" smtClean="0"/>
              <a:t>women</a:t>
            </a:r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Automated text analysis </a:t>
            </a:r>
            <a:r>
              <a:rPr lang="en-US" dirty="0"/>
              <a:t>is just one possible tool in that mix </a:t>
            </a:r>
            <a:r>
              <a:rPr lang="en-US" dirty="0" smtClean="0"/>
              <a:t>which may </a:t>
            </a:r>
            <a:r>
              <a:rPr lang="en-US" dirty="0"/>
              <a:t>help us compare the frequency </a:t>
            </a:r>
            <a:r>
              <a:rPr lang="en-US" dirty="0" smtClean="0"/>
              <a:t>of policy ideas and </a:t>
            </a:r>
            <a:r>
              <a:rPr lang="en-US" dirty="0"/>
              <a:t>political discourse in both the European </a:t>
            </a:r>
            <a:r>
              <a:rPr lang="en-US" dirty="0" smtClean="0"/>
              <a:t>Union and </a:t>
            </a:r>
            <a:r>
              <a:rPr lang="en-US" dirty="0"/>
              <a:t>the Council of Europe over time.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5E835-CAA5-4559-88D8-3BD837757E15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1822362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Additional Slides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5E835-CAA5-4559-88D8-3BD837757E15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0132494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Context of Research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Context of Research</a:t>
            </a:r>
          </a:p>
          <a:p>
            <a:pPr lvl="1"/>
            <a:r>
              <a:rPr lang="en-US" dirty="0" smtClean="0"/>
              <a:t>Academic Literature on Violence Against Women, Domestic Violence, Gender Policy Reform in European Institutions and Discourse Policy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 smtClean="0"/>
              <a:t>Focus</a:t>
            </a:r>
          </a:p>
          <a:p>
            <a:pPr lvl="1"/>
            <a:r>
              <a:rPr lang="en-US" dirty="0" smtClean="0"/>
              <a:t>Convention on Preventing and Combating Violence Against Women</a:t>
            </a:r>
          </a:p>
          <a:p>
            <a:pPr lvl="1"/>
            <a:endParaRPr lang="en-US" dirty="0"/>
          </a:p>
          <a:p>
            <a:r>
              <a:rPr lang="en-US" dirty="0" smtClean="0"/>
              <a:t>Discourse and Policy in: </a:t>
            </a:r>
          </a:p>
          <a:p>
            <a:pPr lvl="1"/>
            <a:r>
              <a:rPr lang="en-US" dirty="0" smtClean="0"/>
              <a:t>European Council of the European Union</a:t>
            </a:r>
          </a:p>
          <a:p>
            <a:pPr lvl="1"/>
            <a:r>
              <a:rPr lang="en-US" dirty="0" smtClean="0"/>
              <a:t>Council of Europe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5E835-CAA5-4559-88D8-3BD837757E1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8873836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 Likelihood</a:t>
            </a:r>
            <a:endParaRPr lang="en-US" dirty="0"/>
          </a:p>
        </p:txBody>
      </p:sp>
      <mc:AlternateContent xmlns:mc="http://schemas.openxmlformats.org/markup-compatibility/2006">
        <mc:Choice xmlns="" xmlns:a14="http://schemas.microsoft.com/office/drawing/2010/main" Requires="a14"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575011204"/>
                  </p:ext>
                </p:extLst>
              </p:nvPr>
            </p:nvGraphicFramePr>
            <p:xfrm>
              <a:off x="1295400" y="1828800"/>
              <a:ext cx="6080760" cy="1548003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1520190"/>
                    <a:gridCol w="1520190"/>
                    <a:gridCol w="1520190"/>
                    <a:gridCol w="1520190"/>
                  </a:tblGrid>
                  <a:tr h="0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2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dirty="0">
                              <a:effectLst/>
                            </a:rPr>
                            <a:t> </a:t>
                          </a:r>
                          <a:endParaRPr lang="en-US" sz="11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2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</a:rPr>
                            <a:t>word2</a:t>
                          </a:r>
                          <a:endParaRPr lang="en-US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2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</a:rPr>
                            <a:t>­ word2</a:t>
                          </a:r>
                          <a:endParaRPr lang="en-US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2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</a:rPr>
                            <a:t>Totals</a:t>
                          </a:r>
                          <a:endParaRPr lang="en-US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</a:tr>
                  <a:tr h="0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2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</a:rPr>
                            <a:t>word1</a:t>
                          </a:r>
                          <a:endParaRPr lang="en-US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2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1200" i="1">
                                        <a:effectLst/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200">
                                        <a:effectLst/>
                                        <a:latin typeface="Cambria Math"/>
                                      </a:rPr>
                                      <m:t>𝑛</m:t>
                                    </m:r>
                                  </m:e>
                                  <m:sub>
                                    <m:r>
                                      <a:rPr lang="en-US" sz="1200">
                                        <a:effectLst/>
                                        <a:latin typeface="Cambria Math"/>
                                      </a:rPr>
                                      <m:t>11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2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1200" i="1">
                                        <a:effectLst/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200">
                                        <a:effectLst/>
                                        <a:latin typeface="Cambria Math"/>
                                      </a:rPr>
                                      <m:t>𝑛</m:t>
                                    </m:r>
                                  </m:e>
                                  <m:sub>
                                    <m:r>
                                      <a:rPr lang="en-US" sz="1200">
                                        <a:effectLst/>
                                        <a:latin typeface="Cambria Math"/>
                                      </a:rPr>
                                      <m:t>12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2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1200" i="1">
                                        <a:effectLst/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200">
                                        <a:effectLst/>
                                        <a:latin typeface="Cambria Math"/>
                                      </a:rPr>
                                      <m:t>𝑛</m:t>
                                    </m:r>
                                  </m:e>
                                  <m:sub>
                                    <m:r>
                                      <a:rPr lang="en-US" sz="1200">
                                        <a:effectLst/>
                                        <a:latin typeface="Cambria Math"/>
                                      </a:rPr>
                                      <m:t>1</m:t>
                                    </m:r>
                                    <m:r>
                                      <a:rPr lang="en-US" sz="1200">
                                        <a:effectLst/>
                                        <a:latin typeface="Cambria Math"/>
                                      </a:rPr>
                                      <m:t>𝑝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</a:tr>
                  <a:tr h="0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2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</a:rPr>
                            <a:t>­ word1</a:t>
                          </a:r>
                          <a:endParaRPr lang="en-US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2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1200" i="1">
                                        <a:effectLst/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200">
                                        <a:effectLst/>
                                        <a:latin typeface="Cambria Math"/>
                                      </a:rPr>
                                      <m:t>𝑛</m:t>
                                    </m:r>
                                  </m:e>
                                  <m:sub>
                                    <m:r>
                                      <a:rPr lang="en-US" sz="1200">
                                        <a:effectLst/>
                                        <a:latin typeface="Cambria Math"/>
                                      </a:rPr>
                                      <m:t>21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2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1200" i="1">
                                        <a:effectLst/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200">
                                        <a:effectLst/>
                                        <a:latin typeface="Cambria Math"/>
                                      </a:rPr>
                                      <m:t>𝑛</m:t>
                                    </m:r>
                                  </m:e>
                                  <m:sub>
                                    <m:r>
                                      <a:rPr lang="en-US" sz="1200">
                                        <a:effectLst/>
                                        <a:latin typeface="Cambria Math"/>
                                      </a:rPr>
                                      <m:t>22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2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1200" i="1">
                                        <a:effectLst/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200">
                                        <a:effectLst/>
                                        <a:latin typeface="Cambria Math"/>
                                      </a:rPr>
                                      <m:t>𝑛</m:t>
                                    </m:r>
                                  </m:e>
                                  <m:sub>
                                    <m:r>
                                      <a:rPr lang="en-US" sz="1200">
                                        <a:effectLst/>
                                        <a:latin typeface="Cambria Math"/>
                                      </a:rPr>
                                      <m:t>2</m:t>
                                    </m:r>
                                    <m:r>
                                      <a:rPr lang="en-US" sz="1200">
                                        <a:effectLst/>
                                        <a:latin typeface="Cambria Math"/>
                                      </a:rPr>
                                      <m:t>𝑝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</a:tr>
                  <a:tr h="0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2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dirty="0">
                              <a:effectLst/>
                            </a:rPr>
                            <a:t>Totals</a:t>
                          </a:r>
                          <a:endParaRPr lang="en-US" sz="11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2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1200" i="1">
                                        <a:effectLst/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200">
                                        <a:effectLst/>
                                        <a:latin typeface="Cambria Math"/>
                                      </a:rPr>
                                      <m:t>𝑛</m:t>
                                    </m:r>
                                  </m:e>
                                  <m:sub>
                                    <m:r>
                                      <a:rPr lang="en-US" sz="1200">
                                        <a:effectLst/>
                                        <a:latin typeface="Cambria Math"/>
                                      </a:rPr>
                                      <m:t>𝑝</m:t>
                                    </m:r>
                                    <m:r>
                                      <a:rPr lang="en-US" sz="1200">
                                        <a:effectLst/>
                                        <a:latin typeface="Cambria Math"/>
                                      </a:rPr>
                                      <m:t>1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2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1200" i="1">
                                        <a:effectLst/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200">
                                        <a:effectLst/>
                                        <a:latin typeface="Cambria Math"/>
                                      </a:rPr>
                                      <m:t>𝑛</m:t>
                                    </m:r>
                                  </m:e>
                                  <m:sub>
                                    <m:r>
                                      <a:rPr lang="en-US" sz="1200">
                                        <a:effectLst/>
                                        <a:latin typeface="Cambria Math"/>
                                      </a:rPr>
                                      <m:t>𝑝</m:t>
                                    </m:r>
                                    <m:r>
                                      <a:rPr lang="en-US" sz="1200">
                                        <a:effectLst/>
                                        <a:latin typeface="Cambria Math"/>
                                      </a:rPr>
                                      <m:t>2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2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1200" i="1">
                                        <a:effectLst/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200">
                                        <a:effectLst/>
                                        <a:latin typeface="Cambria Math"/>
                                      </a:rPr>
                                      <m:t>𝑛</m:t>
                                    </m:r>
                                  </m:e>
                                  <m:sub>
                                    <m:r>
                                      <a:rPr lang="en-US" sz="1200">
                                        <a:effectLst/>
                                        <a:latin typeface="Cambria Math"/>
                                      </a:rPr>
                                      <m:t>𝑝𝑝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11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</a:tr>
                </a:tbl>
              </a:graphicData>
            </a:graphic>
          </p:graphicFrame>
        </mc:Choice>
        <mc:Fallback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a14="http://schemas.microsoft.com/office/drawing/2010/main" xmlns="" xmlns:p14="http://schemas.microsoft.com/office/powerpoint/2010/main" val="3575011204"/>
                  </p:ext>
                </p:extLst>
              </p:nvPr>
            </p:nvGraphicFramePr>
            <p:xfrm>
              <a:off x="1295400" y="1828800"/>
              <a:ext cx="6080760" cy="1561719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1520190"/>
                    <a:gridCol w="1520190"/>
                    <a:gridCol w="1520190"/>
                    <a:gridCol w="1520190"/>
                  </a:tblGrid>
                  <a:tr h="314833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2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dirty="0">
                              <a:effectLst/>
                            </a:rPr>
                            <a:t> </a:t>
                          </a:r>
                          <a:endParaRPr lang="en-US" sz="11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2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</a:rPr>
                            <a:t>word2</a:t>
                          </a:r>
                          <a:endParaRPr lang="en-US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2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</a:rPr>
                            <a:t>­ word2</a:t>
                          </a:r>
                          <a:endParaRPr lang="en-US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2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</a:rPr>
                            <a:t>Totals</a:t>
                          </a:r>
                          <a:endParaRPr lang="en-US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</a:tr>
                  <a:tr h="398653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2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</a:rPr>
                            <a:t>word1</a:t>
                          </a:r>
                          <a:endParaRPr lang="en-US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 rotWithShape="1">
                          <a:blip r:embed="rId2"/>
                          <a:stretch>
                            <a:fillRect l="-100000" t="-80000" r="-199200" b="-20307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 rotWithShape="1">
                          <a:blip r:embed="rId2"/>
                          <a:stretch>
                            <a:fillRect l="-200803" t="-80000" r="-100000" b="-20307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 rotWithShape="1">
                          <a:blip r:embed="rId2"/>
                          <a:stretch>
                            <a:fillRect l="-300803" t="-80000" b="-203077"/>
                          </a:stretch>
                        </a:blipFill>
                      </a:tcPr>
                    </a:tc>
                  </a:tr>
                  <a:tr h="398653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2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</a:rPr>
                            <a:t>­ word1</a:t>
                          </a:r>
                          <a:endParaRPr lang="en-US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 rotWithShape="1">
                          <a:blip r:embed="rId2"/>
                          <a:stretch>
                            <a:fillRect l="-100000" t="-177273" r="-199200" b="-1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 rotWithShape="1">
                          <a:blip r:embed="rId2"/>
                          <a:stretch>
                            <a:fillRect l="-200803" t="-177273" r="-100000" b="-1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 rotWithShape="1">
                          <a:blip r:embed="rId2"/>
                          <a:stretch>
                            <a:fillRect l="-300803" t="-177273" b="-100000"/>
                          </a:stretch>
                        </a:blipFill>
                      </a:tcPr>
                    </a:tc>
                  </a:tr>
                  <a:tr h="398653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2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dirty="0">
                              <a:effectLst/>
                            </a:rPr>
                            <a:t>Totals</a:t>
                          </a:r>
                          <a:endParaRPr lang="en-US" sz="11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 rotWithShape="1">
                          <a:blip r:embed="rId2"/>
                          <a:stretch>
                            <a:fillRect l="-100000" t="-281538" r="-199200" b="-153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 rotWithShape="1">
                          <a:blip r:embed="rId2"/>
                          <a:stretch>
                            <a:fillRect l="-200803" t="-281538" r="-100000" b="-153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 rotWithShape="1">
                          <a:blip r:embed="rId2"/>
                          <a:stretch>
                            <a:fillRect l="-300803" t="-281538" b="-1538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>
        <mc:Choice xmlns="" xmlns:a14="http://schemas.microsoft.com/office/drawing/2010/main" Requires="a14">
          <p:sp>
            <p:nvSpPr>
              <p:cNvPr id="5" name="Rectangle 4"/>
              <p:cNvSpPr/>
              <p:nvPr/>
            </p:nvSpPr>
            <p:spPr>
              <a:xfrm>
                <a:off x="3017119" y="3805708"/>
                <a:ext cx="2941446" cy="70968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/>
                            </a:rPr>
                            <m:t>𝐺</m:t>
                          </m:r>
                        </m:e>
                        <m:sup>
                          <m:r>
                            <a:rPr lang="en-US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i="1">
                          <a:latin typeface="Cambria Math"/>
                        </a:rPr>
                        <m:t>=2∗ </m:t>
                      </m:r>
                      <m:nary>
                        <m:naryPr>
                          <m:chr m:val="∑"/>
                          <m:limLoc m:val="subSup"/>
                          <m:ctrlPr>
                            <a:rPr lang="en-US" i="1">
                              <a:latin typeface="Cambria Math"/>
                            </a:rPr>
                          </m:ctrlPr>
                        </m:naryPr>
                        <m:sub>
                          <m:r>
                            <a:rPr lang="en-US" i="1">
                              <a:latin typeface="Cambria Math"/>
                            </a:rPr>
                            <m:t>𝑖</m:t>
                          </m:r>
                        </m:sub>
                        <m:sup>
                          <m:r>
                            <a:rPr lang="en-US" i="1">
                              <a:latin typeface="Cambria Math"/>
                            </a:rPr>
                            <m:t>𝑗</m:t>
                          </m:r>
                        </m:sup>
                        <m:e>
                          <m:sSub>
                            <m:sSub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𝑛</m:t>
                              </m:r>
                            </m:e>
                            <m:sub>
                              <m:r>
                                <a:rPr lang="en-US" i="1">
                                  <a:latin typeface="Cambria Math"/>
                                </a:rPr>
                                <m:t>𝑖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,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𝑗</m:t>
                              </m:r>
                            </m:sub>
                          </m:sSub>
                          <m:r>
                            <a:rPr lang="en-US" i="1">
                              <a:latin typeface="Cambria Math"/>
                            </a:rPr>
                            <m:t>∗</m:t>
                          </m:r>
                          <m:r>
                            <m:rPr>
                              <m:sty m:val="p"/>
                            </m:rPr>
                            <a:rPr lang="en-US">
                              <a:latin typeface="Cambria Math"/>
                            </a:rPr>
                            <m:t>log</m:t>
                          </m:r>
                          <m:r>
                            <a:rPr lang="en-US" i="1">
                              <a:latin typeface="Cambria Math"/>
                            </a:rPr>
                            <m:t>(</m:t>
                          </m:r>
                          <m:f>
                            <m:f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𝑛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/>
                                    </a:rPr>
                                    <m:t>𝑖</m:t>
                                  </m:r>
                                  <m:r>
                                    <a:rPr lang="en-US" i="1">
                                      <a:latin typeface="Cambria Math"/>
                                    </a:rPr>
                                    <m:t>,</m:t>
                                  </m:r>
                                  <m:r>
                                    <a:rPr lang="en-US" i="1">
                                      <a:latin typeface="Cambria Math"/>
                                    </a:rPr>
                                    <m:t>𝑗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en-US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𝑚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/>
                                    </a:rPr>
                                    <m:t>𝑖</m:t>
                                  </m:r>
                                  <m:r>
                                    <a:rPr lang="en-US" i="1">
                                      <a:latin typeface="Cambria Math"/>
                                    </a:rPr>
                                    <m:t>,</m:t>
                                  </m:r>
                                  <m:r>
                                    <a:rPr lang="en-US" i="1">
                                      <a:latin typeface="Cambria Math"/>
                                    </a:rPr>
                                    <m:t>𝑗</m:t>
                                  </m:r>
                                </m:sub>
                              </m:sSub>
                            </m:den>
                          </m:f>
                          <m:r>
                            <a:rPr lang="en-US" i="1">
                              <a:latin typeface="Cambria Math"/>
                            </a:rPr>
                            <m:t>)</m:t>
                          </m:r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17119" y="3805708"/>
                <a:ext cx="2941446" cy="709681"/>
              </a:xfrm>
              <a:prstGeom prst="rect">
                <a:avLst/>
              </a:prstGeom>
              <a:blipFill rotWithShape="1">
                <a:blip r:embed="rId3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="" xmlns:a14="http://schemas.microsoft.com/office/drawing/2010/main" Requires="a14">
          <p:sp>
            <p:nvSpPr>
              <p:cNvPr id="7" name="Rectangle 6"/>
              <p:cNvSpPr/>
              <p:nvPr/>
            </p:nvSpPr>
            <p:spPr>
              <a:xfrm>
                <a:off x="3609331" y="4724400"/>
                <a:ext cx="1925335" cy="68659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𝑚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𝑖</m:t>
                          </m:r>
                          <m:r>
                            <a:rPr lang="en-US" i="1">
                              <a:latin typeface="Cambria Math"/>
                            </a:rPr>
                            <m:t>,</m:t>
                          </m:r>
                          <m:r>
                            <a:rPr lang="en-US" i="1">
                              <a:latin typeface="Cambria Math"/>
                            </a:rPr>
                            <m:t>𝑗</m:t>
                          </m:r>
                        </m:sub>
                      </m:sSub>
                      <m:r>
                        <a:rPr lang="en-US" i="1">
                          <a:latin typeface="Cambria Math"/>
                        </a:rPr>
                        <m:t>= </m:t>
                      </m:r>
                      <m:f>
                        <m:fPr>
                          <m:ctrlPr>
                            <a:rPr lang="en-US" i="1"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𝑛</m:t>
                              </m:r>
                            </m:e>
                            <m:sub>
                              <m:r>
                                <a:rPr lang="en-US" i="1">
                                  <a:latin typeface="Cambria Math"/>
                                </a:rPr>
                                <m:t>𝑖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,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𝑝</m:t>
                              </m:r>
                            </m:sub>
                          </m:sSub>
                          <m:r>
                            <a:rPr lang="en-US" i="1">
                              <a:latin typeface="Cambria Math"/>
                            </a:rPr>
                            <m:t>+ 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𝑛</m:t>
                              </m:r>
                            </m:e>
                            <m:sub>
                              <m:r>
                                <a:rPr lang="en-US" i="1">
                                  <a:latin typeface="Cambria Math"/>
                                </a:rPr>
                                <m:t>𝑝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,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𝑖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𝑛</m:t>
                              </m:r>
                            </m:e>
                            <m:sub>
                              <m:r>
                                <a:rPr lang="en-US" i="1">
                                  <a:latin typeface="Cambria Math"/>
                                </a:rPr>
                                <m:t>𝑝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,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𝑝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09331" y="4724400"/>
                <a:ext cx="1925335" cy="686598"/>
              </a:xfrm>
              <a:prstGeom prst="rect">
                <a:avLst/>
              </a:prstGeom>
              <a:blipFill rotWithShape="1">
                <a:blip r:embed="rId4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5E835-CAA5-4559-88D8-3BD837757E15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610990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Research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To </a:t>
            </a:r>
            <a:r>
              <a:rPr lang="en-US" dirty="0"/>
              <a:t>what extent is discourse (words) about preventing and combating violence </a:t>
            </a:r>
            <a:r>
              <a:rPr lang="en-US" dirty="0" smtClean="0"/>
              <a:t>against women </a:t>
            </a:r>
            <a:r>
              <a:rPr lang="en-US" dirty="0"/>
              <a:t>and domestic violence appear in the speeches of key political figures of the </a:t>
            </a:r>
            <a:r>
              <a:rPr lang="en-US" dirty="0" smtClean="0"/>
              <a:t>European Council </a:t>
            </a:r>
            <a:r>
              <a:rPr lang="en-US" dirty="0"/>
              <a:t>of the EU and the Committee of Ministers of the Council of Europe? </a:t>
            </a:r>
            <a:endParaRPr lang="en-US" dirty="0" smtClean="0"/>
          </a:p>
          <a:p>
            <a:pPr lvl="1"/>
            <a:r>
              <a:rPr lang="en-US" dirty="0"/>
              <a:t>to what extent does the content of speeches and minutes show the privileging of gender </a:t>
            </a:r>
            <a:r>
              <a:rPr lang="en-US" dirty="0" smtClean="0"/>
              <a:t>policy debate </a:t>
            </a:r>
            <a:r>
              <a:rPr lang="en-US" dirty="0"/>
              <a:t>and human rights? 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r>
              <a:rPr lang="en-US" dirty="0" smtClean="0"/>
              <a:t>To </a:t>
            </a:r>
            <a:r>
              <a:rPr lang="en-US" dirty="0"/>
              <a:t>what extent has reference to the Convention been prevalent in the dialogues of key </a:t>
            </a:r>
            <a:r>
              <a:rPr lang="en-US" dirty="0" smtClean="0"/>
              <a:t>European </a:t>
            </a:r>
            <a:r>
              <a:rPr lang="en-US" dirty="0"/>
              <a:t>political leaders after the opening for signature and ratification of the Convention?  </a:t>
            </a:r>
            <a:endParaRPr lang="en-US" dirty="0" smtClean="0"/>
          </a:p>
          <a:p>
            <a:pPr lvl="1"/>
            <a:r>
              <a:rPr lang="en-US" dirty="0" smtClean="0"/>
              <a:t>Do</a:t>
            </a:r>
            <a:r>
              <a:rPr lang="en-US" dirty="0"/>
              <a:t> </a:t>
            </a:r>
            <a:r>
              <a:rPr lang="en-US" dirty="0" smtClean="0"/>
              <a:t>we </a:t>
            </a:r>
            <a:r>
              <a:rPr lang="en-US" dirty="0"/>
              <a:t>see </a:t>
            </a:r>
            <a:r>
              <a:rPr lang="en-US" dirty="0" smtClean="0"/>
              <a:t>a similarity between the </a:t>
            </a:r>
            <a:r>
              <a:rPr lang="en-US" dirty="0"/>
              <a:t>Convention in dialogues in both the </a:t>
            </a:r>
            <a:r>
              <a:rPr lang="en-US" dirty="0" smtClean="0"/>
              <a:t>EU and </a:t>
            </a:r>
            <a:r>
              <a:rPr lang="en-US" dirty="0"/>
              <a:t>the Council of Europe which may signal continued interest in the Convention?</a:t>
            </a:r>
          </a:p>
          <a:p>
            <a:endParaRPr lang="en-US" dirty="0"/>
          </a:p>
          <a:p>
            <a:r>
              <a:rPr lang="en-US" dirty="0"/>
              <a:t> </a:t>
            </a:r>
            <a:r>
              <a:rPr lang="en-US" dirty="0" smtClean="0"/>
              <a:t>How </a:t>
            </a:r>
            <a:r>
              <a:rPr lang="en-US" dirty="0"/>
              <a:t>effective is automated content analysis in helping us answer these questions?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5E835-CAA5-4559-88D8-3BD837757E1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885682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600200"/>
          </a:xfrm>
        </p:spPr>
        <p:txBody>
          <a:bodyPr/>
          <a:lstStyle/>
          <a:p>
            <a:r>
              <a:rPr lang="en-US" dirty="0" smtClean="0"/>
              <a:t>Combating Violence against Women and Domestic Violence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36837"/>
            <a:ext cx="8229600" cy="3840163"/>
          </a:xfrm>
        </p:spPr>
        <p:txBody>
          <a:bodyPr>
            <a:noAutofit/>
          </a:bodyPr>
          <a:lstStyle/>
          <a:p>
            <a:r>
              <a:rPr lang="en-US" dirty="0" smtClean="0"/>
              <a:t>Evolution of Discourse</a:t>
            </a:r>
          </a:p>
          <a:p>
            <a:pPr lvl="1"/>
            <a:r>
              <a:rPr lang="en-US" sz="2400" dirty="0" smtClean="0"/>
              <a:t>European Union and Council of Europe</a:t>
            </a:r>
          </a:p>
          <a:p>
            <a:pPr lvl="1"/>
            <a:endParaRPr lang="en-US" sz="2400" dirty="0" smtClean="0"/>
          </a:p>
          <a:p>
            <a:r>
              <a:rPr lang="en-US" dirty="0" smtClean="0"/>
              <a:t>Policy Reform Initiatives and Capacity Building</a:t>
            </a:r>
          </a:p>
          <a:p>
            <a:endParaRPr lang="en-US" dirty="0" smtClean="0"/>
          </a:p>
          <a:p>
            <a:r>
              <a:rPr lang="en-US" dirty="0" smtClean="0"/>
              <a:t>Council of Europe work on binding agreement</a:t>
            </a:r>
          </a:p>
          <a:p>
            <a:endParaRPr lang="en-US" dirty="0" smtClean="0"/>
          </a:p>
          <a:p>
            <a:r>
              <a:rPr lang="en-US" dirty="0" smtClean="0"/>
              <a:t>Convention as test case for understanding durable dialogue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5E835-CAA5-4559-88D8-3BD837757E15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Council of Europe </a:t>
            </a:r>
          </a:p>
          <a:p>
            <a:pPr marL="0" indent="0">
              <a:buNone/>
            </a:pPr>
            <a:endParaRPr lang="en-US" dirty="0" smtClean="0"/>
          </a:p>
          <a:p>
            <a:pPr lvl="1"/>
            <a:r>
              <a:rPr lang="en-US" dirty="0" smtClean="0"/>
              <a:t>Speeches from the Committee of Ministers</a:t>
            </a:r>
          </a:p>
          <a:p>
            <a:pPr marL="457200" lvl="1" indent="0">
              <a:buNone/>
            </a:pPr>
            <a:endParaRPr lang="en-US" dirty="0" smtClean="0"/>
          </a:p>
          <a:p>
            <a:pPr lvl="1"/>
            <a:r>
              <a:rPr lang="en-US" dirty="0" smtClean="0"/>
              <a:t>Download link: </a:t>
            </a:r>
            <a:r>
              <a:rPr lang="en-US" u="sng" dirty="0" smtClean="0">
                <a:hlinkClick r:id="rId2"/>
              </a:rPr>
              <a:t>www.coe.int/t/cm/WCD/fulltextSearch_en.asp#</a:t>
            </a:r>
            <a:endParaRPr lang="en-US" u="sng" dirty="0" smtClean="0"/>
          </a:p>
          <a:p>
            <a:pPr marL="457200" lvl="1" indent="0">
              <a:buNone/>
            </a:pPr>
            <a:endParaRPr lang="en-US" dirty="0" smtClean="0"/>
          </a:p>
          <a:p>
            <a:pPr lvl="1"/>
            <a:r>
              <a:rPr lang="en-US" dirty="0" smtClean="0"/>
              <a:t>Queried </a:t>
            </a:r>
          </a:p>
          <a:p>
            <a:pPr lvl="2"/>
            <a:r>
              <a:rPr lang="en-US" dirty="0" smtClean="0"/>
              <a:t>Term: speeches</a:t>
            </a:r>
          </a:p>
          <a:p>
            <a:pPr lvl="2"/>
            <a:r>
              <a:rPr lang="en-US" dirty="0" smtClean="0"/>
              <a:t>Date Range: 1 Jan 2008 -15 Jan 2013</a:t>
            </a:r>
          </a:p>
          <a:p>
            <a:pPr marL="914400" lvl="2" indent="0">
              <a:buNone/>
            </a:pPr>
            <a:endParaRPr lang="en-US" dirty="0" smtClean="0"/>
          </a:p>
          <a:p>
            <a:pPr lvl="1"/>
            <a:r>
              <a:rPr lang="en-US" dirty="0" smtClean="0"/>
              <a:t>Results:</a:t>
            </a:r>
          </a:p>
          <a:p>
            <a:pPr lvl="2"/>
            <a:r>
              <a:rPr lang="en-US" dirty="0" smtClean="0"/>
              <a:t>Number of documents: 251 </a:t>
            </a:r>
          </a:p>
          <a:p>
            <a:pPr lvl="2"/>
            <a:r>
              <a:rPr lang="en-US" dirty="0" smtClean="0"/>
              <a:t>Date Range: 8 January 2009 – 15 January 2013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5E835-CAA5-4559-88D8-3BD837757E1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100911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European Council Data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lvl="1"/>
            <a:r>
              <a:rPr lang="en-US" dirty="0"/>
              <a:t>Speeches </a:t>
            </a:r>
            <a:r>
              <a:rPr lang="en-US" dirty="0" smtClean="0"/>
              <a:t>from European Council Member</a:t>
            </a: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lvl="1"/>
            <a:r>
              <a:rPr lang="en-US" dirty="0"/>
              <a:t>Download link: </a:t>
            </a:r>
            <a:r>
              <a:rPr lang="en-US" u="sng" dirty="0">
                <a:hlinkClick r:id="rId3"/>
              </a:rPr>
              <a:t>www.consillium.europea.eu/uedocs/cms_data/docs/pressdata/en/ec/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Filtered:</a:t>
            </a:r>
            <a:endParaRPr lang="en-US" dirty="0"/>
          </a:p>
          <a:p>
            <a:pPr lvl="2"/>
            <a:r>
              <a:rPr lang="en-US" dirty="0" smtClean="0"/>
              <a:t>Removed: </a:t>
            </a:r>
          </a:p>
          <a:p>
            <a:pPr lvl="3"/>
            <a:r>
              <a:rPr lang="en-US" dirty="0" smtClean="0"/>
              <a:t>Council of European Union documents</a:t>
            </a:r>
          </a:p>
          <a:p>
            <a:pPr lvl="3"/>
            <a:r>
              <a:rPr lang="en-US" dirty="0" smtClean="0"/>
              <a:t>European Parliament documents</a:t>
            </a:r>
          </a:p>
          <a:p>
            <a:pPr lvl="3"/>
            <a:r>
              <a:rPr lang="en-US" dirty="0" smtClean="0"/>
              <a:t>Non-English documents</a:t>
            </a:r>
            <a:endParaRPr lang="en-US" dirty="0"/>
          </a:p>
          <a:p>
            <a:pPr lvl="2"/>
            <a:r>
              <a:rPr lang="en-US" dirty="0"/>
              <a:t>Date Range: 1 Jan </a:t>
            </a:r>
            <a:r>
              <a:rPr lang="en-US" dirty="0" smtClean="0"/>
              <a:t>2009 </a:t>
            </a:r>
            <a:r>
              <a:rPr lang="en-US" dirty="0"/>
              <a:t>-15 Jan 2013</a:t>
            </a:r>
          </a:p>
          <a:p>
            <a:pPr marL="914400" lvl="2" indent="0">
              <a:buNone/>
            </a:pPr>
            <a:endParaRPr lang="en-US" dirty="0"/>
          </a:p>
          <a:p>
            <a:pPr lvl="1"/>
            <a:r>
              <a:rPr lang="en-US" dirty="0"/>
              <a:t>Results:</a:t>
            </a:r>
          </a:p>
          <a:p>
            <a:pPr lvl="2"/>
            <a:r>
              <a:rPr lang="en-US" dirty="0"/>
              <a:t>Number of documents: </a:t>
            </a:r>
            <a:r>
              <a:rPr lang="en-US" dirty="0" smtClean="0"/>
              <a:t>653</a:t>
            </a:r>
            <a:endParaRPr lang="en-US" dirty="0"/>
          </a:p>
          <a:p>
            <a:pPr lvl="2"/>
            <a:r>
              <a:rPr lang="en-US" dirty="0"/>
              <a:t>Date Range: </a:t>
            </a:r>
            <a:r>
              <a:rPr lang="en-US" dirty="0" smtClean="0"/>
              <a:t>6 October </a:t>
            </a:r>
            <a:r>
              <a:rPr lang="en-US" dirty="0"/>
              <a:t>2009 – </a:t>
            </a:r>
            <a:r>
              <a:rPr lang="en-US" dirty="0" smtClean="0"/>
              <a:t>8 May 2012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5E835-CAA5-4559-88D8-3BD837757E15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5852295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1600200"/>
          </a:xfrm>
        </p:spPr>
        <p:txBody>
          <a:bodyPr/>
          <a:lstStyle/>
          <a:p>
            <a:r>
              <a:rPr lang="en-US" dirty="0" smtClean="0"/>
              <a:t>Data chart: Number of documents in the datasets broken down by year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947903083"/>
              </p:ext>
            </p:extLst>
          </p:nvPr>
        </p:nvGraphicFramePr>
        <p:xfrm>
          <a:off x="2514600" y="3194844"/>
          <a:ext cx="4308475" cy="259635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16952"/>
                <a:gridCol w="1802525"/>
                <a:gridCol w="1788998"/>
              </a:tblGrid>
              <a:tr h="37090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Year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Council of Europe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European Council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90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2009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67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90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2010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65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258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90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2011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56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267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90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2012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59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106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90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2013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90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Total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251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653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5E835-CAA5-4559-88D8-3BD837757E15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572495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Method: Ngram Modeling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Ngrams: sequence of </a:t>
            </a:r>
            <a:r>
              <a:rPr lang="en-US" dirty="0"/>
              <a:t>N</a:t>
            </a:r>
            <a:r>
              <a:rPr lang="en-US" dirty="0" smtClean="0"/>
              <a:t> words in a sentence</a:t>
            </a:r>
          </a:p>
          <a:p>
            <a:endParaRPr lang="en-US" dirty="0" smtClean="0"/>
          </a:p>
          <a:p>
            <a:pPr marL="0" indent="0" algn="ctr">
              <a:buNone/>
            </a:pPr>
            <a:r>
              <a:rPr lang="en-US" i="1" dirty="0"/>
              <a:t>Among the international human rights treaties</a:t>
            </a:r>
            <a:endParaRPr lang="en-US" dirty="0"/>
          </a:p>
          <a:p>
            <a:endParaRPr lang="en-US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659644433"/>
              </p:ext>
            </p:extLst>
          </p:nvPr>
        </p:nvGraphicFramePr>
        <p:xfrm>
          <a:off x="1905000" y="3505200"/>
          <a:ext cx="5257800" cy="222544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19200"/>
                <a:gridCol w="1676400"/>
                <a:gridCol w="2362200"/>
              </a:tblGrid>
              <a:tr h="37090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1grams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2grams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3grams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90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among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international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human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international human rights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7090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international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human rights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human</a:t>
                      </a:r>
                      <a:r>
                        <a:rPr lang="en-US" sz="1200" b="0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 rights treaties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7090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human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rights treaties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7090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rights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7090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treaties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5E835-CAA5-4559-88D8-3BD837757E15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6199167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Method: Cosine Document Similarity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Speeches consisted of: </a:t>
            </a:r>
          </a:p>
          <a:p>
            <a:pPr marL="0" indent="0" algn="ctr">
              <a:buNone/>
            </a:pPr>
            <a:r>
              <a:rPr lang="en-US" dirty="0" smtClean="0"/>
              <a:t>Conformity with the international declaration </a:t>
            </a:r>
          </a:p>
          <a:p>
            <a:pPr marL="0" indent="0" algn="ctr">
              <a:buNone/>
            </a:pPr>
            <a:r>
              <a:rPr lang="en-US" dirty="0" smtClean="0"/>
              <a:t>of human rights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506930384"/>
              </p:ext>
            </p:extLst>
          </p:nvPr>
        </p:nvGraphicFramePr>
        <p:xfrm>
          <a:off x="457200" y="3276600"/>
          <a:ext cx="4648200" cy="252374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91690"/>
                <a:gridCol w="1108710"/>
                <a:gridCol w="1447800"/>
              </a:tblGrid>
              <a:tr h="40078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Feature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Convention</a:t>
                      </a:r>
                      <a:endParaRPr lang="en-US" sz="110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Vector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Speech</a:t>
                      </a:r>
                      <a:endParaRPr lang="en-US" sz="11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Vector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among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0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international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human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rights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18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treaties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international human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13.4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human rights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15.6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22.3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rights treaties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13.4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international human rights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23.4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human rights treaties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25.2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0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cxnSp>
        <p:nvCxnSpPr>
          <p:cNvPr id="6" name="Straight Arrow Connector 5"/>
          <p:cNvCxnSpPr/>
          <p:nvPr/>
        </p:nvCxnSpPr>
        <p:spPr>
          <a:xfrm flipV="1">
            <a:off x="6699849" y="3823706"/>
            <a:ext cx="1371600" cy="198120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H="1" flipV="1">
            <a:off x="6324600" y="3491589"/>
            <a:ext cx="375249" cy="2313317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V="1">
            <a:off x="6699849" y="4329789"/>
            <a:ext cx="1834551" cy="1475117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5486400" y="2985506"/>
            <a:ext cx="144780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 smtClean="0">
                <a:latin typeface="+mj-lt"/>
              </a:rPr>
              <a:t>Convention</a:t>
            </a:r>
          </a:p>
          <a:p>
            <a:pPr algn="ctr"/>
            <a:r>
              <a:rPr lang="en-US" sz="1050" dirty="0" smtClean="0">
                <a:latin typeface="+mj-lt"/>
              </a:rPr>
              <a:t>Vector</a:t>
            </a:r>
            <a:endParaRPr lang="en-US" sz="1050" dirty="0">
              <a:latin typeface="+mj-lt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239000" y="3345655"/>
            <a:ext cx="144780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 smtClean="0">
                <a:latin typeface="+mj-lt"/>
              </a:rPr>
              <a:t>Speech #1</a:t>
            </a:r>
          </a:p>
          <a:p>
            <a:pPr algn="ctr"/>
            <a:r>
              <a:rPr lang="en-US" sz="1050" dirty="0" smtClean="0">
                <a:latin typeface="+mj-lt"/>
              </a:rPr>
              <a:t>Vector</a:t>
            </a:r>
            <a:endParaRPr lang="en-US" sz="1050" dirty="0">
              <a:latin typeface="+mj-lt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772400" y="4637460"/>
            <a:ext cx="144780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 smtClean="0">
                <a:latin typeface="+mj-lt"/>
              </a:rPr>
              <a:t>Speech #2</a:t>
            </a:r>
          </a:p>
          <a:p>
            <a:pPr algn="ctr"/>
            <a:r>
              <a:rPr lang="en-US" sz="1050" dirty="0" smtClean="0">
                <a:latin typeface="+mj-lt"/>
              </a:rPr>
              <a:t>Vector</a:t>
            </a:r>
            <a:endParaRPr lang="en-US" sz="1050" dirty="0">
              <a:latin typeface="+mj-lt"/>
            </a:endParaRPr>
          </a:p>
        </p:txBody>
      </p:sp>
      <p:sp>
        <p:nvSpPr>
          <p:cNvPr id="16" name="Arc 15"/>
          <p:cNvSpPr/>
          <p:nvPr/>
        </p:nvSpPr>
        <p:spPr>
          <a:xfrm>
            <a:off x="6096000" y="5067347"/>
            <a:ext cx="990600" cy="280359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Arc 16"/>
          <p:cNvSpPr/>
          <p:nvPr/>
        </p:nvSpPr>
        <p:spPr>
          <a:xfrm>
            <a:off x="6096000" y="5347706"/>
            <a:ext cx="1035169" cy="207749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="" xmlns:a14="http://schemas.microsoft.com/office/drawing/2010/main" Requires="a14">
          <p:sp>
            <p:nvSpPr>
              <p:cNvPr id="19" name="TextBox 18"/>
              <p:cNvSpPr txBox="1"/>
              <p:nvPr/>
            </p:nvSpPr>
            <p:spPr>
              <a:xfrm>
                <a:off x="6622210" y="4814306"/>
                <a:ext cx="402866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4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400" i="1" smtClean="0">
                              <a:latin typeface="Cambria Math"/>
                              <a:ea typeface="Cambria Math"/>
                            </a:rPr>
                            <m:t>𝜃</m:t>
                          </m:r>
                        </m:e>
                        <m:sub>
                          <m:r>
                            <a:rPr lang="en-US" sz="14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sz="1400" dirty="0"/>
              </a:p>
            </p:txBody>
          </p:sp>
        </mc:Choice>
        <mc:Fallback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22210" y="4814306"/>
                <a:ext cx="402866" cy="307777"/>
              </a:xfrm>
              <a:prstGeom prst="rect">
                <a:avLst/>
              </a:prstGeom>
              <a:blipFill rotWithShape="1">
                <a:blip r:embed="rId2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="" xmlns:a14="http://schemas.microsoft.com/office/drawing/2010/main" Requires="a14">
          <p:sp>
            <p:nvSpPr>
              <p:cNvPr id="20" name="TextBox 19"/>
              <p:cNvSpPr txBox="1"/>
              <p:nvPr/>
            </p:nvSpPr>
            <p:spPr>
              <a:xfrm>
                <a:off x="7239000" y="4899069"/>
                <a:ext cx="407035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4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400" i="1" smtClean="0">
                              <a:latin typeface="Cambria Math"/>
                              <a:ea typeface="Cambria Math"/>
                            </a:rPr>
                            <m:t>𝜃</m:t>
                          </m:r>
                        </m:e>
                        <m:sub>
                          <m:r>
                            <a:rPr lang="en-US" sz="14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sz="1400" dirty="0"/>
              </a:p>
            </p:txBody>
          </p:sp>
        </mc:Choice>
        <mc:Fallback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39000" y="4899069"/>
                <a:ext cx="407035" cy="307777"/>
              </a:xfrm>
              <a:prstGeom prst="rect">
                <a:avLst/>
              </a:prstGeom>
              <a:blipFill rotWithShape="1">
                <a:blip r:embed="rId3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="" xmlns:a14="http://schemas.microsoft.com/office/drawing/2010/main" Requires="a14">
          <p:sp>
            <p:nvSpPr>
              <p:cNvPr id="21" name="Rectangle 20"/>
              <p:cNvSpPr/>
              <p:nvPr/>
            </p:nvSpPr>
            <p:spPr>
              <a:xfrm>
                <a:off x="5391323" y="5791200"/>
                <a:ext cx="2838277" cy="51969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i="1" dirty="0"/>
                  <a:t>similarity(A, B)</a:t>
                </a:r>
                <a:r>
                  <a:rPr lang="en-US" dirty="0"/>
                  <a:t> =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i="1"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>
                            <a:latin typeface="Cambria Math"/>
                          </a:rPr>
                          <m:t>cos</m:t>
                        </m:r>
                      </m:fName>
                      <m:e>
                        <m:f>
                          <m:fPr>
                            <m:ctrlPr>
                              <a:rPr lang="en-US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i="1">
                                <a:latin typeface="Cambria Math"/>
                              </a:rPr>
                              <m:t>𝐴</m:t>
                            </m:r>
                            <m:r>
                              <a:rPr lang="en-US" i="1">
                                <a:latin typeface="Cambria Math"/>
                              </a:rPr>
                              <m:t>∙</m:t>
                            </m:r>
                            <m:r>
                              <a:rPr lang="en-US" i="1">
                                <a:latin typeface="Cambria Math"/>
                              </a:rPr>
                              <m:t>𝐵</m:t>
                            </m:r>
                          </m:num>
                          <m:den>
                            <m:d>
                              <m:dPr>
                                <m:begChr m:val="‖"/>
                                <m:endChr m:val="‖"/>
                                <m:ctrlPr>
                                  <a:rPr lang="en-US" i="1"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𝐴</m:t>
                                </m:r>
                              </m:e>
                            </m:d>
                            <m:d>
                              <m:dPr>
                                <m:begChr m:val="‖"/>
                                <m:endChr m:val="‖"/>
                                <m:ctrlPr>
                                  <a:rPr lang="en-US" i="1"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𝐵</m:t>
                                </m:r>
                              </m:e>
                            </m:d>
                          </m:den>
                        </m:f>
                      </m:e>
                    </m:func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21" name="Rectangl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1323" y="5791200"/>
                <a:ext cx="2838277" cy="519694"/>
              </a:xfrm>
              <a:prstGeom prst="rect">
                <a:avLst/>
              </a:prstGeom>
              <a:blipFill rotWithShape="1">
                <a:blip r:embed="rId4" cstate="print"/>
                <a:stretch>
                  <a:fillRect l="-1717" b="-235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5E835-CAA5-4559-88D8-3BD837757E15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331964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90</TotalTime>
  <Words>1038</Words>
  <Application>Microsoft Office PowerPoint</Application>
  <PresentationFormat>On-screen Show (4:3)</PresentationFormat>
  <Paragraphs>367</Paragraphs>
  <Slides>20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Executive</vt:lpstr>
      <vt:lpstr>Understanding European Institutional Policy Discourse on the Council of Europe's Convention on Preventing and Combating Violence Against Women through Automated Content Analysis</vt:lpstr>
      <vt:lpstr>Context of Research</vt:lpstr>
      <vt:lpstr>Research Questions</vt:lpstr>
      <vt:lpstr>Combating Violence against Women and Domestic Violence</vt:lpstr>
      <vt:lpstr>Data</vt:lpstr>
      <vt:lpstr>Data (cont.)</vt:lpstr>
      <vt:lpstr>Data chart: Number of documents in the datasets broken down by year</vt:lpstr>
      <vt:lpstr>Method: Ngram Modeling</vt:lpstr>
      <vt:lpstr>Method: Cosine Document Similarity</vt:lpstr>
      <vt:lpstr>Method: Ranking</vt:lpstr>
      <vt:lpstr>Similarity Results</vt:lpstr>
      <vt:lpstr>Feature Results</vt:lpstr>
      <vt:lpstr>Method: Topic Ranking</vt:lpstr>
      <vt:lpstr>Topic Results</vt:lpstr>
      <vt:lpstr>Analysis</vt:lpstr>
      <vt:lpstr>Limitations</vt:lpstr>
      <vt:lpstr>Future Directions</vt:lpstr>
      <vt:lpstr>Conclusions</vt:lpstr>
      <vt:lpstr>Additional Slides</vt:lpstr>
      <vt:lpstr>Log Likelihood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Understanding European Institutional Policy Discourse on the Council of Europe's Convention on Preventing and Combating Violence Against Women through Automated Content Analysis</dc:title>
  <dc:creator>revisor</dc:creator>
  <cp:lastModifiedBy>bridget</cp:lastModifiedBy>
  <cp:revision>14</cp:revision>
  <dcterms:created xsi:type="dcterms:W3CDTF">2013-04-05T13:57:14Z</dcterms:created>
  <dcterms:modified xsi:type="dcterms:W3CDTF">2013-04-11T14:10:48Z</dcterms:modified>
</cp:coreProperties>
</file>