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73" r:id="rId5"/>
    <p:sldId id="258" r:id="rId6"/>
    <p:sldId id="274" r:id="rId7"/>
    <p:sldId id="259" r:id="rId8"/>
    <p:sldId id="275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008000"/>
    <a:srgbClr val="FF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53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ABC-013C-423E-96F9-6F0C5EBCE9F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CB35-6D68-4D0B-BA95-0EC0FAE0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1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ABC-013C-423E-96F9-6F0C5EBCE9F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CB35-6D68-4D0B-BA95-0EC0FAE0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5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ABC-013C-423E-96F9-6F0C5EBCE9F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CB35-6D68-4D0B-BA95-0EC0FAE0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ABC-013C-423E-96F9-6F0C5EBCE9F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CB35-6D68-4D0B-BA95-0EC0FAE0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6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ABC-013C-423E-96F9-6F0C5EBCE9F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CB35-6D68-4D0B-BA95-0EC0FAE0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3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ABC-013C-423E-96F9-6F0C5EBCE9F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CB35-6D68-4D0B-BA95-0EC0FAE0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ABC-013C-423E-96F9-6F0C5EBCE9F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CB35-6D68-4D0B-BA95-0EC0FAE0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ABC-013C-423E-96F9-6F0C5EBCE9F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CB35-6D68-4D0B-BA95-0EC0FAE0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8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ABC-013C-423E-96F9-6F0C5EBCE9F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CB35-6D68-4D0B-BA95-0EC0FAE0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98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ABC-013C-423E-96F9-6F0C5EBCE9F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CB35-6D68-4D0B-BA95-0EC0FAE0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3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ABC-013C-423E-96F9-6F0C5EBCE9F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CB35-6D68-4D0B-BA95-0EC0FAE0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5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35ABC-013C-423E-96F9-6F0C5EBCE9F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4CB35-6D68-4D0B-BA95-0EC0FAE0A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1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620" y="-251431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solidFill>
                  <a:srgbClr val="0070C0"/>
                </a:solidFill>
                <a:latin typeface="Woodbadge" panose="00000400000000000000" pitchFamily="2" charset="0"/>
              </a:rPr>
              <a:t>100</a:t>
            </a:r>
            <a:endParaRPr lang="en-US" sz="25000" dirty="0">
              <a:solidFill>
                <a:srgbClr val="0070C0"/>
              </a:solidFill>
              <a:latin typeface="Woodbadge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893" y="3233717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solidFill>
                  <a:srgbClr val="FF0000"/>
                </a:solidFill>
                <a:latin typeface="Woodbadge" panose="00000400000000000000" pitchFamily="2" charset="0"/>
              </a:rPr>
              <a:t>100</a:t>
            </a:r>
            <a:endParaRPr lang="en-US" sz="25000" dirty="0">
              <a:solidFill>
                <a:srgbClr val="FF0000"/>
              </a:solidFill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461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45296" y="1094294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6560" y="1098418"/>
            <a:ext cx="45960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Regardless of his age, what is the first rank a Cub Scout earns when he joins the Cub Scout</a:t>
            </a:r>
          </a:p>
          <a:p>
            <a:r>
              <a:rPr lang="en-US" dirty="0"/>
              <a:t>program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Bobcat</a:t>
            </a:r>
          </a:p>
          <a:p>
            <a:endParaRPr lang="en-US" b="1" dirty="0" smtClean="0"/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04272" y="4302997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96717" y="4289299"/>
            <a:ext cx="45960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According to the </a:t>
            </a:r>
            <a:r>
              <a:rPr lang="en-US" i="1" dirty="0"/>
              <a:t>Boy Scout Handbook, </a:t>
            </a:r>
            <a:r>
              <a:rPr lang="en-US" dirty="0"/>
              <a:t>what factor determines whether the members of a troop wear </a:t>
            </a:r>
            <a:r>
              <a:rPr lang="en-US" dirty="0" smtClean="0"/>
              <a:t>their neckerchiefs </a:t>
            </a:r>
            <a:r>
              <a:rPr lang="en-US" dirty="0"/>
              <a:t>over the collars of their shirts, or under their collars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It depends on the custom of the troop</a:t>
            </a:r>
            <a:r>
              <a:rPr lang="en-US" b="1" i="1" dirty="0" smtClean="0">
                <a:solidFill>
                  <a:srgbClr val="FF0000"/>
                </a:solidFill>
              </a:rPr>
              <a:t>.</a:t>
            </a:r>
          </a:p>
          <a:p>
            <a:endParaRPr lang="en-US" b="1" dirty="0"/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885535" y="821744"/>
            <a:ext cx="4138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Cub Scouting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91530" y="3977951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Boy Scouting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111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620" y="-251431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solidFill>
                  <a:srgbClr val="FF6600"/>
                </a:solidFill>
                <a:latin typeface="Woodbadge" panose="00000400000000000000" pitchFamily="2" charset="0"/>
              </a:rPr>
              <a:t>2</a:t>
            </a:r>
            <a:r>
              <a:rPr lang="en-US" sz="25000" dirty="0" smtClean="0">
                <a:solidFill>
                  <a:srgbClr val="FF6600"/>
                </a:solidFill>
                <a:latin typeface="Woodbadge" panose="00000400000000000000" pitchFamily="2" charset="0"/>
              </a:rPr>
              <a:t>00</a:t>
            </a:r>
            <a:endParaRPr lang="en-US" sz="25000" dirty="0">
              <a:solidFill>
                <a:srgbClr val="FF6600"/>
              </a:solidFill>
              <a:latin typeface="Woodbadge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893" y="3233717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solidFill>
                  <a:srgbClr val="008000"/>
                </a:solidFill>
                <a:latin typeface="Woodbadge" panose="00000400000000000000" pitchFamily="2" charset="0"/>
              </a:rPr>
              <a:t>2</a:t>
            </a:r>
            <a:r>
              <a:rPr lang="en-US" sz="25000" dirty="0" smtClean="0">
                <a:solidFill>
                  <a:srgbClr val="008000"/>
                </a:solidFill>
                <a:latin typeface="Woodbadge" panose="00000400000000000000" pitchFamily="2" charset="0"/>
              </a:rPr>
              <a:t>00</a:t>
            </a:r>
            <a:endParaRPr lang="en-US" sz="25000" dirty="0">
              <a:solidFill>
                <a:srgbClr val="008000"/>
              </a:solidFill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293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08727" y="1308615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89991" y="1308810"/>
            <a:ext cx="4596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 a boy who is a Varsity Scout be registered in a Boy Scout troop at the same time?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Yes</a:t>
            </a:r>
          </a:p>
          <a:p>
            <a:endParaRPr lang="en-US" b="1" i="1" dirty="0">
              <a:solidFill>
                <a:srgbClr val="FF0000"/>
              </a:solidFill>
            </a:endParaRPr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49672" y="4837138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33814" y="4852713"/>
            <a:ext cx="4596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Which Venturing award encourages Venturers to adopt a healthy and active lifestyle?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Quest Award</a:t>
            </a:r>
          </a:p>
          <a:p>
            <a:endParaRPr lang="en-US" b="1" dirty="0"/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33814" y="1017473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6600"/>
                </a:solidFill>
              </a:rPr>
              <a:t>Varsity Scouting</a:t>
            </a:r>
            <a:endParaRPr lang="en-US" b="1" u="sng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0589" y="4500963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8000"/>
                </a:solidFill>
              </a:rPr>
              <a:t>Venturing</a:t>
            </a:r>
            <a:endParaRPr lang="en-US" b="1" u="sng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622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620" y="-251431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solidFill>
                  <a:srgbClr val="993300"/>
                </a:solidFill>
                <a:latin typeface="Woodbadge" panose="00000400000000000000" pitchFamily="2" charset="0"/>
              </a:rPr>
              <a:t>2</a:t>
            </a:r>
            <a:r>
              <a:rPr lang="en-US" sz="25000" dirty="0" smtClean="0">
                <a:solidFill>
                  <a:srgbClr val="993300"/>
                </a:solidFill>
                <a:latin typeface="Woodbadge" panose="00000400000000000000" pitchFamily="2" charset="0"/>
              </a:rPr>
              <a:t>00</a:t>
            </a:r>
            <a:endParaRPr lang="en-US" sz="25000" dirty="0">
              <a:solidFill>
                <a:srgbClr val="993300"/>
              </a:solidFill>
              <a:latin typeface="Woodbadge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893" y="3233717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latin typeface="Woodbadge" panose="00000400000000000000" pitchFamily="2" charset="0"/>
              </a:rPr>
              <a:t>2</a:t>
            </a:r>
            <a:r>
              <a:rPr lang="en-US" sz="25000" dirty="0" smtClean="0">
                <a:latin typeface="Woodbadge" panose="00000400000000000000" pitchFamily="2" charset="0"/>
              </a:rPr>
              <a:t>00</a:t>
            </a:r>
            <a:endParaRPr lang="en-US" sz="25000" dirty="0"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554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1312" y="1360328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62576" y="1339116"/>
            <a:ext cx="50217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many medals (not recognition knots) may be worn on the official uniform at any one time?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Five</a:t>
            </a:r>
          </a:p>
          <a:p>
            <a:endParaRPr lang="en-US" b="1" i="1" dirty="0" smtClean="0"/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58164" y="4832364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65923" y="4818049"/>
            <a:ext cx="4596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a chart of troop leadership positions, to whom do the troop scribe and librarian report?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Assistant senior </a:t>
            </a:r>
            <a:r>
              <a:rPr lang="en-US" b="1" i="1" dirty="0">
                <a:solidFill>
                  <a:srgbClr val="FF0000"/>
                </a:solidFill>
              </a:rPr>
              <a:t>patrol </a:t>
            </a:r>
            <a:r>
              <a:rPr lang="en-US" b="1" i="1" dirty="0" smtClean="0">
                <a:solidFill>
                  <a:srgbClr val="FF0000"/>
                </a:solidFill>
              </a:rPr>
              <a:t>leader</a:t>
            </a:r>
          </a:p>
          <a:p>
            <a:endParaRPr lang="en-US" b="1" i="1" dirty="0" smtClean="0"/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83960" y="1044921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993300"/>
                </a:solidFill>
              </a:rPr>
              <a:t>Districts</a:t>
            </a:r>
            <a:endParaRPr lang="en-US" b="1" u="sng" dirty="0">
              <a:solidFill>
                <a:srgbClr val="9933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3960" y="4503309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Training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974484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1494" y="-348922"/>
            <a:ext cx="970929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solidFill>
                  <a:schemeClr val="bg1">
                    <a:lumMod val="50000"/>
                  </a:schemeClr>
                </a:solidFill>
                <a:latin typeface="Woodbadge" panose="00000400000000000000" pitchFamily="2" charset="0"/>
              </a:rPr>
              <a:t>2</a:t>
            </a:r>
            <a:r>
              <a:rPr lang="en-US" sz="25000" dirty="0" smtClean="0">
                <a:solidFill>
                  <a:schemeClr val="bg1">
                    <a:lumMod val="50000"/>
                  </a:schemeClr>
                </a:solidFill>
                <a:latin typeface="Woodbadge" panose="00000400000000000000" pitchFamily="2" charset="0"/>
              </a:rPr>
              <a:t>00</a:t>
            </a:r>
            <a:endParaRPr lang="en-US" sz="25000" dirty="0">
              <a:solidFill>
                <a:schemeClr val="bg1">
                  <a:lumMod val="50000"/>
                </a:schemeClr>
              </a:solidFill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842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4484" y="1170177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79396" y="1156529"/>
            <a:ext cx="459606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team’s stage of development can be determined by measuring what two aspects of that team</a:t>
            </a:r>
            <a:r>
              <a:rPr lang="en-US" dirty="0" smtClean="0"/>
              <a:t>?</a:t>
            </a:r>
          </a:p>
          <a:p>
            <a:endParaRPr lang="en-US" sz="1200" dirty="0"/>
          </a:p>
          <a:p>
            <a:r>
              <a:rPr lang="en-US" b="1" i="1" dirty="0">
                <a:solidFill>
                  <a:srgbClr val="FF0000"/>
                </a:solidFill>
              </a:rPr>
              <a:t>Productivity and </a:t>
            </a:r>
            <a:r>
              <a:rPr lang="en-US" b="1" i="1" dirty="0" smtClean="0">
                <a:solidFill>
                  <a:srgbClr val="FF0000"/>
                </a:solidFill>
              </a:rPr>
              <a:t>morale</a:t>
            </a:r>
          </a:p>
          <a:p>
            <a:endParaRPr lang="en-US" sz="1200" b="1" dirty="0"/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79395" y="882733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>
                    <a:lumMod val="50000"/>
                  </a:schemeClr>
                </a:solidFill>
              </a:rPr>
              <a:t>Leadership</a:t>
            </a:r>
            <a:endParaRPr lang="en-US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198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620" y="-251431"/>
            <a:ext cx="964772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solidFill>
                  <a:srgbClr val="0070C0"/>
                </a:solidFill>
                <a:latin typeface="Woodbadge" panose="00000400000000000000" pitchFamily="2" charset="0"/>
              </a:rPr>
              <a:t>300</a:t>
            </a:r>
            <a:endParaRPr lang="en-US" sz="25000" dirty="0">
              <a:solidFill>
                <a:srgbClr val="0070C0"/>
              </a:solidFill>
              <a:latin typeface="Woodbadge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893" y="3233717"/>
            <a:ext cx="964772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solidFill>
                  <a:srgbClr val="FF0000"/>
                </a:solidFill>
                <a:latin typeface="Woodbadge" panose="00000400000000000000" pitchFamily="2" charset="0"/>
              </a:rPr>
              <a:t>300</a:t>
            </a:r>
            <a:endParaRPr lang="en-US" sz="25000" dirty="0">
              <a:solidFill>
                <a:srgbClr val="FF0000"/>
              </a:solidFill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809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0834" y="1129343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94802" y="1174802"/>
            <a:ext cx="53771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Four awards that a Cub Scout or a den can earn include </a:t>
            </a:r>
            <a:r>
              <a:rPr lang="en-US" sz="1400" dirty="0" smtClean="0"/>
              <a:t>a</a:t>
            </a:r>
          </a:p>
          <a:p>
            <a:r>
              <a:rPr lang="en-US" sz="1400" dirty="0" smtClean="0"/>
              <a:t> </a:t>
            </a:r>
            <a:r>
              <a:rPr lang="en-US" sz="1400" dirty="0"/>
              <a:t>requirement for outdoor activity or service.</a:t>
            </a:r>
          </a:p>
          <a:p>
            <a:r>
              <a:rPr lang="en-US" sz="1400" dirty="0"/>
              <a:t>Name two of these awards. </a:t>
            </a:r>
            <a:endParaRPr lang="en-US" sz="1400" dirty="0" smtClean="0"/>
          </a:p>
          <a:p>
            <a:endParaRPr lang="en-US" sz="1400" i="1" dirty="0"/>
          </a:p>
          <a:p>
            <a:r>
              <a:rPr lang="en-US" sz="1400" b="1" i="1" dirty="0" smtClean="0">
                <a:solidFill>
                  <a:srgbClr val="FF0000"/>
                </a:solidFill>
              </a:rPr>
              <a:t>National </a:t>
            </a:r>
            <a:r>
              <a:rPr lang="en-US" sz="1400" b="1" i="1" dirty="0">
                <a:solidFill>
                  <a:srgbClr val="FF0000"/>
                </a:solidFill>
              </a:rPr>
              <a:t>Summertime Pack Award, Cub Scout World Conservation Award</a:t>
            </a:r>
            <a:r>
              <a:rPr lang="en-US" sz="1400" b="1" i="1" dirty="0" smtClean="0">
                <a:solidFill>
                  <a:srgbClr val="FF0000"/>
                </a:solidFill>
              </a:rPr>
              <a:t>, National </a:t>
            </a:r>
            <a:r>
              <a:rPr lang="en-US" sz="1400" b="1" i="1" dirty="0">
                <a:solidFill>
                  <a:srgbClr val="FF0000"/>
                </a:solidFill>
              </a:rPr>
              <a:t>Den Award, Outdoor Activity Award</a:t>
            </a:r>
          </a:p>
          <a:p>
            <a:endParaRPr lang="en-US" sz="1400" b="1" i="1" dirty="0">
              <a:solidFill>
                <a:srgbClr val="FF0000"/>
              </a:solidFill>
            </a:endParaRPr>
          </a:p>
          <a:p>
            <a:r>
              <a:rPr lang="en-US" sz="1400" b="1" dirty="0" smtClean="0"/>
              <a:t>Questions and Answers – Game 3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56406" y="4562259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51318" y="4562259"/>
            <a:ext cx="45960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can a Boy Scout in complete uniform wear his Order of the Arrow sash and merit badge </a:t>
            </a:r>
            <a:r>
              <a:rPr lang="en-US" dirty="0" smtClean="0"/>
              <a:t>sash simultaneously</a:t>
            </a:r>
            <a:r>
              <a:rPr lang="en-US" dirty="0"/>
              <a:t>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Never</a:t>
            </a:r>
          </a:p>
          <a:p>
            <a:endParaRPr lang="en-US" b="1" i="1" dirty="0">
              <a:solidFill>
                <a:srgbClr val="FF0000"/>
              </a:solidFill>
            </a:endParaRPr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951317" y="834691"/>
            <a:ext cx="4138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Cub Scouting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51317" y="4294903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Boy Scouting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187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620" y="-251431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solidFill>
                  <a:srgbClr val="FF6600"/>
                </a:solidFill>
                <a:latin typeface="Woodbadge" panose="00000400000000000000" pitchFamily="2" charset="0"/>
              </a:rPr>
              <a:t>300</a:t>
            </a:r>
            <a:endParaRPr lang="en-US" sz="25000" dirty="0">
              <a:solidFill>
                <a:srgbClr val="FF6600"/>
              </a:solidFill>
              <a:latin typeface="Woodbadge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893" y="3233717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solidFill>
                  <a:srgbClr val="008000"/>
                </a:solidFill>
                <a:latin typeface="Woodbadge" panose="00000400000000000000" pitchFamily="2" charset="0"/>
              </a:rPr>
              <a:t>300</a:t>
            </a:r>
            <a:endParaRPr lang="en-US" sz="25000" dirty="0">
              <a:solidFill>
                <a:srgbClr val="008000"/>
              </a:solidFill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582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22887" y="1139492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04151" y="1139492"/>
            <a:ext cx="45960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is the name of the BSA book that contains successful ideas to add </a:t>
            </a:r>
            <a:r>
              <a:rPr lang="en-US" dirty="0" smtClean="0"/>
              <a:t>sparkle</a:t>
            </a:r>
          </a:p>
          <a:p>
            <a:r>
              <a:rPr lang="en-US" dirty="0" smtClean="0"/>
              <a:t>to </a:t>
            </a:r>
            <a:r>
              <a:rPr lang="en-US" dirty="0"/>
              <a:t>den and </a:t>
            </a:r>
            <a:r>
              <a:rPr lang="en-US" dirty="0" smtClean="0"/>
              <a:t>pack activities</a:t>
            </a:r>
            <a:r>
              <a:rPr lang="en-US" dirty="0"/>
              <a:t>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Cub </a:t>
            </a:r>
            <a:r>
              <a:rPr lang="en-US" b="1" i="1" dirty="0">
                <a:solidFill>
                  <a:srgbClr val="FF0000"/>
                </a:solidFill>
              </a:rPr>
              <a:t>Scout Leader How-To Book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93977" y="4911955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75241" y="4911955"/>
            <a:ext cx="4596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 the Boy Scout length-of-service pin, what color is the plastic backing?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Green</a:t>
            </a:r>
          </a:p>
          <a:p>
            <a:endParaRPr lang="en-US" b="1" dirty="0"/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404150" y="858101"/>
            <a:ext cx="4138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Cub Scouting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75240" y="4630564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Boy Scouting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198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08979" y="1268976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89674" y="1255328"/>
            <a:ext cx="4596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 the Varsity Scout length-of-service pin, what color is the plastic backing?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Brown</a:t>
            </a:r>
            <a:endParaRPr lang="en-US" b="1" i="1" dirty="0"/>
          </a:p>
          <a:p>
            <a:endParaRPr lang="en-US" b="1" dirty="0"/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53264" y="4825417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47465" y="4825417"/>
            <a:ext cx="4596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Who nominates the </a:t>
            </a:r>
            <a:r>
              <a:rPr lang="en-US" dirty="0" smtClean="0"/>
              <a:t>Venturing </a:t>
            </a:r>
            <a:r>
              <a:rPr lang="en-US" dirty="0"/>
              <a:t>Advisor for the Unit Leader Award of Merit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b="1" i="1" dirty="0">
                <a:solidFill>
                  <a:srgbClr val="FF0000"/>
                </a:solidFill>
              </a:rPr>
              <a:t>The crew committee </a:t>
            </a:r>
            <a:r>
              <a:rPr lang="en-US" b="1" i="1" dirty="0" smtClean="0">
                <a:solidFill>
                  <a:srgbClr val="FF0000"/>
                </a:solidFill>
              </a:rPr>
              <a:t>and crew president</a:t>
            </a:r>
            <a:endParaRPr lang="en-US" b="1" i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09341" y="995180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6600"/>
                </a:solidFill>
              </a:rPr>
              <a:t>Varsity Scouting</a:t>
            </a:r>
            <a:endParaRPr lang="en-US" b="1" u="sng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5705" y="4524325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8000"/>
                </a:solidFill>
              </a:rPr>
              <a:t>Venturing</a:t>
            </a:r>
            <a:endParaRPr lang="en-US" b="1" u="sng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11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620" y="-251431"/>
            <a:ext cx="964772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solidFill>
                  <a:srgbClr val="993300"/>
                </a:solidFill>
                <a:latin typeface="Woodbadge" panose="00000400000000000000" pitchFamily="2" charset="0"/>
              </a:rPr>
              <a:t>300</a:t>
            </a:r>
            <a:endParaRPr lang="en-US" sz="25000" dirty="0">
              <a:solidFill>
                <a:srgbClr val="993300"/>
              </a:solidFill>
              <a:latin typeface="Woodbadge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893" y="3233717"/>
            <a:ext cx="964772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latin typeface="Woodbadge" panose="00000400000000000000" pitchFamily="2" charset="0"/>
              </a:rPr>
              <a:t>300</a:t>
            </a:r>
            <a:endParaRPr lang="en-US" sz="25000" dirty="0"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3730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7409" y="1380015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47729" y="1381138"/>
            <a:ext cx="50217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award can a Scouter receive for a donation of $1,000 to the BSA through his/her council?</a:t>
            </a:r>
          </a:p>
          <a:p>
            <a:endParaRPr lang="en-US" i="1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The </a:t>
            </a:r>
            <a:r>
              <a:rPr lang="en-US" b="1" i="1" dirty="0">
                <a:solidFill>
                  <a:srgbClr val="FF0000"/>
                </a:solidFill>
              </a:rPr>
              <a:t>James E. West </a:t>
            </a:r>
            <a:r>
              <a:rPr lang="en-US" b="1" i="1" dirty="0" smtClean="0">
                <a:solidFill>
                  <a:srgbClr val="FF0000"/>
                </a:solidFill>
              </a:rPr>
              <a:t>Award</a:t>
            </a:r>
          </a:p>
          <a:p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83622" y="4843864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64886" y="4843864"/>
            <a:ext cx="4596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become a junior assistant Scoutmaster, how old must a Scout be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b="1" i="1" dirty="0">
                <a:solidFill>
                  <a:srgbClr val="FF0000"/>
                </a:solidFill>
              </a:rPr>
              <a:t>16 years of </a:t>
            </a:r>
            <a:r>
              <a:rPr lang="en-US" b="1" i="1" dirty="0" smtClean="0">
                <a:solidFill>
                  <a:srgbClr val="FF0000"/>
                </a:solidFill>
              </a:rPr>
              <a:t>age</a:t>
            </a:r>
          </a:p>
          <a:p>
            <a:endParaRPr lang="en-US" b="1" dirty="0"/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02320" y="1092571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993300"/>
                </a:solidFill>
              </a:rPr>
              <a:t>Districts</a:t>
            </a:r>
            <a:endParaRPr lang="en-US" b="1" u="sng" dirty="0">
              <a:solidFill>
                <a:srgbClr val="9933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64885" y="4570068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Training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403622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1494" y="-348922"/>
            <a:ext cx="969584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solidFill>
                  <a:schemeClr val="bg1">
                    <a:lumMod val="50000"/>
                  </a:schemeClr>
                </a:solidFill>
                <a:latin typeface="Woodbadge" panose="00000400000000000000" pitchFamily="2" charset="0"/>
              </a:rPr>
              <a:t>300</a:t>
            </a:r>
            <a:endParaRPr lang="en-US" sz="25000" dirty="0">
              <a:solidFill>
                <a:schemeClr val="bg1">
                  <a:lumMod val="50000"/>
                </a:schemeClr>
              </a:solidFill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346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84894" y="1279362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66158" y="1265714"/>
            <a:ext cx="4596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are the four stages of team development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b="1" i="1" dirty="0">
                <a:solidFill>
                  <a:srgbClr val="FF0000"/>
                </a:solidFill>
              </a:rPr>
              <a:t>Forming, Storming, Norming, </a:t>
            </a:r>
            <a:r>
              <a:rPr lang="en-US" b="1" i="1" dirty="0" smtClean="0">
                <a:solidFill>
                  <a:srgbClr val="FF0000"/>
                </a:solidFill>
              </a:rPr>
              <a:t>Performing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66157" y="991918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>
                    <a:lumMod val="50000"/>
                  </a:schemeClr>
                </a:solidFill>
              </a:rPr>
              <a:t>Leadership</a:t>
            </a:r>
            <a:endParaRPr lang="en-US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6115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620" y="-251431"/>
            <a:ext cx="967461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solidFill>
                  <a:srgbClr val="0070C0"/>
                </a:solidFill>
                <a:latin typeface="Woodbadge" panose="00000400000000000000" pitchFamily="2" charset="0"/>
              </a:rPr>
              <a:t>4</a:t>
            </a:r>
            <a:r>
              <a:rPr lang="en-US" sz="25000" dirty="0" smtClean="0">
                <a:solidFill>
                  <a:srgbClr val="0070C0"/>
                </a:solidFill>
                <a:latin typeface="Woodbadge" panose="00000400000000000000" pitchFamily="2" charset="0"/>
              </a:rPr>
              <a:t>00</a:t>
            </a:r>
            <a:endParaRPr lang="en-US" sz="25000" dirty="0">
              <a:solidFill>
                <a:srgbClr val="0070C0"/>
              </a:solidFill>
              <a:latin typeface="Woodbadge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893" y="3233717"/>
            <a:ext cx="967461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solidFill>
                  <a:srgbClr val="FF0000"/>
                </a:solidFill>
                <a:latin typeface="Woodbadge" panose="00000400000000000000" pitchFamily="2" charset="0"/>
              </a:rPr>
              <a:t>4</a:t>
            </a:r>
            <a:r>
              <a:rPr lang="en-US" sz="25000" dirty="0" smtClean="0">
                <a:solidFill>
                  <a:srgbClr val="FF0000"/>
                </a:solidFill>
                <a:latin typeface="Woodbadge" panose="00000400000000000000" pitchFamily="2" charset="0"/>
              </a:rPr>
              <a:t>00</a:t>
            </a:r>
            <a:endParaRPr lang="en-US" sz="25000" dirty="0">
              <a:solidFill>
                <a:srgbClr val="FF0000"/>
              </a:solidFill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1024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36294" y="1390780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99262" y="1398674"/>
            <a:ext cx="53771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Who appears as a mentor in each of the Cub Scout youth handbooks?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Ethan</a:t>
            </a:r>
          </a:p>
          <a:p>
            <a:endParaRPr lang="en-US" b="1" i="1" dirty="0">
              <a:solidFill>
                <a:srgbClr val="FF0000"/>
              </a:solidFill>
            </a:endParaRPr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22647" y="4558404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41810" y="4558409"/>
            <a:ext cx="45960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Patrol members wearing a small star segment beneath their patrol emblems have earned </a:t>
            </a:r>
            <a:r>
              <a:rPr lang="en-US" dirty="0" smtClean="0"/>
              <a:t>what award?</a:t>
            </a:r>
          </a:p>
          <a:p>
            <a:endParaRPr lang="en-US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The </a:t>
            </a:r>
            <a:r>
              <a:rPr lang="en-US" b="1" i="1" dirty="0">
                <a:solidFill>
                  <a:srgbClr val="FF0000"/>
                </a:solidFill>
              </a:rPr>
              <a:t>National Honor Patrol </a:t>
            </a:r>
            <a:r>
              <a:rPr lang="en-US" b="1" i="1" dirty="0" smtClean="0">
                <a:solidFill>
                  <a:srgbClr val="FF0000"/>
                </a:solidFill>
              </a:rPr>
              <a:t>Award</a:t>
            </a:r>
          </a:p>
          <a:p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799262" y="1122247"/>
            <a:ext cx="4138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Cub Scouting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8239" y="4284608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Boy Scouting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9225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620" y="-251431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solidFill>
                  <a:srgbClr val="FF6600"/>
                </a:solidFill>
                <a:latin typeface="Woodbadge" panose="00000400000000000000" pitchFamily="2" charset="0"/>
              </a:rPr>
              <a:t>4</a:t>
            </a:r>
            <a:r>
              <a:rPr lang="en-US" sz="25000" dirty="0" smtClean="0">
                <a:solidFill>
                  <a:srgbClr val="FF6600"/>
                </a:solidFill>
                <a:latin typeface="Woodbadge" panose="00000400000000000000" pitchFamily="2" charset="0"/>
              </a:rPr>
              <a:t>00</a:t>
            </a:r>
            <a:endParaRPr lang="en-US" sz="25000" dirty="0">
              <a:solidFill>
                <a:srgbClr val="FF6600"/>
              </a:solidFill>
              <a:latin typeface="Woodbadge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893" y="3233717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solidFill>
                  <a:srgbClr val="008000"/>
                </a:solidFill>
                <a:latin typeface="Woodbadge" panose="00000400000000000000" pitchFamily="2" charset="0"/>
              </a:rPr>
              <a:t>4</a:t>
            </a:r>
            <a:r>
              <a:rPr lang="en-US" sz="25000" dirty="0" smtClean="0">
                <a:solidFill>
                  <a:srgbClr val="008000"/>
                </a:solidFill>
                <a:latin typeface="Woodbadge" panose="00000400000000000000" pitchFamily="2" charset="0"/>
              </a:rPr>
              <a:t>00</a:t>
            </a:r>
            <a:endParaRPr lang="en-US" sz="25000" dirty="0">
              <a:solidFill>
                <a:srgbClr val="008000"/>
              </a:solidFill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995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57020" y="1382635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52102" y="1377321"/>
            <a:ext cx="4596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 Varsity Scouts participate in co-ed activities?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Yes</a:t>
            </a:r>
            <a:endParaRPr lang="en-US" b="1" i="1" dirty="0">
              <a:solidFill>
                <a:srgbClr val="FF0000"/>
              </a:solidFill>
            </a:endParaRPr>
          </a:p>
          <a:p>
            <a:endParaRPr lang="en-US" b="1" i="1" dirty="0" smtClean="0"/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70838" y="4415982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38284" y="4429630"/>
            <a:ext cx="459606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What award can be presented by councils, areas, regions, or the BSA National Council to </a:t>
            </a:r>
            <a:r>
              <a:rPr lang="en-US" sz="1600" dirty="0" smtClean="0"/>
              <a:t>Venturers who </a:t>
            </a:r>
            <a:r>
              <a:rPr lang="en-US" sz="1600" dirty="0"/>
              <a:t>have made exceptional contributions to Venturing? </a:t>
            </a:r>
            <a:endParaRPr lang="en-US" sz="1600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Venturing </a:t>
            </a:r>
            <a:r>
              <a:rPr lang="en-US" b="1" i="1" dirty="0">
                <a:solidFill>
                  <a:srgbClr val="FF0000"/>
                </a:solidFill>
              </a:rPr>
              <a:t>Leadership </a:t>
            </a:r>
            <a:r>
              <a:rPr lang="en-US" b="1" i="1" dirty="0" smtClean="0">
                <a:solidFill>
                  <a:srgbClr val="FF0000"/>
                </a:solidFill>
              </a:rPr>
              <a:t>Award</a:t>
            </a:r>
          </a:p>
          <a:p>
            <a:endParaRPr lang="en-US" b="1" i="1" dirty="0">
              <a:solidFill>
                <a:srgbClr val="FF0000"/>
              </a:solidFill>
            </a:endParaRPr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52102" y="1126189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6600"/>
                </a:solidFill>
              </a:rPr>
              <a:t>Varsity Scouting</a:t>
            </a:r>
            <a:endParaRPr lang="en-US" b="1" u="sng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52102" y="4143656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8000"/>
                </a:solidFill>
              </a:rPr>
              <a:t>Venturing</a:t>
            </a:r>
            <a:endParaRPr lang="en-US" b="1" u="sng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4290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620" y="-251431"/>
            <a:ext cx="964772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solidFill>
                  <a:srgbClr val="993300"/>
                </a:solidFill>
                <a:latin typeface="Woodbadge" panose="00000400000000000000" pitchFamily="2" charset="0"/>
              </a:rPr>
              <a:t>4</a:t>
            </a:r>
            <a:r>
              <a:rPr lang="en-US" sz="25000" dirty="0" smtClean="0">
                <a:solidFill>
                  <a:srgbClr val="993300"/>
                </a:solidFill>
                <a:latin typeface="Woodbadge" panose="00000400000000000000" pitchFamily="2" charset="0"/>
              </a:rPr>
              <a:t>00</a:t>
            </a:r>
            <a:endParaRPr lang="en-US" sz="25000" dirty="0">
              <a:solidFill>
                <a:srgbClr val="993300"/>
              </a:solidFill>
              <a:latin typeface="Woodbadge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893" y="3233717"/>
            <a:ext cx="964772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latin typeface="Woodbadge" panose="00000400000000000000" pitchFamily="2" charset="0"/>
              </a:rPr>
              <a:t>4</a:t>
            </a:r>
            <a:r>
              <a:rPr lang="en-US" sz="25000" dirty="0" smtClean="0">
                <a:latin typeface="Woodbadge" panose="00000400000000000000" pitchFamily="2" charset="0"/>
              </a:rPr>
              <a:t>00</a:t>
            </a:r>
            <a:endParaRPr lang="en-US" sz="25000" dirty="0"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201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620" y="-251431"/>
            <a:ext cx="967461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solidFill>
                  <a:srgbClr val="FF6600"/>
                </a:solidFill>
                <a:latin typeface="Woodbadge" panose="00000400000000000000" pitchFamily="2" charset="0"/>
              </a:rPr>
              <a:t>100</a:t>
            </a:r>
            <a:endParaRPr lang="en-US" sz="25000" dirty="0">
              <a:solidFill>
                <a:srgbClr val="FF6600"/>
              </a:solidFill>
              <a:latin typeface="Woodbadge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893" y="3233717"/>
            <a:ext cx="967461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solidFill>
                  <a:srgbClr val="008000"/>
                </a:solidFill>
                <a:latin typeface="Woodbadge" panose="00000400000000000000" pitchFamily="2" charset="0"/>
              </a:rPr>
              <a:t>100</a:t>
            </a:r>
            <a:endParaRPr lang="en-US" sz="25000" dirty="0">
              <a:solidFill>
                <a:srgbClr val="008000"/>
              </a:solidFill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5428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9615" y="1368122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70879" y="1354474"/>
            <a:ext cx="50217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what level of Scouting is the District Award of Merit presented?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The </a:t>
            </a:r>
            <a:r>
              <a:rPr lang="en-US" b="1" i="1" dirty="0">
                <a:solidFill>
                  <a:srgbClr val="FF0000"/>
                </a:solidFill>
              </a:rPr>
              <a:t>district or the council</a:t>
            </a:r>
            <a:r>
              <a:rPr lang="en-US" b="1" i="1" dirty="0" smtClean="0">
                <a:solidFill>
                  <a:srgbClr val="FF0000"/>
                </a:solidFill>
              </a:rPr>
              <a:t>)</a:t>
            </a:r>
          </a:p>
          <a:p>
            <a:endParaRPr lang="en-US" b="1" i="1" dirty="0" smtClean="0"/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16910" y="4881037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6872" y="4881037"/>
            <a:ext cx="4596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do the initials S. S. stand for in the name Robert S. S. Baden-Powell?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Stephenson Smyth</a:t>
            </a:r>
            <a:endParaRPr lang="en-US" b="1" i="1" dirty="0">
              <a:solidFill>
                <a:srgbClr val="FF0000"/>
              </a:solidFill>
            </a:endParaRPr>
          </a:p>
          <a:p>
            <a:endParaRPr lang="en-US" b="1" dirty="0"/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85094" y="1094326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993300"/>
                </a:solidFill>
              </a:rPr>
              <a:t>Districts</a:t>
            </a:r>
            <a:endParaRPr lang="en-US" b="1" u="sng" dirty="0">
              <a:solidFill>
                <a:srgbClr val="9933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44791" y="4588475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Training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1640961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1494" y="-348922"/>
            <a:ext cx="972274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solidFill>
                  <a:schemeClr val="bg1">
                    <a:lumMod val="50000"/>
                  </a:schemeClr>
                </a:solidFill>
                <a:latin typeface="Woodbadge" panose="00000400000000000000" pitchFamily="2" charset="0"/>
              </a:rPr>
              <a:t>4</a:t>
            </a:r>
            <a:r>
              <a:rPr lang="en-US" sz="25000" dirty="0" smtClean="0">
                <a:solidFill>
                  <a:schemeClr val="bg1">
                    <a:lumMod val="50000"/>
                  </a:schemeClr>
                </a:solidFill>
                <a:latin typeface="Woodbadge" panose="00000400000000000000" pitchFamily="2" charset="0"/>
              </a:rPr>
              <a:t>00</a:t>
            </a:r>
            <a:endParaRPr lang="en-US" sz="25000" dirty="0">
              <a:solidFill>
                <a:schemeClr val="bg1">
                  <a:lumMod val="50000"/>
                </a:schemeClr>
              </a:solidFill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7810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9166" y="1306658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11153" y="1306654"/>
            <a:ext cx="4596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are the BSA’s four steps to advancement? </a:t>
            </a:r>
            <a:endParaRPr lang="en-US" dirty="0" smtClean="0"/>
          </a:p>
          <a:p>
            <a:endParaRPr lang="en-US" i="1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A </a:t>
            </a:r>
            <a:r>
              <a:rPr lang="en-US" b="1" i="1" dirty="0">
                <a:solidFill>
                  <a:srgbClr val="FF0000"/>
                </a:solidFill>
              </a:rPr>
              <a:t>youth learns; a youth is tested; a youth is reviewed</a:t>
            </a:r>
            <a:r>
              <a:rPr lang="en-US" b="1" i="1" dirty="0" smtClean="0">
                <a:solidFill>
                  <a:srgbClr val="FF0000"/>
                </a:solidFill>
              </a:rPr>
              <a:t>; a </a:t>
            </a:r>
            <a:r>
              <a:rPr lang="en-US" b="1" i="1" dirty="0">
                <a:solidFill>
                  <a:srgbClr val="FF0000"/>
                </a:solidFill>
              </a:rPr>
              <a:t>youth is </a:t>
            </a:r>
            <a:r>
              <a:rPr lang="en-US" b="1" i="1" dirty="0" smtClean="0">
                <a:solidFill>
                  <a:srgbClr val="FF0000"/>
                </a:solidFill>
              </a:rPr>
              <a:t>recognized.</a:t>
            </a:r>
          </a:p>
          <a:p>
            <a:endParaRPr lang="en-US" b="1" i="1" dirty="0"/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52097" y="1040104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>
                    <a:lumMod val="50000"/>
                  </a:schemeClr>
                </a:solidFill>
              </a:rPr>
              <a:t>Leadership</a:t>
            </a:r>
            <a:endParaRPr lang="en-US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552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58663" y="1386520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39927" y="1366756"/>
            <a:ext cx="4596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 a Varsity Scout be a member of the Order of the Arrow?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Yes</a:t>
            </a:r>
            <a:endParaRPr lang="en-US" b="1" i="1" dirty="0">
              <a:solidFill>
                <a:srgbClr val="FF0000"/>
              </a:solidFill>
            </a:endParaRPr>
          </a:p>
          <a:p>
            <a:endParaRPr lang="en-US" b="1" dirty="0"/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89846" y="4864028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71110" y="4864028"/>
            <a:ext cx="4596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kind of service project is required for a Venturer to become a Ranger?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Conservation</a:t>
            </a:r>
            <a:endParaRPr lang="en-US" b="1" i="1" dirty="0">
              <a:solidFill>
                <a:srgbClr val="FF0000"/>
              </a:solidFill>
            </a:endParaRPr>
          </a:p>
          <a:p>
            <a:endParaRPr lang="en-US" b="1" dirty="0"/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339926" y="1017188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6600"/>
                </a:solidFill>
              </a:rPr>
              <a:t>Varsity Scouting</a:t>
            </a:r>
            <a:endParaRPr lang="en-US" b="1" u="sng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71109" y="4494696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8000"/>
                </a:solidFill>
              </a:rPr>
              <a:t>Venturing</a:t>
            </a:r>
            <a:endParaRPr lang="en-US" b="1" u="sng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448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620" y="-251431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solidFill>
                  <a:srgbClr val="993300"/>
                </a:solidFill>
                <a:latin typeface="Woodbadge" panose="00000400000000000000" pitchFamily="2" charset="0"/>
              </a:rPr>
              <a:t>100</a:t>
            </a:r>
            <a:endParaRPr lang="en-US" sz="25000" dirty="0">
              <a:solidFill>
                <a:srgbClr val="993300"/>
              </a:solidFill>
              <a:latin typeface="Woodbadge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893" y="3233717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latin typeface="Woodbadge" panose="00000400000000000000" pitchFamily="2" charset="0"/>
              </a:rPr>
              <a:t>100</a:t>
            </a:r>
            <a:endParaRPr lang="en-US" sz="25000" dirty="0"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133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61249" y="1176494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42512" y="1205429"/>
            <a:ext cx="50217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Can members of a patrol have a different logo or design on their neckerchiefs as long as the </a:t>
            </a:r>
            <a:r>
              <a:rPr lang="en-US" sz="1600" dirty="0" smtClean="0"/>
              <a:t>neckerchiefs are </a:t>
            </a:r>
            <a:r>
              <a:rPr lang="en-US" sz="1600" dirty="0"/>
              <a:t>the same color as those of the rest of the troop</a:t>
            </a:r>
            <a:r>
              <a:rPr lang="en-US" sz="1600" dirty="0" smtClean="0"/>
              <a:t>?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Yes</a:t>
            </a:r>
          </a:p>
          <a:p>
            <a:endParaRPr lang="en-US" b="1" i="1" dirty="0" smtClean="0"/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61249" y="4949944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42512" y="4952462"/>
            <a:ext cx="4596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Describe the shoes that are to be worn with the official uniform.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Canvas </a:t>
            </a:r>
            <a:r>
              <a:rPr lang="en-US" b="1" i="1" dirty="0">
                <a:solidFill>
                  <a:srgbClr val="FF0000"/>
                </a:solidFill>
              </a:rPr>
              <a:t>or leather, clean, and </a:t>
            </a:r>
            <a:r>
              <a:rPr lang="en-US" b="1" i="1" dirty="0" smtClean="0">
                <a:solidFill>
                  <a:srgbClr val="FF0000"/>
                </a:solidFill>
              </a:rPr>
              <a:t>dark in color</a:t>
            </a:r>
          </a:p>
          <a:p>
            <a:endParaRPr lang="en-US" b="1" dirty="0"/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38046" y="863393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993300"/>
                </a:solidFill>
              </a:rPr>
              <a:t>Districts</a:t>
            </a:r>
            <a:endParaRPr lang="en-US" b="1" u="sng" dirty="0">
              <a:solidFill>
                <a:srgbClr val="9933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2512" y="4636843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Training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260051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1494" y="-348922"/>
            <a:ext cx="970929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 smtClean="0">
                <a:solidFill>
                  <a:schemeClr val="bg1">
                    <a:lumMod val="50000"/>
                  </a:schemeClr>
                </a:solidFill>
                <a:latin typeface="Woodbadge" panose="00000400000000000000" pitchFamily="2" charset="0"/>
              </a:rPr>
              <a:t>100</a:t>
            </a:r>
            <a:endParaRPr lang="en-US" sz="25000" dirty="0">
              <a:solidFill>
                <a:schemeClr val="bg1">
                  <a:lumMod val="50000"/>
                </a:schemeClr>
              </a:solidFill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66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79397" y="1264027"/>
            <a:ext cx="96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01605" y="1264027"/>
            <a:ext cx="4596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many goals are there on a Wood Badge ticket? </a:t>
            </a:r>
            <a:endParaRPr lang="en-US" dirty="0" smtClean="0"/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Five</a:t>
            </a:r>
            <a:endParaRPr lang="en-US" b="1" i="1" dirty="0">
              <a:solidFill>
                <a:srgbClr val="FF0000"/>
              </a:solidFill>
            </a:endParaRPr>
          </a:p>
          <a:p>
            <a:endParaRPr lang="en-US" b="1" dirty="0"/>
          </a:p>
          <a:p>
            <a:r>
              <a:rPr lang="en-US" b="1" dirty="0" smtClean="0"/>
              <a:t>Questions and Answers – Game 3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28900" y="962935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>
                    <a:lumMod val="50000"/>
                  </a:schemeClr>
                </a:solidFill>
              </a:rPr>
              <a:t>Leadership</a:t>
            </a:r>
            <a:endParaRPr lang="en-US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742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620" y="-251431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solidFill>
                  <a:srgbClr val="0070C0"/>
                </a:solidFill>
                <a:latin typeface="Woodbadge" panose="00000400000000000000" pitchFamily="2" charset="0"/>
              </a:rPr>
              <a:t>2</a:t>
            </a:r>
            <a:r>
              <a:rPr lang="en-US" sz="25000" dirty="0" smtClean="0">
                <a:solidFill>
                  <a:srgbClr val="0070C0"/>
                </a:solidFill>
                <a:latin typeface="Woodbadge" panose="00000400000000000000" pitchFamily="2" charset="0"/>
              </a:rPr>
              <a:t>00</a:t>
            </a:r>
            <a:endParaRPr lang="en-US" sz="25000" dirty="0">
              <a:solidFill>
                <a:srgbClr val="0070C0"/>
              </a:solidFill>
              <a:latin typeface="Woodbadge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893" y="3233717"/>
            <a:ext cx="96611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0" dirty="0">
                <a:solidFill>
                  <a:srgbClr val="FF0000"/>
                </a:solidFill>
                <a:latin typeface="Woodbadge" panose="00000400000000000000" pitchFamily="2" charset="0"/>
              </a:rPr>
              <a:t>2</a:t>
            </a:r>
            <a:r>
              <a:rPr lang="en-US" sz="25000" dirty="0" smtClean="0">
                <a:solidFill>
                  <a:srgbClr val="FF0000"/>
                </a:solidFill>
                <a:latin typeface="Woodbadge" panose="00000400000000000000" pitchFamily="2" charset="0"/>
              </a:rPr>
              <a:t>00</a:t>
            </a:r>
            <a:endParaRPr lang="en-US" sz="25000" dirty="0">
              <a:solidFill>
                <a:srgbClr val="FF0000"/>
              </a:solidFill>
              <a:latin typeface="Woodbad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573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876</Words>
  <Application>Microsoft Office PowerPoint</Application>
  <PresentationFormat>Widescreen</PresentationFormat>
  <Paragraphs>228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Woodbadge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Daul</dc:creator>
  <cp:lastModifiedBy>Anderson, David</cp:lastModifiedBy>
  <cp:revision>33</cp:revision>
  <cp:lastPrinted>2017-09-22T20:45:53Z</cp:lastPrinted>
  <dcterms:created xsi:type="dcterms:W3CDTF">2015-11-09T01:41:54Z</dcterms:created>
  <dcterms:modified xsi:type="dcterms:W3CDTF">2017-09-22T20:47:44Z</dcterms:modified>
</cp:coreProperties>
</file>