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258" r:id="rId6"/>
    <p:sldId id="274" r:id="rId7"/>
    <p:sldId id="259" r:id="rId8"/>
    <p:sldId id="275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80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5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61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3388" y="164327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5536" y="1657097"/>
            <a:ext cx="4596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is Akela?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boy’s leader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4273" y="479271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85537" y="4806415"/>
            <a:ext cx="4596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whom should a Boy Scout receive his first troop and patrol leadership training? </a:t>
            </a:r>
            <a:endParaRPr lang="en-US" sz="1600" dirty="0" smtClean="0"/>
          </a:p>
          <a:p>
            <a:endParaRPr lang="en-US" sz="1600" i="1" dirty="0"/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His Scoutmaster and </a:t>
            </a:r>
            <a:r>
              <a:rPr lang="en-US" sz="1600" b="1" i="1" dirty="0">
                <a:solidFill>
                  <a:srgbClr val="FF0000"/>
                </a:solidFill>
              </a:rPr>
              <a:t>senior patrol leader deliver Introduction to Leadership Skills for Troops</a:t>
            </a:r>
            <a:r>
              <a:rPr lang="en-US" sz="1600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sz="1600" b="1" dirty="0"/>
          </a:p>
          <a:p>
            <a:r>
              <a:rPr lang="en-US" sz="1600" b="1" dirty="0" smtClean="0"/>
              <a:t>Questions and Answers – Game 2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14976" y="1369478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5536" y="454609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1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66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80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9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13196" y="134106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2640" y="1366531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members of a Varsity Scout team participate in a team planning meeting?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All </a:t>
            </a:r>
            <a:r>
              <a:rPr lang="en-US" b="1" i="1" dirty="0">
                <a:solidFill>
                  <a:srgbClr val="FF0000"/>
                </a:solidFill>
              </a:rPr>
              <a:t>members of the team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4272" y="459814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5536" y="4598144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a Venturer holding the rank of Second Class Scout earn his Eagle Scout Award while a </a:t>
            </a:r>
            <a:r>
              <a:rPr lang="en-US" dirty="0" smtClean="0"/>
              <a:t>member of </a:t>
            </a:r>
            <a:r>
              <a:rPr lang="en-US" dirty="0"/>
              <a:t>a Venturing crew?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No</a:t>
            </a:r>
            <a:r>
              <a:rPr lang="en-US" i="1" dirty="0" smtClean="0"/>
              <a:t> </a:t>
            </a:r>
            <a:r>
              <a:rPr lang="en-US" i="1" dirty="0"/>
              <a:t>(He must be a First Class Scout.)</a:t>
            </a:r>
            <a:endParaRPr lang="en-US" b="1" i="1" dirty="0"/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69431" y="106136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2640" y="4310700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2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78325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9933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06823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latin typeface="Woodbadge" panose="00000400000000000000" pitchFamily="2" charset="0"/>
              </a:rPr>
              <a:t>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5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774" y="131402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7038" y="1317034"/>
            <a:ext cx="5021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should coordinate a districtwide pinewood derby runoff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District </a:t>
            </a:r>
            <a:r>
              <a:rPr lang="en-US" b="1" i="1" dirty="0" smtClean="0">
                <a:solidFill>
                  <a:srgbClr val="FF0000"/>
                </a:solidFill>
              </a:rPr>
              <a:t>activities chairperson/subcommittee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i="1" dirty="0" smtClean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57286" y="458423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8550" y="4599176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Within a Scouting unit, what person ensures that all adult leaders receive the appropriate </a:t>
            </a:r>
            <a:r>
              <a:rPr lang="en-US" dirty="0" smtClean="0"/>
              <a:t>training awards </a:t>
            </a:r>
            <a:r>
              <a:rPr lang="en-US" dirty="0"/>
              <a:t>and recognitions?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committee </a:t>
            </a:r>
            <a:r>
              <a:rPr lang="en-US" b="1" i="1" dirty="0" smtClean="0">
                <a:solidFill>
                  <a:srgbClr val="FF0000"/>
                </a:solidFill>
              </a:rPr>
              <a:t>chairperson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7038" y="102658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5969" y="4229844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7448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4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7155" y="1280196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48420" y="1307492"/>
            <a:ext cx="4596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Wood Badge presentation on “Listening to Learn” discussed two kinds of effective listening</a:t>
            </a:r>
            <a:r>
              <a:rPr lang="en-US" sz="1600" dirty="0" smtClean="0"/>
              <a:t>.  One </a:t>
            </a:r>
            <a:r>
              <a:rPr lang="en-US" sz="1600" dirty="0"/>
              <a:t>was </a:t>
            </a:r>
            <a:r>
              <a:rPr lang="en-US" sz="1600" i="1" dirty="0"/>
              <a:t>active listening. </a:t>
            </a:r>
            <a:r>
              <a:rPr lang="en-US" sz="1600" dirty="0"/>
              <a:t>What was the other? </a:t>
            </a:r>
            <a:endParaRPr lang="en-US" sz="1600" dirty="0" smtClean="0"/>
          </a:p>
          <a:p>
            <a:endParaRPr lang="en-US" sz="1600" i="1" dirty="0"/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Empathetic </a:t>
            </a:r>
            <a:r>
              <a:rPr lang="en-US" sz="1600" b="1" i="1" dirty="0">
                <a:solidFill>
                  <a:srgbClr val="FF0000"/>
                </a:solidFill>
              </a:rPr>
              <a:t>listening</a:t>
            </a:r>
          </a:p>
          <a:p>
            <a:endParaRPr lang="en-US" sz="1600" b="1" dirty="0"/>
          </a:p>
          <a:p>
            <a:r>
              <a:rPr lang="en-US" sz="1600" b="1" dirty="0" smtClean="0"/>
              <a:t>Questions and Answers – Game 2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48418" y="1033696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98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0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3386" y="171473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2090" y="1700859"/>
            <a:ext cx="5377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“Webelos” mean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“</a:t>
            </a:r>
            <a:r>
              <a:rPr lang="en-US" b="1" i="1" dirty="0">
                <a:solidFill>
                  <a:srgbClr val="FF0000"/>
                </a:solidFill>
              </a:rPr>
              <a:t>We’ll be loyal Scouts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68343" y="453840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0785" y="4538404"/>
            <a:ext cx="459606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 many merit badges must an Eagle Scout earn to wear both a Silver Palm and a Bronze Palm </a:t>
            </a:r>
            <a:r>
              <a:rPr lang="en-US" sz="1600" dirty="0" smtClean="0"/>
              <a:t>on his </a:t>
            </a:r>
            <a:r>
              <a:rPr lang="en-US" sz="1600" dirty="0"/>
              <a:t>Eagle Scout Award? </a:t>
            </a:r>
            <a:endParaRPr lang="en-US" sz="1600" dirty="0" smtClean="0"/>
          </a:p>
          <a:p>
            <a:endParaRPr lang="en-US" sz="1600" i="1" dirty="0"/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41</a:t>
            </a:r>
            <a:r>
              <a:rPr lang="en-US" sz="1600" i="1" dirty="0" smtClean="0"/>
              <a:t> </a:t>
            </a:r>
            <a:r>
              <a:rPr lang="en-US" sz="1600" i="1" dirty="0"/>
              <a:t>(21 for Eagle Scout rank, 15 for the Silver Palm, and five for the Bronze Palm</a:t>
            </a:r>
            <a:r>
              <a:rPr lang="en-US" sz="1600" i="1" dirty="0" smtClean="0"/>
              <a:t>)</a:t>
            </a:r>
          </a:p>
          <a:p>
            <a:endParaRPr lang="en-US" sz="1600" b="1" i="1" dirty="0">
              <a:solidFill>
                <a:srgbClr val="FF0000"/>
              </a:solidFill>
            </a:endParaRPr>
          </a:p>
          <a:p>
            <a:r>
              <a:rPr lang="en-US" sz="1600" b="1" dirty="0" smtClean="0"/>
              <a:t>Questions and Answers – Game 2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87432" y="1372358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0931" y="426438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8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8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2144" y="1364919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3408" y="1371106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adventures must a boy </a:t>
            </a:r>
            <a:r>
              <a:rPr lang="en-US" dirty="0" smtClean="0"/>
              <a:t>complete</a:t>
            </a:r>
          </a:p>
          <a:p>
            <a:r>
              <a:rPr lang="en-US" dirty="0" smtClean="0"/>
              <a:t> </a:t>
            </a:r>
            <a:r>
              <a:rPr lang="en-US" dirty="0"/>
              <a:t>to earn his Tiger rank?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Seven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46995" y="4540239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53407" y="4545647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the four uniform items that must be worn for a Scout to be in proper or complete uniform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Shirt, pants or shorts, belt, </a:t>
            </a:r>
            <a:r>
              <a:rPr lang="en-US" b="1" i="1" dirty="0" smtClean="0">
                <a:solidFill>
                  <a:srgbClr val="FF0000"/>
                </a:solidFill>
              </a:rPr>
              <a:t>socks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353407" y="1025668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6081" y="421211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98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3819" y="113222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5083" y="1146144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Varsity Scout team is broken down into smaller groups of Varsity Scouts. What are these </a:t>
            </a:r>
            <a:r>
              <a:rPr lang="en-US" dirty="0" smtClean="0"/>
              <a:t>groups called</a:t>
            </a:r>
            <a:r>
              <a:rPr lang="en-US" dirty="0"/>
              <a:t>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Squads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1792" y="4537726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83942" y="4551374"/>
            <a:ext cx="45960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are the youth awards that are unique to Venturing</a:t>
            </a:r>
            <a:r>
              <a:rPr lang="en-US" sz="1600" dirty="0" smtClean="0"/>
              <a:t>?</a:t>
            </a:r>
          </a:p>
          <a:p>
            <a:endParaRPr lang="en-US" sz="1600" dirty="0"/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Venturing </a:t>
            </a:r>
            <a:r>
              <a:rPr lang="en-US" sz="1600" b="1" i="1" dirty="0">
                <a:solidFill>
                  <a:srgbClr val="FF0000"/>
                </a:solidFill>
              </a:rPr>
              <a:t>Award, Discovery Award, Pathfinder</a:t>
            </a:r>
          </a:p>
          <a:p>
            <a:r>
              <a:rPr lang="en-US" sz="1600" b="1" i="1" dirty="0">
                <a:solidFill>
                  <a:srgbClr val="FF0000"/>
                </a:solidFill>
              </a:rPr>
              <a:t>Award, Summit Award, TRUST Award, Ranger Award, Quest </a:t>
            </a:r>
            <a:r>
              <a:rPr lang="en-US" sz="1600" b="1" i="1" dirty="0" smtClean="0">
                <a:solidFill>
                  <a:srgbClr val="FF0000"/>
                </a:solidFill>
              </a:rPr>
              <a:t>Award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/>
              <a:t>Questions and Answers – Game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79471" y="77681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1954" y="4263930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1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latin typeface="Woodbadge" panose="00000400000000000000" pitchFamily="2" charset="0"/>
              </a:rPr>
              <a:t>300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7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0937" y="111227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93145" y="1115090"/>
            <a:ext cx="50217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district chairperson is absent and has not made other arrangements, who runs a district</a:t>
            </a:r>
          </a:p>
          <a:p>
            <a:r>
              <a:rPr lang="en-US" dirty="0"/>
              <a:t>committee meeting?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district commissioner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2695" y="490832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83959" y="4894675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Wood Badge considered advanced leadership training?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Yes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06791" y="80673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959" y="460278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03622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4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5719" y="118619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0631" y="1203380"/>
            <a:ext cx="459606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Wood Badge presentation on “Communication” noted that Aristotle broke down </a:t>
            </a:r>
            <a:r>
              <a:rPr lang="en-US" sz="1600" dirty="0" smtClean="0"/>
              <a:t>communication into </a:t>
            </a:r>
            <a:r>
              <a:rPr lang="en-US" sz="1600" dirty="0"/>
              <a:t>what three parts</a:t>
            </a:r>
            <a:r>
              <a:rPr lang="en-US" sz="1600" dirty="0" smtClean="0"/>
              <a:t>?</a:t>
            </a:r>
          </a:p>
          <a:p>
            <a:endParaRPr lang="en-US" sz="1600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sender, a message, a </a:t>
            </a:r>
            <a:r>
              <a:rPr lang="en-US" b="1" i="1" dirty="0" smtClean="0">
                <a:solidFill>
                  <a:srgbClr val="FF0000"/>
                </a:solidFill>
              </a:rPr>
              <a:t>receiver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11574" y="941464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11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70C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00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02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2443" y="1402979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0583" y="1402979"/>
            <a:ext cx="53771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colors are in the recognition knot for the Den Leader Training Award?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Gold </a:t>
            </a:r>
            <a:r>
              <a:rPr lang="en-US" b="1" i="1" dirty="0">
                <a:solidFill>
                  <a:srgbClr val="FF0000"/>
                </a:solidFill>
              </a:rPr>
              <a:t>knot on </a:t>
            </a:r>
            <a:r>
              <a:rPr lang="en-US" b="1" i="1" dirty="0" smtClean="0">
                <a:solidFill>
                  <a:srgbClr val="FF0000"/>
                </a:solidFill>
              </a:rPr>
              <a:t>a blue </a:t>
            </a:r>
            <a:r>
              <a:rPr lang="en-US" b="1" i="1" dirty="0">
                <a:solidFill>
                  <a:srgbClr val="FF0000"/>
                </a:solidFill>
              </a:rPr>
              <a:t>background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69319" y="488622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50583" y="4886176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the two stars stand for on the First Class badge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Truth </a:t>
            </a:r>
            <a:r>
              <a:rPr lang="en-US" b="1" i="1" dirty="0">
                <a:solidFill>
                  <a:srgbClr val="FF0000"/>
                </a:solidFill>
              </a:rPr>
              <a:t>and knowledge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95372" y="1129183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0582" y="459264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22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66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80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9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7658" y="1198246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29271" y="1211894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the two major youth awards that are unique to Varsity Scouting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Denali </a:t>
            </a:r>
            <a:r>
              <a:rPr lang="en-US" b="1" i="1" dirty="0">
                <a:solidFill>
                  <a:srgbClr val="FF0000"/>
                </a:solidFill>
              </a:rPr>
              <a:t>Award, Varsity </a:t>
            </a:r>
            <a:r>
              <a:rPr lang="en-US" b="1" i="1" dirty="0" smtClean="0">
                <a:solidFill>
                  <a:srgbClr val="FF0000"/>
                </a:solidFill>
              </a:rPr>
              <a:t>Letter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374" y="467936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52638" y="4679362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four areas of emphasis in the Venturing program model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Adventure, leadership, </a:t>
            </a:r>
            <a:r>
              <a:rPr lang="en-US" b="1" i="1" dirty="0" smtClean="0">
                <a:solidFill>
                  <a:srgbClr val="FF0000"/>
                </a:solidFill>
              </a:rPr>
              <a:t>personal growth</a:t>
            </a:r>
            <a:r>
              <a:rPr lang="en-US" b="1" i="1" dirty="0">
                <a:solidFill>
                  <a:srgbClr val="FF0000"/>
                </a:solidFill>
              </a:rPr>
              <a:t>, and </a:t>
            </a:r>
            <a:r>
              <a:rPr lang="en-US" b="1" i="1" dirty="0" smtClean="0">
                <a:solidFill>
                  <a:srgbClr val="FF0000"/>
                </a:solidFill>
              </a:rPr>
              <a:t>service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29271" y="91080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8235" y="425133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29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9933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latin typeface="Woodbadge" panose="00000400000000000000" pitchFamily="2" charset="0"/>
              </a:rPr>
              <a:t>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55689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4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3702" y="108383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4966" y="1083838"/>
            <a:ext cx="50217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appoints a den chief?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senior patrol leader (with approval from the den leader and Cubmaster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of the pack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21687" y="462361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41888" y="4634001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training awards are required for a Scouter to be eligible for the Silver Beaver Award?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None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54965" y="810576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5536" y="432415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6409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81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4575" y="127935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2260" y="1279353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four S’s of a successful campfire program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Songs, Stunts, Stories, Showmanship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2260" y="91002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5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230" y="134745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8602" y="1333804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adult leader of a Varsity Scout team called?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Coach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7229" y="483501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8493" y="4846808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of the core requirements must be earned for the Ranger Award?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Eight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88493" y="103271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8602" y="4562224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31866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16648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latin typeface="Woodbadge" panose="00000400000000000000" pitchFamily="2" charset="0"/>
              </a:rPr>
              <a:t>100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3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0071" y="1406876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168" y="1385620"/>
            <a:ext cx="5021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a chartered organization representative a </a:t>
            </a:r>
            <a:endParaRPr lang="en-US" dirty="0" smtClean="0"/>
          </a:p>
          <a:p>
            <a:r>
              <a:rPr lang="en-US" dirty="0" smtClean="0"/>
              <a:t>voting </a:t>
            </a:r>
            <a:r>
              <a:rPr lang="en-US" dirty="0"/>
              <a:t>member of his or her council?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Yes</a:t>
            </a:r>
          </a:p>
          <a:p>
            <a:endParaRPr lang="en-US" b="1" i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39499" y="457871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20763" y="4606015"/>
            <a:ext cx="459606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professional Scouter (that is, someone employed by Scouting) may earn the Professional </a:t>
            </a:r>
            <a:r>
              <a:rPr lang="en-US" sz="1400" dirty="0" smtClean="0"/>
              <a:t>Training Award</a:t>
            </a:r>
            <a:r>
              <a:rPr lang="en-US" sz="1400" dirty="0"/>
              <a:t>. What colors are in the recognition knot for this award? </a:t>
            </a:r>
            <a:endParaRPr lang="en-US" sz="1400" dirty="0" smtClean="0"/>
          </a:p>
          <a:p>
            <a:endParaRPr lang="en-US" sz="1600" i="1" dirty="0"/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Black </a:t>
            </a:r>
            <a:r>
              <a:rPr lang="en-US" sz="1600" b="1" i="1" dirty="0">
                <a:solidFill>
                  <a:srgbClr val="FF0000"/>
                </a:solidFill>
              </a:rPr>
              <a:t>and white (a black knot on a</a:t>
            </a:r>
          </a:p>
          <a:p>
            <a:r>
              <a:rPr lang="en-US" sz="1600" b="1" i="1" dirty="0">
                <a:solidFill>
                  <a:srgbClr val="FF0000"/>
                </a:solidFill>
              </a:rPr>
              <a:t>white background</a:t>
            </a:r>
            <a:r>
              <a:rPr lang="en-US" sz="1600" b="1" i="1" dirty="0" smtClean="0">
                <a:solidFill>
                  <a:srgbClr val="FF0000"/>
                </a:solidFill>
              </a:rPr>
              <a:t>)</a:t>
            </a:r>
          </a:p>
          <a:p>
            <a:endParaRPr lang="en-US" sz="1600" b="1" dirty="0"/>
          </a:p>
          <a:p>
            <a:r>
              <a:rPr lang="en-US" sz="1600" b="1" dirty="0" smtClean="0"/>
              <a:t>Questions and Answers – Game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06168" y="1133392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0762" y="433221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6005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1255" y="127935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2763" y="1279353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kudu is an animal native to what continent?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Africa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93462" y="91002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4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70C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00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7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866</Words>
  <Application>Microsoft Office PowerPoint</Application>
  <PresentationFormat>Widescreen</PresentationFormat>
  <Paragraphs>230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Woodbadge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Daul</dc:creator>
  <cp:lastModifiedBy>Anderson, David</cp:lastModifiedBy>
  <cp:revision>30</cp:revision>
  <cp:lastPrinted>2017-09-22T20:36:57Z</cp:lastPrinted>
  <dcterms:created xsi:type="dcterms:W3CDTF">2015-11-09T01:41:54Z</dcterms:created>
  <dcterms:modified xsi:type="dcterms:W3CDTF">2017-09-22T20:38:03Z</dcterms:modified>
</cp:coreProperties>
</file>