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760" autoAdjust="0"/>
  </p:normalViewPr>
  <p:slideViewPr>
    <p:cSldViewPr snapToGrid="0">
      <p:cViewPr varScale="1">
        <p:scale>
          <a:sx n="61" d="100"/>
          <a:sy n="61" d="100"/>
        </p:scale>
        <p:origin x="18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095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3022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endParaRPr lang="en-US" sz="1100" b="0" i="0" u="none" strike="noStrike" cap="none" dirty="0"/>
          </a:p>
        </p:txBody>
      </p:sp>
    </p:spTree>
    <p:extLst>
      <p:ext uri="{BB962C8B-B14F-4D97-AF65-F5344CB8AC3E}">
        <p14:creationId xmlns:p14="http://schemas.microsoft.com/office/powerpoint/2010/main" val="2120986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9985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3873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42765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5987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 dirty="0" smtClean="0"/>
              <a:t>2 types of decisions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 dirty="0" smtClean="0"/>
              <a:t>Immediate need – problem solving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 dirty="0" smtClean="0"/>
              <a:t>Time to think – decision making</a:t>
            </a:r>
            <a:endParaRPr sz="3200" b="0" i="0" u="none" strike="noStrike" cap="none" dirty="0"/>
          </a:p>
        </p:txBody>
      </p:sp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55395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Can be quick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Can be longer based on situation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Works at all levels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Cubs – with parents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Boy and venture</a:t>
            </a:r>
            <a:r>
              <a:rPr lang="en-US" baseline="0" dirty="0" smtClean="0"/>
              <a:t> works with adults and youth</a:t>
            </a:r>
            <a:endParaRPr dirty="0"/>
          </a:p>
        </p:txBody>
      </p:sp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150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On AT,</a:t>
            </a:r>
            <a:r>
              <a:rPr lang="en-US" baseline="0" dirty="0" smtClean="0"/>
              <a:t> getting dark need campsite now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Want boy leadership but…. Need to be set up before dark or it gets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Dangerous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Solicit responses from group on how you could accomplish this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5062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Let group build list 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Remind</a:t>
            </a:r>
            <a:r>
              <a:rPr lang="en-US" baseline="0" dirty="0" smtClean="0"/>
              <a:t> young group, first backpack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Good weather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What is needed for campsite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Water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Flat area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No deadfall</a:t>
            </a:r>
            <a:endParaRPr dirty="0"/>
          </a:p>
        </p:txBody>
      </p:sp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944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Information</a:t>
            </a:r>
            <a:r>
              <a:rPr lang="en-US" baseline="0" dirty="0" smtClean="0"/>
              <a:t> needed solicit from group</a:t>
            </a:r>
          </a:p>
          <a:p>
            <a:pPr marL="342900" lvl="0" indent="-342900">
              <a:spcBef>
                <a:spcPts val="0"/>
              </a:spcBef>
              <a:buAutoNum type="arabicPeriod"/>
            </a:pPr>
            <a:r>
              <a:rPr lang="en-US" baseline="0" dirty="0" smtClean="0"/>
              <a:t>Geography</a:t>
            </a:r>
          </a:p>
          <a:p>
            <a:pPr marL="342900" lvl="0" indent="-342900">
              <a:spcBef>
                <a:spcPts val="0"/>
              </a:spcBef>
              <a:buAutoNum type="arabicPeriod"/>
            </a:pPr>
            <a:r>
              <a:rPr lang="en-US" baseline="0" dirty="0" smtClean="0"/>
              <a:t>Park rules</a:t>
            </a:r>
          </a:p>
          <a:p>
            <a:pPr marL="342900" lvl="0" indent="-342900">
              <a:spcBef>
                <a:spcPts val="0"/>
              </a:spcBef>
              <a:buAutoNum type="arabicPeriod"/>
            </a:pPr>
            <a:r>
              <a:rPr lang="en-US" baseline="0" dirty="0" smtClean="0"/>
              <a:t>LNT</a:t>
            </a:r>
          </a:p>
          <a:p>
            <a:pPr marL="342900" lvl="0" indent="-342900">
              <a:spcBef>
                <a:spcPts val="0"/>
              </a:spcBef>
              <a:buAutoNum type="arabicPeriod"/>
            </a:pPr>
            <a:r>
              <a:rPr lang="en-US" baseline="0" dirty="0" smtClean="0"/>
              <a:t># tents</a:t>
            </a:r>
          </a:p>
          <a:p>
            <a:pPr marL="342900" lvl="0" indent="-342900">
              <a:spcBef>
                <a:spcPts val="0"/>
              </a:spcBef>
              <a:buAutoNum type="arabicPeriod"/>
            </a:pPr>
            <a:r>
              <a:rPr lang="en-US" baseline="0" dirty="0" smtClean="0"/>
              <a:t>Water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baseline="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baseline="0" dirty="0" smtClean="0"/>
              <a:t>Communicate needed information</a:t>
            </a:r>
          </a:p>
        </p:txBody>
      </p:sp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4295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What</a:t>
            </a:r>
            <a:r>
              <a:rPr lang="en-US" baseline="0" dirty="0" smtClean="0"/>
              <a:t> is important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From previous list</a:t>
            </a:r>
            <a:endParaRPr dirty="0"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1675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Font typeface="Arial"/>
              <a:buNone/>
            </a:pPr>
            <a:r>
              <a:rPr lang="en-US" sz="1100" b="0" i="0" u="none" strike="noStrike" cap="none" dirty="0" smtClean="0"/>
              <a:t>Find</a:t>
            </a:r>
            <a:r>
              <a:rPr lang="en-US" sz="1100" b="0" i="0" u="none" strike="noStrike" cap="none" baseline="0" dirty="0" smtClean="0"/>
              <a:t>  a campsite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Font typeface="Arial"/>
              <a:buNone/>
            </a:pPr>
            <a:r>
              <a:rPr lang="en-US" sz="1100" b="0" i="0" u="none" strike="noStrike" cap="none" baseline="0" dirty="0" smtClean="0"/>
              <a:t>All sleep well </a:t>
            </a:r>
            <a:r>
              <a:rPr lang="en-US" sz="1100" b="0" i="0" u="none" strike="noStrike" cap="none" baseline="0" smtClean="0"/>
              <a:t>ready for new day</a:t>
            </a:r>
            <a:endParaRPr lang="en-US" sz="1100" b="0" i="0" u="none" strike="noStrike" cap="none" dirty="0"/>
          </a:p>
        </p:txBody>
      </p:sp>
    </p:spTree>
    <p:extLst>
      <p:ext uri="{BB962C8B-B14F-4D97-AF65-F5344CB8AC3E}">
        <p14:creationId xmlns:p14="http://schemas.microsoft.com/office/powerpoint/2010/main" val="1528244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725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  <a:defRPr sz="6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rebuchet MS"/>
              <a:buNone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rebuchet MS"/>
              <a:buNone/>
              <a:defRPr sz="4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63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  <a:defRPr sz="32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698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–"/>
              <a:defRPr sz="2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•"/>
              <a:defRPr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25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–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25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»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/>
        </p:nvSpPr>
        <p:spPr>
          <a:xfrm>
            <a:off x="882650" y="6254750"/>
            <a:ext cx="2774949" cy="4000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Wood Badge S7-602-17</a:t>
            </a:r>
          </a:p>
        </p:txBody>
      </p:sp>
      <p:pic>
        <p:nvPicPr>
          <p:cNvPr id="7" name="Shape 7" descr="world_flag_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29600" y="6238875"/>
            <a:ext cx="685800" cy="47035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9"/>
          <p:cNvSpPr txBox="1"/>
          <p:nvPr/>
        </p:nvSpPr>
        <p:spPr>
          <a:xfrm>
            <a:off x="3984625" y="6248400"/>
            <a:ext cx="4464050" cy="39687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Problem Solving and Decision Making</a:t>
            </a:r>
          </a:p>
        </p:txBody>
      </p:sp>
      <p:cxnSp>
        <p:nvCxnSpPr>
          <p:cNvPr id="10" name="Shape 10"/>
          <p:cNvCxnSpPr/>
          <p:nvPr/>
        </p:nvCxnSpPr>
        <p:spPr>
          <a:xfrm>
            <a:off x="0" y="6172200"/>
            <a:ext cx="9144000" cy="0"/>
          </a:xfrm>
          <a:prstGeom prst="straightConnector1">
            <a:avLst/>
          </a:prstGeom>
          <a:noFill/>
          <a:ln w="73025" cap="flat" cmpd="sng">
            <a:solidFill>
              <a:srgbClr val="228B22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07950" y="0"/>
            <a:ext cx="0" cy="6172199"/>
          </a:xfrm>
          <a:prstGeom prst="straightConnector1">
            <a:avLst/>
          </a:prstGeom>
          <a:noFill/>
          <a:ln w="215900" cap="flat" cmpd="sng">
            <a:solidFill>
              <a:srgbClr val="228B22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9034461" y="214312"/>
            <a:ext cx="0" cy="5957887"/>
          </a:xfrm>
          <a:prstGeom prst="straightConnector1">
            <a:avLst/>
          </a:prstGeom>
          <a:noFill/>
          <a:ln w="215900" cap="flat" cmpd="sng">
            <a:solidFill>
              <a:srgbClr val="228B22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3" name="Shape 13"/>
          <p:cNvCxnSpPr/>
          <p:nvPr/>
        </p:nvCxnSpPr>
        <p:spPr>
          <a:xfrm rot="10800000">
            <a:off x="0" y="107950"/>
            <a:ext cx="9144000" cy="0"/>
          </a:xfrm>
          <a:prstGeom prst="straightConnector1">
            <a:avLst/>
          </a:prstGeom>
          <a:noFill/>
          <a:ln w="215900" cap="flat" cmpd="sng">
            <a:solidFill>
              <a:srgbClr val="228B22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4" name="Picture 13" descr="A close up of a sign&#10;&#10;Description generated with very high confidence">
            <a:extLst>
              <a:ext uri="{FF2B5EF4-FFF2-40B4-BE49-F238E27FC236}">
                <a16:creationId xmlns:a16="http://schemas.microsoft.com/office/drawing/2014/main" xmlns="" id="{2C4EBBF8-3747-4D56-9D5E-7E13385EAF1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00" y="6229895"/>
            <a:ext cx="578358" cy="614457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228600" y="228600"/>
            <a:ext cx="8686800" cy="1295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Problem Solving and Making Decision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228600" y="1671636"/>
            <a:ext cx="8686800" cy="40544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Bob Parker and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Charleen Walters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Troop Guides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x="3833812" y="6356350"/>
            <a:ext cx="4513261" cy="3397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Shape 29" descr="j86mw29yx7568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8837" y="1600200"/>
            <a:ext cx="3789361" cy="3651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Strategy 1: Brainstorming</a:t>
            </a:r>
          </a:p>
        </p:txBody>
      </p:sp>
      <p:grpSp>
        <p:nvGrpSpPr>
          <p:cNvPr id="87" name="Shape 87"/>
          <p:cNvGrpSpPr/>
          <p:nvPr/>
        </p:nvGrpSpPr>
        <p:grpSpPr>
          <a:xfrm>
            <a:off x="2216873" y="1314966"/>
            <a:ext cx="4539686" cy="4526217"/>
            <a:chOff x="0" y="0"/>
            <a:chExt cx="2147483647" cy="2147483647"/>
          </a:xfrm>
        </p:grpSpPr>
        <p:pic>
          <p:nvPicPr>
            <p:cNvPr id="88" name="Shape 88" descr="Image result for snoopy characters camping cartoons"/>
            <p:cNvPicPr preferRelativeResize="0"/>
            <p:nvPr/>
          </p:nvPicPr>
          <p:blipFill rotWithShape="1">
            <a:blip r:embed="rId3">
              <a:alphaModFix/>
            </a:blip>
            <a:srcRect l="1722" t="15443" r="74855" b="6928"/>
            <a:stretch/>
          </p:blipFill>
          <p:spPr>
            <a:xfrm>
              <a:off x="0" y="0"/>
              <a:ext cx="2147483647" cy="21474836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9" name="Shape 89"/>
            <p:cNvSpPr txBox="1"/>
            <p:nvPr/>
          </p:nvSpPr>
          <p:spPr>
            <a:xfrm>
              <a:off x="50876944" y="40475211"/>
              <a:ext cx="2045726041" cy="799550425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-US" sz="2200" b="0" i="0" u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Team, we need to decide </a:t>
              </a:r>
              <a:r>
                <a:rPr lang="en-US" sz="2200" dirty="0"/>
                <a:t>which Trek we want to take on our upcoming </a:t>
              </a:r>
              <a:r>
                <a:rPr lang="en-US" sz="2200" dirty="0" err="1"/>
                <a:t>Philmont</a:t>
              </a:r>
              <a:r>
                <a:rPr lang="en-US" sz="2200" dirty="0"/>
                <a:t> Trip. Let’s start by talking about what you would like to do.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Strategy 2: Group Consensus</a:t>
            </a:r>
          </a:p>
        </p:txBody>
      </p:sp>
      <p:grpSp>
        <p:nvGrpSpPr>
          <p:cNvPr id="95" name="Shape 95"/>
          <p:cNvGrpSpPr/>
          <p:nvPr/>
        </p:nvGrpSpPr>
        <p:grpSpPr>
          <a:xfrm>
            <a:off x="2425700" y="1374775"/>
            <a:ext cx="4045259" cy="4054882"/>
            <a:chOff x="0" y="0"/>
            <a:chExt cx="2147483647" cy="2147483647"/>
          </a:xfrm>
        </p:grpSpPr>
        <p:pic>
          <p:nvPicPr>
            <p:cNvPr id="96" name="Shape 96" descr="Image result for snoopy characters camping cartoons"/>
            <p:cNvPicPr preferRelativeResize="0"/>
            <p:nvPr/>
          </p:nvPicPr>
          <p:blipFill rotWithShape="1">
            <a:blip r:embed="rId3">
              <a:alphaModFix/>
            </a:blip>
            <a:srcRect l="50748" t="15447" r="26054" b="7263"/>
            <a:stretch/>
          </p:blipFill>
          <p:spPr>
            <a:xfrm>
              <a:off x="0" y="0"/>
              <a:ext cx="2147483647" cy="21474836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7" name="Shape 97"/>
            <p:cNvSpPr txBox="1"/>
            <p:nvPr/>
          </p:nvSpPr>
          <p:spPr>
            <a:xfrm>
              <a:off x="57260448" y="61237104"/>
              <a:ext cx="2065664145" cy="766040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-US" sz="22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Team, good discussion. I am glad </a:t>
              </a:r>
              <a:r>
                <a:rPr lang="en-US" sz="2200"/>
                <a:t>we decided to take the Fishing Trek. I think we are going to have fun</a:t>
              </a:r>
              <a:r>
                <a:rPr lang="en-US" sz="2200" b="0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Strategy 3: Multi-voting</a:t>
            </a:r>
          </a:p>
        </p:txBody>
      </p:sp>
      <p:grpSp>
        <p:nvGrpSpPr>
          <p:cNvPr id="103" name="Shape 103"/>
          <p:cNvGrpSpPr/>
          <p:nvPr/>
        </p:nvGrpSpPr>
        <p:grpSpPr>
          <a:xfrm>
            <a:off x="2482845" y="1379534"/>
            <a:ext cx="4115618" cy="4589163"/>
            <a:chOff x="0" y="0"/>
            <a:chExt cx="2147483647" cy="2147483647"/>
          </a:xfrm>
        </p:grpSpPr>
        <p:pic>
          <p:nvPicPr>
            <p:cNvPr id="104" name="Shape 104" descr="Image result for snoopy characters camping cartoons"/>
            <p:cNvPicPr preferRelativeResize="0"/>
            <p:nvPr/>
          </p:nvPicPr>
          <p:blipFill rotWithShape="1">
            <a:blip r:embed="rId3">
              <a:alphaModFix/>
            </a:blip>
            <a:srcRect l="26232" t="14670" r="50169" b="6137"/>
            <a:stretch/>
          </p:blipFill>
          <p:spPr>
            <a:xfrm>
              <a:off x="0" y="0"/>
              <a:ext cx="2147483647" cy="21474836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5" name="Shape 105"/>
            <p:cNvSpPr txBox="1"/>
            <p:nvPr/>
          </p:nvSpPr>
          <p:spPr>
            <a:xfrm>
              <a:off x="58449835" y="55735870"/>
              <a:ext cx="2030570248" cy="83335463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-US" sz="2200" b="0" i="0" u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OK, the list looks good but it seems like we cannot decide on the </a:t>
              </a:r>
              <a:r>
                <a:rPr lang="en-US" sz="2200" dirty="0"/>
                <a:t>equipment we are taking</a:t>
              </a:r>
              <a:r>
                <a:rPr lang="en-US" sz="2200" b="0" i="0" u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. A vote is needed to decrease this list.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Strategy 4: Parking Lot</a:t>
            </a:r>
          </a:p>
        </p:txBody>
      </p:sp>
      <p:pic>
        <p:nvPicPr>
          <p:cNvPr id="111" name="Shape 111" descr="Image result for snoopy characters camping cartoons"/>
          <p:cNvPicPr preferRelativeResize="0"/>
          <p:nvPr/>
        </p:nvPicPr>
        <p:blipFill rotWithShape="1">
          <a:blip r:embed="rId3">
            <a:alphaModFix/>
          </a:blip>
          <a:srcRect l="75088" t="15059" r="1741" b="7299"/>
          <a:stretch/>
        </p:blipFill>
        <p:spPr>
          <a:xfrm>
            <a:off x="2520950" y="1535112"/>
            <a:ext cx="4040568" cy="407386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2625725" y="1577975"/>
            <a:ext cx="3892550" cy="110807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22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issue is not part of the </a:t>
            </a:r>
            <a:r>
              <a:rPr lang="en-US" sz="2200" dirty="0"/>
              <a:t>equipment</a:t>
            </a:r>
            <a:r>
              <a:rPr lang="en-US" sz="22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Put this to the side for later discussion.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574675" y="17697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44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Summary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574675" y="963915"/>
            <a:ext cx="7886700" cy="487997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Problem Solving</a:t>
            </a:r>
          </a:p>
          <a:p>
            <a:pPr marL="742950" marR="0" lvl="1" indent="-1079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rebuchet MS"/>
              <a:buChar char="–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Describe the problem</a:t>
            </a:r>
          </a:p>
          <a:p>
            <a:pPr marL="742950" marR="0" lvl="1" indent="-1079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rebuchet MS"/>
              <a:buChar char="–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Gather Information</a:t>
            </a:r>
          </a:p>
          <a:p>
            <a:pPr marL="742950" marR="0" lvl="1" indent="-1079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rebuchet MS"/>
              <a:buChar char="–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Determine what is important</a:t>
            </a:r>
          </a:p>
          <a:p>
            <a:pPr marL="742950" marR="0" lvl="1" indent="-1079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rebuchet MS"/>
              <a:buChar char="–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Visualize success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Decision Making</a:t>
            </a:r>
          </a:p>
          <a:p>
            <a:pPr marL="742950" marR="0" lvl="1" indent="-1079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rebuchet MS"/>
              <a:buChar char="–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Brainstorming</a:t>
            </a:r>
          </a:p>
          <a:p>
            <a:pPr marL="742950" marR="0" lvl="1" indent="-1079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rebuchet MS"/>
              <a:buChar char="–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Group Consensus</a:t>
            </a:r>
          </a:p>
          <a:p>
            <a:pPr marL="742950" marR="0" lvl="1" indent="-1079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rebuchet MS"/>
              <a:buChar char="–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Multi-voting</a:t>
            </a:r>
          </a:p>
          <a:p>
            <a:pPr marL="742950" marR="0" lvl="1" indent="-1079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rebuchet MS"/>
              <a:buChar char="–"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Parking Lot</a:t>
            </a: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Objectives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28650" y="1193800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lang="en-US" sz="32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Determine the best method to make a decision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lang="en-US" sz="32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Use the 4 steps of problem solving to make a decision</a:t>
            </a:r>
          </a:p>
          <a:p>
            <a:pPr marL="342900" marR="0" lvl="0" indent="-139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rebuchet MS"/>
              <a:buChar char="•"/>
            </a:pPr>
            <a:r>
              <a:rPr lang="en-US" sz="32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Use strategies for group decision making to make a decision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/>
        </p:nvSpPr>
        <p:spPr>
          <a:xfrm>
            <a:off x="738187" y="246538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4400" b="0" i="0" u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Problem Solving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Patrol Backpacking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03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 </a:t>
            </a:r>
          </a:p>
        </p:txBody>
      </p:sp>
      <p:pic>
        <p:nvPicPr>
          <p:cNvPr id="47" name="Shape 47" descr="Image result for Snoopy and Woodstock Camping"/>
          <p:cNvPicPr preferRelativeResize="0"/>
          <p:nvPr/>
        </p:nvPicPr>
        <p:blipFill rotWithShape="1">
          <a:blip r:embed="rId3">
            <a:alphaModFix/>
          </a:blip>
          <a:srcRect l="4393" t="23954" r="11362" b="23170"/>
          <a:stretch/>
        </p:blipFill>
        <p:spPr>
          <a:xfrm>
            <a:off x="1682750" y="1825625"/>
            <a:ext cx="5755385" cy="3611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Step 1: Describe Problem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03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</p:txBody>
      </p:sp>
      <p:pic>
        <p:nvPicPr>
          <p:cNvPr id="54" name="Shape 54" descr="Image result for Snoopy and Woodstock Campi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5236" y="1690686"/>
            <a:ext cx="3930153" cy="39301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Step 2: Gather Information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03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   </a:t>
            </a:r>
          </a:p>
        </p:txBody>
      </p:sp>
      <p:pic>
        <p:nvPicPr>
          <p:cNvPr id="61" name="Shape 61" descr="Image result for snoopy on hiking tri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3250" y="1489075"/>
            <a:ext cx="2857500" cy="32846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628650" y="300037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Step 3: Determine what is important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530225" y="2119311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03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  </a:t>
            </a:r>
          </a:p>
        </p:txBody>
      </p:sp>
      <p:pic>
        <p:nvPicPr>
          <p:cNvPr id="68" name="Shape 68" descr="&lt;strong&gt;Shenandoah National Park&lt;/strong&gt;, VA | Flickr - Photo Sharing!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46450" y="4294187"/>
            <a:ext cx="1944251" cy="1236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 descr="wnctrailrunner - Mt. Mitchell Fitness Test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98761" y="1854200"/>
            <a:ext cx="3329806" cy="21029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Step 4: Visualize Success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203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rebuchet MS"/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    </a:t>
            </a:r>
          </a:p>
        </p:txBody>
      </p:sp>
      <p:pic>
        <p:nvPicPr>
          <p:cNvPr id="76" name="Shape 76" descr="Image result for snoopy on hiking tri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4200" y="1690686"/>
            <a:ext cx="5431070" cy="39176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738187" y="246538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rebuchet MS"/>
              <a:buNone/>
            </a:pPr>
            <a:r>
              <a:rPr lang="en-US" sz="4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Decision Making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344</Words>
  <Application>Microsoft Office PowerPoint</Application>
  <PresentationFormat>On-screen Show (4:3)</PresentationFormat>
  <Paragraphs>70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Trebuchet MS</vt:lpstr>
      <vt:lpstr>Default Design</vt:lpstr>
      <vt:lpstr>Problem Solving and Making Decision</vt:lpstr>
      <vt:lpstr>Objectives</vt:lpstr>
      <vt:lpstr>PowerPoint Presentation</vt:lpstr>
      <vt:lpstr>Patrol Backpacking</vt:lpstr>
      <vt:lpstr>Step 1: Describe Problem</vt:lpstr>
      <vt:lpstr>Step 2: Gather Information</vt:lpstr>
      <vt:lpstr>Step 3: Determine what is important</vt:lpstr>
      <vt:lpstr>Step 4: Visualize Success</vt:lpstr>
      <vt:lpstr>Decision Making</vt:lpstr>
      <vt:lpstr>Strategy 1: Brainstorming</vt:lpstr>
      <vt:lpstr>Strategy 2: Group Consensus</vt:lpstr>
      <vt:lpstr>Strategy 3: Multi-voting</vt:lpstr>
      <vt:lpstr>Strategy 4: Parking Lot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and Making Decision</dc:title>
  <dc:creator>Charleen Walters</dc:creator>
  <cp:lastModifiedBy>Parker Robert</cp:lastModifiedBy>
  <cp:revision>4</cp:revision>
  <dcterms:modified xsi:type="dcterms:W3CDTF">2017-10-14T01:15:58Z</dcterms:modified>
</cp:coreProperties>
</file>