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6858000" cy="5029200"/>
  <p:notesSz cx="5562600" cy="3733800"/>
  <p:defaultTextStyle>
    <a:defPPr>
      <a:defRPr lang="en-US"/>
    </a:defPPr>
    <a:lvl1pPr algn="l" rtl="0" fontAlgn="base">
      <a:spcBef>
        <a:spcPct val="0"/>
      </a:spcBef>
      <a:spcAft>
        <a:spcPct val="0"/>
      </a:spcAft>
      <a:defRPr sz="1700" kern="1200">
        <a:solidFill>
          <a:schemeClr val="tx1"/>
        </a:solidFill>
        <a:latin typeface="Franklin Gothic Book" panose="020B0503020102020204" pitchFamily="34" charset="0"/>
        <a:ea typeface="MS PGothic" panose="020B0600070205080204" pitchFamily="34" charset="-128"/>
        <a:cs typeface="+mn-cs"/>
      </a:defRPr>
    </a:lvl1pPr>
    <a:lvl2pPr marL="338438" indent="1180" algn="l" rtl="0" fontAlgn="base">
      <a:spcBef>
        <a:spcPct val="0"/>
      </a:spcBef>
      <a:spcAft>
        <a:spcPct val="0"/>
      </a:spcAft>
      <a:defRPr sz="1700" kern="1200">
        <a:solidFill>
          <a:schemeClr val="tx1"/>
        </a:solidFill>
        <a:latin typeface="Franklin Gothic Book" panose="020B0503020102020204" pitchFamily="34" charset="0"/>
        <a:ea typeface="MS PGothic" panose="020B0600070205080204" pitchFamily="34" charset="-128"/>
        <a:cs typeface="+mn-cs"/>
      </a:defRPr>
    </a:lvl2pPr>
    <a:lvl3pPr marL="678055" indent="1180" algn="l" rtl="0" fontAlgn="base">
      <a:spcBef>
        <a:spcPct val="0"/>
      </a:spcBef>
      <a:spcAft>
        <a:spcPct val="0"/>
      </a:spcAft>
      <a:defRPr sz="1700" kern="1200">
        <a:solidFill>
          <a:schemeClr val="tx1"/>
        </a:solidFill>
        <a:latin typeface="Franklin Gothic Book" panose="020B0503020102020204" pitchFamily="34" charset="0"/>
        <a:ea typeface="MS PGothic" panose="020B0600070205080204" pitchFamily="34" charset="-128"/>
        <a:cs typeface="+mn-cs"/>
      </a:defRPr>
    </a:lvl3pPr>
    <a:lvl4pPr marL="1017672" indent="1180" algn="l" rtl="0" fontAlgn="base">
      <a:spcBef>
        <a:spcPct val="0"/>
      </a:spcBef>
      <a:spcAft>
        <a:spcPct val="0"/>
      </a:spcAft>
      <a:defRPr sz="1700" kern="1200">
        <a:solidFill>
          <a:schemeClr val="tx1"/>
        </a:solidFill>
        <a:latin typeface="Franklin Gothic Book" panose="020B0503020102020204" pitchFamily="34" charset="0"/>
        <a:ea typeface="MS PGothic" panose="020B0600070205080204" pitchFamily="34" charset="-128"/>
        <a:cs typeface="+mn-cs"/>
      </a:defRPr>
    </a:lvl4pPr>
    <a:lvl5pPr marL="1357288" indent="1180" algn="l" rtl="0" fontAlgn="base">
      <a:spcBef>
        <a:spcPct val="0"/>
      </a:spcBef>
      <a:spcAft>
        <a:spcPct val="0"/>
      </a:spcAft>
      <a:defRPr sz="1700" kern="1200">
        <a:solidFill>
          <a:schemeClr val="tx1"/>
        </a:solidFill>
        <a:latin typeface="Franklin Gothic Book" panose="020B0503020102020204" pitchFamily="34" charset="0"/>
        <a:ea typeface="MS PGothic" panose="020B0600070205080204" pitchFamily="34" charset="-128"/>
        <a:cs typeface="+mn-cs"/>
      </a:defRPr>
    </a:lvl5pPr>
    <a:lvl6pPr marL="1698084" algn="l" defTabSz="679233" rtl="0" eaLnBrk="1" latinLnBrk="0" hangingPunct="1">
      <a:defRPr sz="1700" kern="1200">
        <a:solidFill>
          <a:schemeClr val="tx1"/>
        </a:solidFill>
        <a:latin typeface="Franklin Gothic Book" panose="020B0503020102020204" pitchFamily="34" charset="0"/>
        <a:ea typeface="MS PGothic" panose="020B0600070205080204" pitchFamily="34" charset="-128"/>
        <a:cs typeface="+mn-cs"/>
      </a:defRPr>
    </a:lvl6pPr>
    <a:lvl7pPr marL="2037700" algn="l" defTabSz="679233" rtl="0" eaLnBrk="1" latinLnBrk="0" hangingPunct="1">
      <a:defRPr sz="1700" kern="1200">
        <a:solidFill>
          <a:schemeClr val="tx1"/>
        </a:solidFill>
        <a:latin typeface="Franklin Gothic Book" panose="020B0503020102020204" pitchFamily="34" charset="0"/>
        <a:ea typeface="MS PGothic" panose="020B0600070205080204" pitchFamily="34" charset="-128"/>
        <a:cs typeface="+mn-cs"/>
      </a:defRPr>
    </a:lvl7pPr>
    <a:lvl8pPr marL="2377317" algn="l" defTabSz="679233" rtl="0" eaLnBrk="1" latinLnBrk="0" hangingPunct="1">
      <a:defRPr sz="1700" kern="1200">
        <a:solidFill>
          <a:schemeClr val="tx1"/>
        </a:solidFill>
        <a:latin typeface="Franklin Gothic Book" panose="020B0503020102020204" pitchFamily="34" charset="0"/>
        <a:ea typeface="MS PGothic" panose="020B0600070205080204" pitchFamily="34" charset="-128"/>
        <a:cs typeface="+mn-cs"/>
      </a:defRPr>
    </a:lvl8pPr>
    <a:lvl9pPr marL="2716934" algn="l" defTabSz="679233" rtl="0" eaLnBrk="1" latinLnBrk="0" hangingPunct="1">
      <a:defRPr sz="1700" kern="1200">
        <a:solidFill>
          <a:schemeClr val="tx1"/>
        </a:solidFill>
        <a:latin typeface="Franklin Gothic Book" panose="020B05030201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84">
          <p15:clr>
            <a:srgbClr val="A4A3A4"/>
          </p15:clr>
        </p15:guide>
        <p15:guide id="2" pos="29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67874" autoAdjust="0"/>
  </p:normalViewPr>
  <p:slideViewPr>
    <p:cSldViewPr>
      <p:cViewPr varScale="1">
        <p:scale>
          <a:sx n="50" d="100"/>
          <a:sy n="50" d="100"/>
        </p:scale>
        <p:origin x="1956" y="54"/>
      </p:cViewPr>
      <p:guideLst>
        <p:guide orient="horz" pos="1584"/>
        <p:guide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201" d="100"/>
          <a:sy n="201" d="100"/>
        </p:scale>
        <p:origin x="-1386" y="-90"/>
      </p:cViewPr>
      <p:guideLst>
        <p:guide orient="horz" pos="1176"/>
        <p:guide pos="175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410652" cy="186348"/>
          </a:xfrm>
          <a:prstGeom prst="rect">
            <a:avLst/>
          </a:prstGeom>
        </p:spPr>
        <p:txBody>
          <a:bodyPr vert="horz" lIns="53115" tIns="26557" rIns="53115" bIns="26557" rtlCol="0"/>
          <a:lstStyle>
            <a:lvl1pPr algn="l">
              <a:defRPr sz="700">
                <a:latin typeface="Franklin Gothic Book"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150991" y="0"/>
            <a:ext cx="2410652" cy="186348"/>
          </a:xfrm>
          <a:prstGeom prst="rect">
            <a:avLst/>
          </a:prstGeom>
        </p:spPr>
        <p:txBody>
          <a:bodyPr vert="horz" wrap="square" lIns="53115" tIns="26557" rIns="53115" bIns="26557" numCol="1" anchor="t" anchorCtr="0" compatLnSpc="1">
            <a:prstTxWarp prst="textNoShape">
              <a:avLst/>
            </a:prstTxWarp>
          </a:bodyPr>
          <a:lstStyle>
            <a:lvl1pPr algn="r">
              <a:defRPr sz="700"/>
            </a:lvl1pPr>
          </a:lstStyle>
          <a:p>
            <a:pPr>
              <a:defRPr/>
            </a:pPr>
            <a:fld id="{7EFEF345-90D1-438D-A10C-8922D4DE39E9}" type="datetimeFigureOut">
              <a:rPr lang="en-US"/>
              <a:pPr>
                <a:defRPr/>
              </a:pPr>
              <a:t>9/10/2014</a:t>
            </a:fld>
            <a:endParaRPr lang="en-US"/>
          </a:p>
        </p:txBody>
      </p:sp>
      <p:sp>
        <p:nvSpPr>
          <p:cNvPr id="4" name="Footer Placeholder 3"/>
          <p:cNvSpPr>
            <a:spLocks noGrp="1"/>
          </p:cNvSpPr>
          <p:nvPr>
            <p:ph type="ftr" sz="quarter" idx="2"/>
          </p:nvPr>
        </p:nvSpPr>
        <p:spPr>
          <a:xfrm>
            <a:off x="0" y="3546598"/>
            <a:ext cx="2410652" cy="186348"/>
          </a:xfrm>
          <a:prstGeom prst="rect">
            <a:avLst/>
          </a:prstGeom>
        </p:spPr>
        <p:txBody>
          <a:bodyPr vert="horz" lIns="53115" tIns="26557" rIns="53115" bIns="26557" rtlCol="0" anchor="b"/>
          <a:lstStyle>
            <a:lvl1pPr algn="l">
              <a:defRPr sz="700">
                <a:latin typeface="Franklin Gothic Book"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150991" y="3546598"/>
            <a:ext cx="2410652" cy="186348"/>
          </a:xfrm>
          <a:prstGeom prst="rect">
            <a:avLst/>
          </a:prstGeom>
        </p:spPr>
        <p:txBody>
          <a:bodyPr vert="horz" wrap="square" lIns="53115" tIns="26557" rIns="53115" bIns="26557" numCol="1" anchor="b" anchorCtr="0" compatLnSpc="1">
            <a:prstTxWarp prst="textNoShape">
              <a:avLst/>
            </a:prstTxWarp>
          </a:bodyPr>
          <a:lstStyle>
            <a:lvl1pPr algn="r">
              <a:defRPr sz="700"/>
            </a:lvl1pPr>
          </a:lstStyle>
          <a:p>
            <a:fld id="{549779DB-1F0B-4ED9-A5EF-1E7B177FA71D}" type="slidenum">
              <a:rPr lang="en-US" altLang="en-US"/>
              <a:pPr/>
              <a:t>‹#›</a:t>
            </a:fld>
            <a:endParaRPr lang="en-US" altLang="en-US"/>
          </a:p>
        </p:txBody>
      </p:sp>
    </p:spTree>
    <p:extLst>
      <p:ext uri="{BB962C8B-B14F-4D97-AF65-F5344CB8AC3E}">
        <p14:creationId xmlns:p14="http://schemas.microsoft.com/office/powerpoint/2010/main" xmlns="" val="1695506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410652" cy="186348"/>
          </a:xfrm>
          <a:prstGeom prst="rect">
            <a:avLst/>
          </a:prstGeom>
        </p:spPr>
        <p:txBody>
          <a:bodyPr vert="horz" lIns="53115" tIns="26557" rIns="53115" bIns="26557" rtlCol="0"/>
          <a:lstStyle>
            <a:lvl1pPr algn="l">
              <a:defRPr sz="700">
                <a:latin typeface="Franklin Gothic Book"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150991" y="0"/>
            <a:ext cx="2410652" cy="186348"/>
          </a:xfrm>
          <a:prstGeom prst="rect">
            <a:avLst/>
          </a:prstGeom>
        </p:spPr>
        <p:txBody>
          <a:bodyPr vert="horz" wrap="square" lIns="53115" tIns="26557" rIns="53115" bIns="26557" numCol="1" anchor="t" anchorCtr="0" compatLnSpc="1">
            <a:prstTxWarp prst="textNoShape">
              <a:avLst/>
            </a:prstTxWarp>
          </a:bodyPr>
          <a:lstStyle>
            <a:lvl1pPr algn="r">
              <a:defRPr sz="700"/>
            </a:lvl1pPr>
          </a:lstStyle>
          <a:p>
            <a:pPr>
              <a:defRPr/>
            </a:pPr>
            <a:fld id="{457A26C3-F594-4866-AEC8-0B6CCB77E458}" type="datetimeFigureOut">
              <a:rPr lang="en-US"/>
              <a:pPr>
                <a:defRPr/>
              </a:pPr>
              <a:t>9/10/2014</a:t>
            </a:fld>
            <a:endParaRPr lang="en-US"/>
          </a:p>
        </p:txBody>
      </p:sp>
      <p:sp>
        <p:nvSpPr>
          <p:cNvPr id="4" name="Slide Image Placeholder 3"/>
          <p:cNvSpPr>
            <a:spLocks noGrp="1" noRot="1" noChangeAspect="1"/>
          </p:cNvSpPr>
          <p:nvPr>
            <p:ph type="sldImg" idx="2"/>
          </p:nvPr>
        </p:nvSpPr>
        <p:spPr>
          <a:xfrm>
            <a:off x="1827213" y="280988"/>
            <a:ext cx="1908175" cy="1400175"/>
          </a:xfrm>
          <a:prstGeom prst="rect">
            <a:avLst/>
          </a:prstGeom>
          <a:noFill/>
          <a:ln w="12700">
            <a:solidFill>
              <a:prstClr val="black"/>
            </a:solidFill>
          </a:ln>
        </p:spPr>
        <p:txBody>
          <a:bodyPr vert="horz" lIns="53115" tIns="26557" rIns="53115" bIns="26557" rtlCol="0" anchor="ctr"/>
          <a:lstStyle/>
          <a:p>
            <a:pPr lvl="0"/>
            <a:endParaRPr lang="en-US" noProof="0" smtClean="0"/>
          </a:p>
        </p:txBody>
      </p:sp>
      <p:sp>
        <p:nvSpPr>
          <p:cNvPr id="5" name="Notes Placeholder 4"/>
          <p:cNvSpPr>
            <a:spLocks noGrp="1"/>
          </p:cNvSpPr>
          <p:nvPr>
            <p:ph type="body" sz="quarter" idx="3"/>
          </p:nvPr>
        </p:nvSpPr>
        <p:spPr>
          <a:xfrm>
            <a:off x="556452" y="1773726"/>
            <a:ext cx="4449697" cy="1679697"/>
          </a:xfrm>
          <a:prstGeom prst="rect">
            <a:avLst/>
          </a:prstGeom>
        </p:spPr>
        <p:txBody>
          <a:bodyPr vert="horz" lIns="53115" tIns="26557" rIns="53115" bIns="2655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3546598"/>
            <a:ext cx="2410652" cy="186348"/>
          </a:xfrm>
          <a:prstGeom prst="rect">
            <a:avLst/>
          </a:prstGeom>
        </p:spPr>
        <p:txBody>
          <a:bodyPr vert="horz" lIns="53115" tIns="26557" rIns="53115" bIns="26557" rtlCol="0" anchor="b"/>
          <a:lstStyle>
            <a:lvl1pPr algn="l">
              <a:defRPr sz="700">
                <a:latin typeface="Franklin Gothic Book"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150991" y="3546598"/>
            <a:ext cx="2410652" cy="186348"/>
          </a:xfrm>
          <a:prstGeom prst="rect">
            <a:avLst/>
          </a:prstGeom>
        </p:spPr>
        <p:txBody>
          <a:bodyPr vert="horz" wrap="square" lIns="53115" tIns="26557" rIns="53115" bIns="26557" numCol="1" anchor="b" anchorCtr="0" compatLnSpc="1">
            <a:prstTxWarp prst="textNoShape">
              <a:avLst/>
            </a:prstTxWarp>
          </a:bodyPr>
          <a:lstStyle>
            <a:lvl1pPr algn="r">
              <a:defRPr sz="700"/>
            </a:lvl1pPr>
          </a:lstStyle>
          <a:p>
            <a:fld id="{EBA0FCC4-D916-44CD-A772-D368E18A2529}" type="slidenum">
              <a:rPr lang="en-US" altLang="en-US"/>
              <a:pPr/>
              <a:t>‹#›</a:t>
            </a:fld>
            <a:endParaRPr lang="en-US" altLang="en-US"/>
          </a:p>
        </p:txBody>
      </p:sp>
    </p:spTree>
    <p:extLst>
      <p:ext uri="{BB962C8B-B14F-4D97-AF65-F5344CB8AC3E}">
        <p14:creationId xmlns:p14="http://schemas.microsoft.com/office/powerpoint/2010/main" xmlns="" val="4019902279"/>
      </p:ext>
    </p:extLst>
  </p:cSld>
  <p:clrMap bg1="lt1" tx1="dk1" bg2="lt2" tx2="dk2" accent1="accent1" accent2="accent2" accent3="accent3" accent4="accent4" accent5="accent5" accent6="accent6" hlink="hlink" folHlink="folHlink"/>
  <p:hf hdr="0" ftr="0" dt="0"/>
  <p:notesStyle>
    <a:lvl1pPr algn="l" defTabSz="338438" rtl="0" eaLnBrk="0" fontAlgn="base" hangingPunct="0">
      <a:spcBef>
        <a:spcPct val="30000"/>
      </a:spcBef>
      <a:spcAft>
        <a:spcPct val="0"/>
      </a:spcAft>
      <a:defRPr sz="900" kern="1200">
        <a:solidFill>
          <a:schemeClr val="tx1"/>
        </a:solidFill>
        <a:latin typeface="+mn-lt"/>
        <a:ea typeface="MS PGothic" pitchFamily="34" charset="-128"/>
        <a:cs typeface="MS PGothic" charset="0"/>
      </a:defRPr>
    </a:lvl1pPr>
    <a:lvl2pPr marL="338438" algn="l" defTabSz="338438" rtl="0" eaLnBrk="0" fontAlgn="base" hangingPunct="0">
      <a:spcBef>
        <a:spcPct val="30000"/>
      </a:spcBef>
      <a:spcAft>
        <a:spcPct val="0"/>
      </a:spcAft>
      <a:defRPr sz="900" kern="1200">
        <a:solidFill>
          <a:schemeClr val="tx1"/>
        </a:solidFill>
        <a:latin typeface="+mn-lt"/>
        <a:ea typeface="MS PGothic" pitchFamily="34" charset="-128"/>
        <a:cs typeface="MS PGothic" charset="0"/>
      </a:defRPr>
    </a:lvl2pPr>
    <a:lvl3pPr marL="678055" algn="l" defTabSz="338438" rtl="0" eaLnBrk="0" fontAlgn="base" hangingPunct="0">
      <a:spcBef>
        <a:spcPct val="30000"/>
      </a:spcBef>
      <a:spcAft>
        <a:spcPct val="0"/>
      </a:spcAft>
      <a:defRPr sz="900" kern="1200">
        <a:solidFill>
          <a:schemeClr val="tx1"/>
        </a:solidFill>
        <a:latin typeface="+mn-lt"/>
        <a:ea typeface="MS PGothic" pitchFamily="34" charset="-128"/>
        <a:cs typeface="MS PGothic" charset="0"/>
      </a:defRPr>
    </a:lvl3pPr>
    <a:lvl4pPr marL="1017672" algn="l" defTabSz="338438" rtl="0" eaLnBrk="0" fontAlgn="base" hangingPunct="0">
      <a:spcBef>
        <a:spcPct val="30000"/>
      </a:spcBef>
      <a:spcAft>
        <a:spcPct val="0"/>
      </a:spcAft>
      <a:defRPr sz="900" kern="1200">
        <a:solidFill>
          <a:schemeClr val="tx1"/>
        </a:solidFill>
        <a:latin typeface="+mn-lt"/>
        <a:ea typeface="MS PGothic" pitchFamily="34" charset="-128"/>
        <a:cs typeface="MS PGothic" charset="0"/>
      </a:defRPr>
    </a:lvl4pPr>
    <a:lvl5pPr marL="1357288" algn="l" defTabSz="338438" rtl="0" eaLnBrk="0" fontAlgn="base" hangingPunct="0">
      <a:spcBef>
        <a:spcPct val="30000"/>
      </a:spcBef>
      <a:spcAft>
        <a:spcPct val="0"/>
      </a:spcAft>
      <a:defRPr sz="900" kern="1200">
        <a:solidFill>
          <a:schemeClr val="tx1"/>
        </a:solidFill>
        <a:latin typeface="+mn-lt"/>
        <a:ea typeface="MS PGothic" pitchFamily="34" charset="-128"/>
        <a:cs typeface="MS PGothic" charset="0"/>
      </a:defRPr>
    </a:lvl5pPr>
    <a:lvl6pPr marL="1697885" algn="l" defTabSz="339577" rtl="0" eaLnBrk="1" latinLnBrk="0" hangingPunct="1">
      <a:defRPr sz="900" kern="1200">
        <a:solidFill>
          <a:schemeClr val="tx1"/>
        </a:solidFill>
        <a:latin typeface="+mn-lt"/>
        <a:ea typeface="+mn-ea"/>
        <a:cs typeface="+mn-cs"/>
      </a:defRPr>
    </a:lvl6pPr>
    <a:lvl7pPr marL="2037462" algn="l" defTabSz="339577" rtl="0" eaLnBrk="1" latinLnBrk="0" hangingPunct="1">
      <a:defRPr sz="900" kern="1200">
        <a:solidFill>
          <a:schemeClr val="tx1"/>
        </a:solidFill>
        <a:latin typeface="+mn-lt"/>
        <a:ea typeface="+mn-ea"/>
        <a:cs typeface="+mn-cs"/>
      </a:defRPr>
    </a:lvl7pPr>
    <a:lvl8pPr marL="2377040" algn="l" defTabSz="339577" rtl="0" eaLnBrk="1" latinLnBrk="0" hangingPunct="1">
      <a:defRPr sz="900" kern="1200">
        <a:solidFill>
          <a:schemeClr val="tx1"/>
        </a:solidFill>
        <a:latin typeface="+mn-lt"/>
        <a:ea typeface="+mn-ea"/>
        <a:cs typeface="+mn-cs"/>
      </a:defRPr>
    </a:lvl8pPr>
    <a:lvl9pPr marL="2716616" algn="l" defTabSz="339577"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70A47523-AA29-4287-864D-9BC617C749D1}" type="slidenum">
              <a:rPr lang="en-US" altLang="en-US" sz="700">
                <a:latin typeface="Arial" panose="020B0604020202020204" pitchFamily="34" charset="0"/>
              </a:rPr>
              <a:pPr eaLnBrk="1" hangingPunct="1"/>
              <a:t>1</a:t>
            </a:fld>
            <a:endParaRPr lang="en-US" altLang="en-US" sz="700" dirty="0">
              <a:latin typeface="Arial" panose="020B0604020202020204" pitchFamily="34" charset="0"/>
            </a:endParaRPr>
          </a:p>
        </p:txBody>
      </p:sp>
      <p:sp>
        <p:nvSpPr>
          <p:cNvPr id="55299" name="Rectangle 2"/>
          <p:cNvSpPr>
            <a:spLocks noGrp="1" noRot="1" noChangeAspect="1" noChangeArrowheads="1" noTextEdit="1"/>
          </p:cNvSpPr>
          <p:nvPr>
            <p:ph type="sldImg"/>
          </p:nvPr>
        </p:nvSpPr>
        <p:spPr bwMode="auto">
          <a:xfrm>
            <a:off x="4195763" y="142875"/>
            <a:ext cx="1009650" cy="739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300" name="Rectangle 3"/>
          <p:cNvSpPr>
            <a:spLocks noGrp="1" noChangeArrowheads="1"/>
          </p:cNvSpPr>
          <p:nvPr>
            <p:ph type="body" idx="1"/>
          </p:nvPr>
        </p:nvSpPr>
        <p:spPr bwMode="auto">
          <a:xfrm>
            <a:off x="666593" y="882162"/>
            <a:ext cx="4449697" cy="167969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dirty="0" smtClean="0"/>
              <a:t>CHARLOTTE:</a:t>
            </a:r>
          </a:p>
          <a:p>
            <a:pPr eaLnBrk="1" hangingPunct="1"/>
            <a:r>
              <a:rPr lang="en-US" altLang="en-US" sz="1400" dirty="0" smtClean="0"/>
              <a:t>Thank you, John, for that wonderful introduction.  And now for Stages of Team Development!  Phil . . . </a:t>
            </a:r>
          </a:p>
        </p:txBody>
      </p:sp>
    </p:spTree>
    <p:extLst>
      <p:ext uri="{BB962C8B-B14F-4D97-AF65-F5344CB8AC3E}">
        <p14:creationId xmlns:p14="http://schemas.microsoft.com/office/powerpoint/2010/main" xmlns="" val="197730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F8C17FBA-171E-4958-B9AA-2059FE971363}" type="slidenum">
              <a:rPr lang="en-US" altLang="en-US" sz="700">
                <a:latin typeface="Arial" panose="020B0604020202020204" pitchFamily="34" charset="0"/>
              </a:rPr>
              <a:pPr eaLnBrk="1" hangingPunct="1"/>
              <a:t>10</a:t>
            </a:fld>
            <a:endParaRPr lang="en-US" altLang="en-US" sz="700" dirty="0">
              <a:latin typeface="Arial" panose="020B0604020202020204" pitchFamily="34" charset="0"/>
            </a:endParaRPr>
          </a:p>
        </p:txBody>
      </p:sp>
      <p:sp>
        <p:nvSpPr>
          <p:cNvPr id="64515" name="Rectangle 2"/>
          <p:cNvSpPr>
            <a:spLocks noGrp="1" noRot="1" noChangeAspect="1" noChangeArrowheads="1" noTextEdit="1"/>
          </p:cNvSpPr>
          <p:nvPr>
            <p:ph type="sldImg"/>
          </p:nvPr>
        </p:nvSpPr>
        <p:spPr bwMode="auto">
          <a:xfrm>
            <a:off x="4029075" y="142875"/>
            <a:ext cx="1230313" cy="9032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6" name="Rectangle 3"/>
          <p:cNvSpPr>
            <a:spLocks noGrp="1" noChangeArrowheads="1"/>
          </p:cNvSpPr>
          <p:nvPr>
            <p:ph type="body" idx="1"/>
          </p:nvPr>
        </p:nvSpPr>
        <p:spPr bwMode="auto">
          <a:xfrm>
            <a:off x="419100" y="647700"/>
            <a:ext cx="4449697" cy="206436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300" dirty="0" smtClean="0"/>
              <a:t>CHARLOTTE:</a:t>
            </a:r>
          </a:p>
          <a:p>
            <a:pPr eaLnBrk="1" hangingPunct="1"/>
            <a:r>
              <a:rPr lang="en-US" altLang="en-US" sz="1300" dirty="0" smtClean="0"/>
              <a:t>“</a:t>
            </a:r>
            <a:r>
              <a:rPr lang="en-US" altLang="en-US" sz="1300" b="1" dirty="0" smtClean="0"/>
              <a:t>Demonstrates</a:t>
            </a:r>
            <a:r>
              <a:rPr lang="en-US" altLang="en-US" sz="1300" dirty="0" smtClean="0"/>
              <a:t> </a:t>
            </a:r>
            <a:r>
              <a:rPr lang="en-US" altLang="ja-JP" sz="1300" b="1" dirty="0" smtClean="0"/>
              <a:t>Storming</a:t>
            </a:r>
            <a:r>
              <a:rPr lang="en-US" altLang="en-US" sz="1300" dirty="0" smtClean="0"/>
              <a:t>”</a:t>
            </a:r>
            <a:endParaRPr lang="en-US" altLang="en-US" sz="1300" dirty="0"/>
          </a:p>
          <a:p>
            <a:pPr eaLnBrk="1" hangingPunct="1"/>
            <a:r>
              <a:rPr lang="en-US" altLang="ja-JP" sz="1300" dirty="0" smtClean="0"/>
              <a:t>The scene features two players, both speaking on behalf of others.  Clear factions have formed within the team, and morale is low.  Look for signs of the </a:t>
            </a:r>
            <a:r>
              <a:rPr lang="en-US" altLang="en-US" sz="1300" dirty="0" smtClean="0"/>
              <a:t>“</a:t>
            </a:r>
            <a:r>
              <a:rPr lang="en-US" altLang="ja-JP" sz="1300" dirty="0" smtClean="0"/>
              <a:t>Storming</a:t>
            </a:r>
            <a:r>
              <a:rPr lang="en-US" altLang="en-US" sz="1300" dirty="0" smtClean="0"/>
              <a:t>”</a:t>
            </a:r>
            <a:r>
              <a:rPr lang="en-US" altLang="ja-JP" sz="1300" dirty="0" smtClean="0"/>
              <a:t> stage</a:t>
            </a:r>
          </a:p>
          <a:p>
            <a:pPr eaLnBrk="1" hangingPunct="1"/>
            <a:r>
              <a:rPr lang="en-US" altLang="en-US" sz="1300" dirty="0" smtClean="0"/>
              <a:t>RUN VIDEO</a:t>
            </a:r>
          </a:p>
          <a:p>
            <a:pPr eaLnBrk="1" hangingPunct="1"/>
            <a:r>
              <a:rPr lang="en-US" altLang="en-US" sz="1300" dirty="0" smtClean="0"/>
              <a:t>STOP VIDEO</a:t>
            </a:r>
          </a:p>
          <a:p>
            <a:pPr eaLnBrk="1" hangingPunct="1"/>
            <a:endParaRPr lang="en-US" altLang="en-US" dirty="0" smtClean="0"/>
          </a:p>
        </p:txBody>
      </p:sp>
    </p:spTree>
    <p:extLst>
      <p:ext uri="{BB962C8B-B14F-4D97-AF65-F5344CB8AC3E}">
        <p14:creationId xmlns:p14="http://schemas.microsoft.com/office/powerpoint/2010/main" xmlns="" val="652462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1C518C17-24BF-4C0C-A125-3DEE5F9B8A2B}" type="slidenum">
              <a:rPr lang="en-US" altLang="en-US" sz="700">
                <a:solidFill>
                  <a:srgbClr val="000000"/>
                </a:solidFill>
                <a:latin typeface="Arial" panose="020B0604020202020204" pitchFamily="34" charset="0"/>
              </a:rPr>
              <a:pPr eaLnBrk="1" hangingPunct="1"/>
              <a:t>11</a:t>
            </a:fld>
            <a:endParaRPr lang="en-US" altLang="en-US" sz="700" dirty="0">
              <a:solidFill>
                <a:srgbClr val="000000"/>
              </a:solidFill>
              <a:latin typeface="Arial" panose="020B0604020202020204" pitchFamily="34" charset="0"/>
            </a:endParaRPr>
          </a:p>
        </p:txBody>
      </p:sp>
      <p:sp>
        <p:nvSpPr>
          <p:cNvPr id="65539" name="Rectangle 2"/>
          <p:cNvSpPr>
            <a:spLocks noGrp="1" noRot="1" noChangeAspect="1" noChangeArrowheads="1" noTextEdit="1"/>
          </p:cNvSpPr>
          <p:nvPr>
            <p:ph type="sldImg"/>
          </p:nvPr>
        </p:nvSpPr>
        <p:spPr bwMode="auto">
          <a:xfrm>
            <a:off x="4606925" y="103188"/>
            <a:ext cx="669925" cy="4921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40" name="Rectangle 3"/>
          <p:cNvSpPr>
            <a:spLocks noGrp="1" noChangeArrowheads="1"/>
          </p:cNvSpPr>
          <p:nvPr>
            <p:ph type="body" idx="1"/>
          </p:nvPr>
        </p:nvSpPr>
        <p:spPr bwMode="auto">
          <a:xfrm>
            <a:off x="38100" y="114300"/>
            <a:ext cx="5284853" cy="343290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z="1050" b="1" dirty="0" smtClean="0"/>
              <a:t>CHARLOTTE:</a:t>
            </a:r>
          </a:p>
          <a:p>
            <a:pPr eaLnBrk="1" hangingPunct="1"/>
            <a:r>
              <a:rPr lang="en-US" altLang="ja-JP" sz="1050" b="1" dirty="0" smtClean="0"/>
              <a:t>Ask the participants: </a:t>
            </a:r>
          </a:p>
          <a:p>
            <a:pPr eaLnBrk="1" hangingPunct="1"/>
            <a:r>
              <a:rPr lang="en-US" altLang="ja-JP" sz="1050" dirty="0" smtClean="0"/>
              <a:t>Did you see any difficulty working together, frustration, negativity, communication breakdowns, or dissatisfaction with leadership-in this instance with the team captain, not the coach?</a:t>
            </a:r>
          </a:p>
          <a:p>
            <a:pPr eaLnBrk="1" hangingPunct="1"/>
            <a:r>
              <a:rPr lang="en-US" altLang="en-US" sz="1050" b="1" dirty="0" smtClean="0"/>
              <a:t>Discuss Video-Storming </a:t>
            </a:r>
            <a:r>
              <a:rPr lang="en-US" altLang="en-US" sz="1050" dirty="0" smtClean="0"/>
              <a:t>– </a:t>
            </a:r>
          </a:p>
          <a:p>
            <a:pPr marL="164421" indent="-164421" eaLnBrk="1" hangingPunct="1">
              <a:buFont typeface="Arial" panose="020B0604020202020204" pitchFamily="34" charset="0"/>
              <a:buChar char="•"/>
            </a:pPr>
            <a:r>
              <a:rPr lang="en-US" altLang="en-US" sz="1050" dirty="0" smtClean="0"/>
              <a:t>Different ideas compete for consideration.</a:t>
            </a:r>
          </a:p>
          <a:p>
            <a:pPr marL="164421" indent="-164421" eaLnBrk="1" hangingPunct="1">
              <a:buFont typeface="Arial" panose="020B0604020202020204" pitchFamily="34" charset="0"/>
              <a:buChar char="•"/>
            </a:pPr>
            <a:r>
              <a:rPr lang="en-US" altLang="en-US" sz="1050" dirty="0" smtClean="0"/>
              <a:t>What problems they are really supposed to solve, how they will function independently and together and what leadership model they will accept?</a:t>
            </a:r>
          </a:p>
          <a:p>
            <a:pPr marL="164421" indent="-164421" eaLnBrk="1" hangingPunct="1">
              <a:buFont typeface="Arial" panose="020B0604020202020204" pitchFamily="34" charset="0"/>
              <a:buChar char="•"/>
            </a:pPr>
            <a:r>
              <a:rPr lang="en-US" altLang="en-US" sz="1050" dirty="0" smtClean="0"/>
              <a:t>Confront each other's ideas and perspectives. </a:t>
            </a:r>
          </a:p>
          <a:p>
            <a:pPr marL="164421" indent="-164421" eaLnBrk="1" hangingPunct="1">
              <a:buFont typeface="Arial" panose="020B0604020202020204" pitchFamily="34" charset="0"/>
              <a:buChar char="•"/>
            </a:pPr>
            <a:r>
              <a:rPr lang="en-US" altLang="en-US" sz="1050" dirty="0" smtClean="0"/>
              <a:t>In some cases storming can be resolved quickly. In others, the team never leaves this stage.</a:t>
            </a:r>
          </a:p>
          <a:p>
            <a:pPr marL="164421" indent="-164421" eaLnBrk="1" hangingPunct="1">
              <a:buFont typeface="Arial" panose="020B0604020202020204" pitchFamily="34" charset="0"/>
              <a:buChar char="•"/>
            </a:pPr>
            <a:r>
              <a:rPr lang="en-US" altLang="en-US" sz="1050" b="1" dirty="0" smtClean="0"/>
              <a:t>What needs to happen next? </a:t>
            </a:r>
            <a:r>
              <a:rPr lang="en-US" altLang="en-US" sz="1050" dirty="0" smtClean="0"/>
              <a:t>– </a:t>
            </a:r>
          </a:p>
          <a:p>
            <a:pPr marL="164421" indent="-164421" eaLnBrk="1" hangingPunct="1">
              <a:buFont typeface="Arial" panose="020B0604020202020204" pitchFamily="34" charset="0"/>
              <a:buChar char="•"/>
            </a:pPr>
            <a:r>
              <a:rPr lang="en-US" altLang="en-US" sz="1050" dirty="0" smtClean="0"/>
              <a:t>Leaders during this phase coach, mediate</a:t>
            </a:r>
          </a:p>
          <a:p>
            <a:pPr marL="164421" indent="-164421" eaLnBrk="1" hangingPunct="1">
              <a:buFont typeface="Arial" panose="020B0604020202020204" pitchFamily="34" charset="0"/>
              <a:buChar char="•"/>
            </a:pPr>
            <a:r>
              <a:rPr lang="en-US" altLang="en-US" sz="1050" dirty="0" smtClean="0"/>
              <a:t>Members raise differences openly to be resolved</a:t>
            </a:r>
          </a:p>
          <a:p>
            <a:pPr marL="164421" indent="-164421" eaLnBrk="1" hangingPunct="1">
              <a:buFont typeface="Arial" panose="020B0604020202020204" pitchFamily="34" charset="0"/>
              <a:buChar char="•"/>
            </a:pPr>
            <a:r>
              <a:rPr lang="en-US" altLang="en-US" sz="1050" dirty="0" smtClean="0"/>
              <a:t>Respected, not judged</a:t>
            </a:r>
          </a:p>
          <a:p>
            <a:pPr eaLnBrk="1" hangingPunct="1"/>
            <a:r>
              <a:rPr lang="en-US" altLang="en-US" sz="1050" b="1" dirty="0" smtClean="0"/>
              <a:t>Can you progress without “Storming”? Can you get stuck here?</a:t>
            </a:r>
          </a:p>
          <a:p>
            <a:pPr marL="164421" indent="-164421" eaLnBrk="1" hangingPunct="1">
              <a:buFont typeface="Arial" panose="020B0604020202020204" pitchFamily="34" charset="0"/>
              <a:buChar char="•"/>
            </a:pPr>
            <a:r>
              <a:rPr lang="en-US" altLang="en-US" sz="1050" dirty="0" smtClean="0"/>
              <a:t>Necessary, but unpleasant and even painful</a:t>
            </a:r>
          </a:p>
          <a:p>
            <a:pPr marL="164421" indent="-164421" eaLnBrk="1" hangingPunct="1">
              <a:buFont typeface="Arial" panose="020B0604020202020204" pitchFamily="34" charset="0"/>
              <a:buChar char="•"/>
            </a:pPr>
            <a:r>
              <a:rPr lang="en-US" altLang="en-US" sz="1050" dirty="0" smtClean="0"/>
              <a:t>Without tolerance and patience the team will fail. Destructive if allowed to get out of control.</a:t>
            </a:r>
          </a:p>
          <a:p>
            <a:pPr eaLnBrk="1" hangingPunct="1"/>
            <a:endParaRPr lang="en-US" altLang="en-US" sz="1100" dirty="0" smtClean="0"/>
          </a:p>
        </p:txBody>
      </p:sp>
    </p:spTree>
    <p:extLst>
      <p:ext uri="{BB962C8B-B14F-4D97-AF65-F5344CB8AC3E}">
        <p14:creationId xmlns:p14="http://schemas.microsoft.com/office/powerpoint/2010/main" xmlns="" val="1552947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4346575" y="142875"/>
            <a:ext cx="1008063" cy="739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Notes Placeholder 2"/>
          <p:cNvSpPr>
            <a:spLocks noGrp="1"/>
          </p:cNvSpPr>
          <p:nvPr>
            <p:ph type="body" idx="1"/>
          </p:nvPr>
        </p:nvSpPr>
        <p:spPr bwMode="auto">
          <a:xfrm>
            <a:off x="114300" y="38100"/>
            <a:ext cx="5181600" cy="2400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b="1" dirty="0" smtClean="0"/>
              <a:t>PHIL:</a:t>
            </a:r>
          </a:p>
          <a:p>
            <a:pPr eaLnBrk="1" hangingPunct="1"/>
            <a:r>
              <a:rPr lang="en-US" altLang="en-US" sz="1400" b="1" dirty="0" smtClean="0"/>
              <a:t>Norming</a:t>
            </a:r>
            <a:r>
              <a:rPr lang="en-US" altLang="en-US" sz="1400" dirty="0" smtClean="0"/>
              <a:t> - stage 3 </a:t>
            </a:r>
          </a:p>
          <a:p>
            <a:pPr eaLnBrk="1" hangingPunct="1">
              <a:buFontTx/>
              <a:buChar char="•"/>
            </a:pPr>
            <a:r>
              <a:rPr lang="en-US" altLang="en-US" sz="1400" dirty="0" smtClean="0"/>
              <a:t> Agreement and consensus</a:t>
            </a:r>
          </a:p>
          <a:p>
            <a:pPr eaLnBrk="1" hangingPunct="1">
              <a:buFontTx/>
              <a:buChar char="•"/>
            </a:pPr>
            <a:r>
              <a:rPr lang="en-US" altLang="en-US" sz="1400" dirty="0" smtClean="0"/>
              <a:t> Members respond well to facilitation by the leader who leads in an Advising &amp; Encouraging Style of Leadership. </a:t>
            </a:r>
          </a:p>
          <a:p>
            <a:pPr eaLnBrk="1" hangingPunct="1">
              <a:buFontTx/>
              <a:buChar char="•"/>
            </a:pPr>
            <a:r>
              <a:rPr lang="en-US" altLang="en-US" sz="1400" dirty="0" smtClean="0"/>
              <a:t> Roles and responsibilities are clear and accepted. </a:t>
            </a:r>
          </a:p>
          <a:p>
            <a:pPr eaLnBrk="1" hangingPunct="1">
              <a:buFontTx/>
              <a:buChar char="•"/>
            </a:pPr>
            <a:r>
              <a:rPr lang="en-US" altLang="en-US" sz="1400" dirty="0" smtClean="0"/>
              <a:t> Big decisions are made by group agreement. </a:t>
            </a:r>
          </a:p>
          <a:p>
            <a:pPr eaLnBrk="1" hangingPunct="1">
              <a:buFontTx/>
              <a:buChar char="•"/>
            </a:pPr>
            <a:r>
              <a:rPr lang="en-US" altLang="en-US" sz="1400" dirty="0" smtClean="0"/>
              <a:t> Smaller decisions may be delegated </a:t>
            </a:r>
          </a:p>
          <a:p>
            <a:pPr eaLnBrk="1" hangingPunct="1">
              <a:buFontTx/>
              <a:buChar char="•"/>
            </a:pPr>
            <a:r>
              <a:rPr lang="en-US" altLang="en-US" sz="1400" dirty="0" smtClean="0"/>
              <a:t> Commitment and unity is strong. </a:t>
            </a:r>
          </a:p>
          <a:p>
            <a:pPr eaLnBrk="1" hangingPunct="1">
              <a:buFontTx/>
              <a:buChar char="•"/>
            </a:pPr>
            <a:r>
              <a:rPr lang="en-US" altLang="en-US" sz="1400" dirty="0" smtClean="0"/>
              <a:t> The team may engage in fun and social activities! </a:t>
            </a:r>
          </a:p>
          <a:p>
            <a:pPr eaLnBrk="1" hangingPunct="1">
              <a:buFontTx/>
              <a:buChar char="•"/>
            </a:pPr>
            <a:r>
              <a:rPr lang="en-US" altLang="en-US" sz="1400" dirty="0" smtClean="0"/>
              <a:t> The team discusses and develops its processes and working style. </a:t>
            </a:r>
          </a:p>
          <a:p>
            <a:pPr eaLnBrk="1" hangingPunct="1">
              <a:buFontTx/>
              <a:buChar char="•"/>
            </a:pPr>
            <a:r>
              <a:rPr lang="en-US" altLang="en-US" sz="1400" dirty="0" smtClean="0"/>
              <a:t> There is general respect for the leader and some leadership is shared by the team.</a:t>
            </a:r>
          </a:p>
          <a:p>
            <a:pPr eaLnBrk="1" hangingPunct="1"/>
            <a:endParaRPr lang="en-US" altLang="en-US" sz="1300"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27505561-F112-4282-9C61-506CC5B6A20B}" type="slidenum">
              <a:rPr lang="en-US" altLang="en-US" sz="700">
                <a:latin typeface="Arial" panose="020B0604020202020204" pitchFamily="34" charset="0"/>
              </a:rPr>
              <a:pPr eaLnBrk="1" hangingPunct="1"/>
              <a:t>12</a:t>
            </a:fld>
            <a:endParaRPr lang="en-US" altLang="en-US" sz="700" dirty="0">
              <a:latin typeface="Arial" panose="020B0604020202020204" pitchFamily="34" charset="0"/>
            </a:endParaRPr>
          </a:p>
        </p:txBody>
      </p:sp>
    </p:spTree>
    <p:extLst>
      <p:ext uri="{BB962C8B-B14F-4D97-AF65-F5344CB8AC3E}">
        <p14:creationId xmlns:p14="http://schemas.microsoft.com/office/powerpoint/2010/main" xmlns="" val="426168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432300" y="142875"/>
            <a:ext cx="882650" cy="6477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xfrm>
            <a:off x="574649" y="225669"/>
            <a:ext cx="4449697" cy="16805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500" dirty="0" smtClean="0"/>
              <a:t>PHIL:</a:t>
            </a:r>
          </a:p>
          <a:p>
            <a:pPr algn="ctr" eaLnBrk="1" hangingPunct="1"/>
            <a:r>
              <a:rPr lang="en-US" altLang="en-US" sz="1500" dirty="0" smtClean="0"/>
              <a:t>“Eureka Guides”</a:t>
            </a:r>
          </a:p>
          <a:p>
            <a:pPr eaLnBrk="1" hangingPunct="1">
              <a:buFontTx/>
              <a:buChar char="•"/>
            </a:pPr>
            <a:r>
              <a:rPr lang="en-US" altLang="en-US" sz="1500" dirty="0" smtClean="0"/>
              <a:t> Everyone is on the same page</a:t>
            </a:r>
          </a:p>
          <a:p>
            <a:pPr eaLnBrk="1" hangingPunct="1">
              <a:buFontTx/>
              <a:buChar char="•"/>
            </a:pPr>
            <a:r>
              <a:rPr lang="en-US" altLang="en-US" sz="1500" dirty="0" smtClean="0"/>
              <a:t> The goals are in alignment within the group  </a:t>
            </a:r>
          </a:p>
          <a:p>
            <a:pPr eaLnBrk="1" hangingPunct="1">
              <a:buFontTx/>
              <a:buChar char="•"/>
            </a:pPr>
            <a:r>
              <a:rPr lang="en-US" altLang="en-US" sz="1500" dirty="0" smtClean="0"/>
              <a:t> Again, the leader Advises or Encourages</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1CD114F4-A55F-4F1A-B24E-79D7E5D3C1A1}" type="slidenum">
              <a:rPr lang="en-US" altLang="en-US" sz="700">
                <a:latin typeface="Arial" panose="020B0604020202020204" pitchFamily="34" charset="0"/>
              </a:rPr>
              <a:pPr eaLnBrk="1" hangingPunct="1"/>
              <a:t>13</a:t>
            </a:fld>
            <a:endParaRPr lang="en-US" altLang="en-US" sz="700" dirty="0">
              <a:latin typeface="Arial" panose="020B0604020202020204" pitchFamily="34" charset="0"/>
            </a:endParaRPr>
          </a:p>
        </p:txBody>
      </p:sp>
    </p:spTree>
    <p:extLst>
      <p:ext uri="{BB962C8B-B14F-4D97-AF65-F5344CB8AC3E}">
        <p14:creationId xmlns:p14="http://schemas.microsoft.com/office/powerpoint/2010/main" xmlns="" val="3068665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98529B5C-CF5C-4B5D-BE72-DCF1B5435AF8}" type="slidenum">
              <a:rPr lang="en-US" altLang="en-US" sz="700">
                <a:solidFill>
                  <a:srgbClr val="000000"/>
                </a:solidFill>
                <a:latin typeface="Arial" panose="020B0604020202020204" pitchFamily="34" charset="0"/>
              </a:rPr>
              <a:pPr eaLnBrk="1" hangingPunct="1"/>
              <a:t>14</a:t>
            </a:fld>
            <a:endParaRPr lang="en-US" altLang="en-US" sz="700" dirty="0">
              <a:solidFill>
                <a:srgbClr val="000000"/>
              </a:solidFill>
              <a:latin typeface="Arial" panose="020B0604020202020204" pitchFamily="34" charset="0"/>
            </a:endParaRPr>
          </a:p>
        </p:txBody>
      </p:sp>
      <p:sp>
        <p:nvSpPr>
          <p:cNvPr id="68611" name="Rectangle 2"/>
          <p:cNvSpPr>
            <a:spLocks noGrp="1" noRot="1" noChangeAspect="1" noChangeArrowheads="1" noTextEdit="1"/>
          </p:cNvSpPr>
          <p:nvPr>
            <p:ph type="sldImg"/>
          </p:nvPr>
        </p:nvSpPr>
        <p:spPr bwMode="auto">
          <a:xfrm>
            <a:off x="4303713" y="184150"/>
            <a:ext cx="1046162" cy="7667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2" name="Rectangle 3"/>
          <p:cNvSpPr>
            <a:spLocks noGrp="1" noChangeArrowheads="1"/>
          </p:cNvSpPr>
          <p:nvPr>
            <p:ph type="body" idx="1"/>
          </p:nvPr>
        </p:nvSpPr>
        <p:spPr bwMode="auto">
          <a:xfrm>
            <a:off x="344789" y="389792"/>
            <a:ext cx="4984120" cy="209086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600" dirty="0" smtClean="0"/>
              <a:t>PHIL:</a:t>
            </a:r>
          </a:p>
          <a:p>
            <a:pPr eaLnBrk="1" hangingPunct="1"/>
            <a:r>
              <a:rPr lang="en-US" altLang="en-US" sz="1600" dirty="0" smtClean="0"/>
              <a:t>“</a:t>
            </a:r>
            <a:r>
              <a:rPr lang="en-US" altLang="ja-JP" sz="1600" b="1" dirty="0" smtClean="0"/>
              <a:t>Set up-Norming</a:t>
            </a:r>
            <a:r>
              <a:rPr lang="en-US" altLang="en-US" sz="1600" dirty="0" smtClean="0"/>
              <a:t>”</a:t>
            </a:r>
            <a:r>
              <a:rPr lang="en-US" altLang="ja-JP" sz="1600" dirty="0" smtClean="0"/>
              <a:t>-</a:t>
            </a:r>
          </a:p>
          <a:p>
            <a:pPr marL="197305" indent="-197305" eaLnBrk="1" hangingPunct="1">
              <a:buFont typeface="Arial" pitchFamily="34" charset="0"/>
              <a:buChar char="•"/>
            </a:pPr>
            <a:r>
              <a:rPr lang="en-US" altLang="ja-JP" sz="1600" dirty="0" smtClean="0"/>
              <a:t>Attitudes and morale are improving.  </a:t>
            </a:r>
          </a:p>
          <a:p>
            <a:pPr marL="197305" indent="-197305" eaLnBrk="1" hangingPunct="1">
              <a:buFont typeface="Arial" pitchFamily="34" charset="0"/>
              <a:buChar char="•"/>
            </a:pPr>
            <a:r>
              <a:rPr lang="en-US" altLang="ja-JP" sz="1600" dirty="0" smtClean="0"/>
              <a:t>There is a willingness to share responsibility and control.</a:t>
            </a:r>
          </a:p>
          <a:p>
            <a:pPr marL="197305" indent="-197305" eaLnBrk="1" hangingPunct="1">
              <a:buFont typeface="Arial" pitchFamily="34" charset="0"/>
              <a:buChar char="•"/>
            </a:pPr>
            <a:r>
              <a:rPr lang="en-US" altLang="ja-JP" sz="1600" dirty="0" smtClean="0"/>
              <a:t>Look for signs of the </a:t>
            </a:r>
            <a:r>
              <a:rPr lang="en-US" altLang="ja-JP" sz="1600" dirty="0" err="1" smtClean="0"/>
              <a:t>Norming</a:t>
            </a:r>
            <a:r>
              <a:rPr lang="en-US" altLang="ja-JP" sz="1600" dirty="0" smtClean="0"/>
              <a:t> Stage</a:t>
            </a:r>
          </a:p>
          <a:p>
            <a:pPr eaLnBrk="1" hangingPunct="1"/>
            <a:r>
              <a:rPr lang="en-US" altLang="ja-JP" sz="1600" dirty="0" smtClean="0"/>
              <a:t>RUN VIDEO  STOP VIDEO</a:t>
            </a:r>
          </a:p>
          <a:p>
            <a:pPr eaLnBrk="1" hangingPunct="1"/>
            <a:endParaRPr lang="en-US" altLang="en-US" sz="800" dirty="0" smtClean="0"/>
          </a:p>
        </p:txBody>
      </p:sp>
    </p:spTree>
    <p:extLst>
      <p:ext uri="{BB962C8B-B14F-4D97-AF65-F5344CB8AC3E}">
        <p14:creationId xmlns:p14="http://schemas.microsoft.com/office/powerpoint/2010/main" xmlns="" val="2077285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0F514CC3-F8EC-4572-BA2C-FA95BFCC3BCB}" type="slidenum">
              <a:rPr lang="en-US" altLang="en-US" sz="700">
                <a:latin typeface="Arial" panose="020B0604020202020204" pitchFamily="34" charset="0"/>
              </a:rPr>
              <a:pPr eaLnBrk="1" hangingPunct="1"/>
              <a:t>15</a:t>
            </a:fld>
            <a:endParaRPr lang="en-US" altLang="en-US" sz="700" dirty="0">
              <a:latin typeface="Arial" panose="020B0604020202020204" pitchFamily="34" charset="0"/>
            </a:endParaRPr>
          </a:p>
        </p:txBody>
      </p:sp>
      <p:sp>
        <p:nvSpPr>
          <p:cNvPr id="69635" name="Rectangle 2"/>
          <p:cNvSpPr>
            <a:spLocks noGrp="1" noRot="1" noChangeAspect="1" noChangeArrowheads="1" noTextEdit="1"/>
          </p:cNvSpPr>
          <p:nvPr>
            <p:ph type="sldImg"/>
          </p:nvPr>
        </p:nvSpPr>
        <p:spPr bwMode="auto">
          <a:xfrm>
            <a:off x="4481513" y="142875"/>
            <a:ext cx="782637" cy="5746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6" name="Rectangle 3"/>
          <p:cNvSpPr>
            <a:spLocks noGrp="1" noChangeArrowheads="1"/>
          </p:cNvSpPr>
          <p:nvPr>
            <p:ph type="body" idx="1"/>
          </p:nvPr>
        </p:nvSpPr>
        <p:spPr bwMode="auto">
          <a:xfrm>
            <a:off x="0" y="-38100"/>
            <a:ext cx="5524500" cy="222677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50" b="1" dirty="0" smtClean="0"/>
              <a:t>PHIL:</a:t>
            </a:r>
          </a:p>
          <a:p>
            <a:pPr eaLnBrk="1" hangingPunct="1"/>
            <a:r>
              <a:rPr lang="en-US" altLang="en-US" sz="1050" b="1" dirty="0" smtClean="0"/>
              <a:t>Ask the participants:</a:t>
            </a:r>
          </a:p>
          <a:p>
            <a:pPr eaLnBrk="1" hangingPunct="1"/>
            <a:r>
              <a:rPr lang="en-US" altLang="en-US" sz="1050" b="1" dirty="0" smtClean="0"/>
              <a:t>Did you see . . . </a:t>
            </a:r>
            <a:r>
              <a:rPr lang="en-US" altLang="ja-JP" sz="1050" dirty="0" smtClean="0"/>
              <a:t>positive feelings; team members valuing the differences </a:t>
            </a:r>
          </a:p>
          <a:p>
            <a:pPr eaLnBrk="1" hangingPunct="1"/>
            <a:r>
              <a:rPr lang="en-US" altLang="ja-JP" sz="1050" dirty="0" smtClean="0"/>
              <a:t>among themselves; team members start thinking </a:t>
            </a:r>
            <a:r>
              <a:rPr lang="en-US" altLang="en-US" sz="1050" dirty="0" smtClean="0"/>
              <a:t>“</a:t>
            </a:r>
            <a:r>
              <a:rPr lang="en-US" altLang="ja-JP" sz="1050" dirty="0" smtClean="0"/>
              <a:t>we</a:t>
            </a:r>
            <a:r>
              <a:rPr lang="en-US" altLang="en-US" sz="1050" dirty="0" smtClean="0"/>
              <a:t>”</a:t>
            </a:r>
            <a:r>
              <a:rPr lang="en-US" altLang="ja-JP" sz="1050" dirty="0" smtClean="0"/>
              <a:t> rather than </a:t>
            </a:r>
            <a:r>
              <a:rPr lang="en-US" altLang="en-US" sz="1050" dirty="0" smtClean="0"/>
              <a:t>“</a:t>
            </a:r>
            <a:r>
              <a:rPr lang="en-US" altLang="ja-JP" sz="1050" dirty="0" smtClean="0"/>
              <a:t>I</a:t>
            </a:r>
            <a:r>
              <a:rPr lang="en-US" altLang="en-US" sz="1050" dirty="0" smtClean="0"/>
              <a:t>”?</a:t>
            </a:r>
            <a:endParaRPr lang="en-US" altLang="ja-JP" sz="1050" dirty="0" smtClean="0"/>
          </a:p>
          <a:p>
            <a:pPr eaLnBrk="1" hangingPunct="1"/>
            <a:r>
              <a:rPr lang="en-US" altLang="en-US" sz="1050" b="1" dirty="0" err="1" smtClean="0"/>
              <a:t>Norming</a:t>
            </a:r>
            <a:r>
              <a:rPr lang="en-US" altLang="en-US" sz="1050" dirty="0" smtClean="0"/>
              <a:t> –  </a:t>
            </a:r>
          </a:p>
          <a:p>
            <a:pPr marL="131536" indent="-131536" eaLnBrk="1" hangingPunct="1">
              <a:buFont typeface="Arial" pitchFamily="34" charset="0"/>
              <a:buChar char="•"/>
            </a:pPr>
            <a:r>
              <a:rPr lang="en-US" altLang="ja-JP" sz="1050" dirty="0" smtClean="0"/>
              <a:t>Clearly the climate has changed.  </a:t>
            </a:r>
          </a:p>
          <a:p>
            <a:pPr eaLnBrk="1" hangingPunct="1">
              <a:buFont typeface="Arial" pitchFamily="34" charset="0"/>
              <a:buChar char="•"/>
            </a:pPr>
            <a:r>
              <a:rPr lang="en-US" altLang="ja-JP" sz="1050" dirty="0" smtClean="0"/>
              <a:t>  There is increased commitment to purpose, roles, goals and working together.  </a:t>
            </a:r>
          </a:p>
          <a:p>
            <a:pPr eaLnBrk="1" hangingPunct="1">
              <a:buFont typeface="Arial" pitchFamily="34" charset="0"/>
              <a:buChar char="•"/>
            </a:pPr>
            <a:r>
              <a:rPr lang="en-US" altLang="ja-JP" sz="1050" dirty="0" smtClean="0"/>
              <a:t> The team has not necessarily transformed itself into a high-performing team yet, but it is coming around.  </a:t>
            </a:r>
          </a:p>
          <a:p>
            <a:pPr marL="65768" indent="-65768" eaLnBrk="1" hangingPunct="1">
              <a:buFont typeface="Arial" pitchFamily="34" charset="0"/>
              <a:buChar char="•"/>
            </a:pPr>
            <a:r>
              <a:rPr lang="en-US" altLang="en-US" sz="1050" dirty="0" smtClean="0"/>
              <a:t>Team has one goal and an agreed upon plan </a:t>
            </a:r>
          </a:p>
          <a:p>
            <a:pPr eaLnBrk="1" hangingPunct="1">
              <a:buFont typeface="Arial" pitchFamily="34" charset="0"/>
              <a:buChar char="•"/>
            </a:pPr>
            <a:r>
              <a:rPr lang="en-US" altLang="en-US" sz="1050" dirty="0" smtClean="0"/>
              <a:t>  All members take responsibility and have the ambition to work for the success</a:t>
            </a:r>
          </a:p>
          <a:p>
            <a:pPr eaLnBrk="1" hangingPunct="1"/>
            <a:r>
              <a:rPr lang="en-US" altLang="en-US" sz="1050" b="1" dirty="0" smtClean="0"/>
              <a:t>What should the coaches do from here? </a:t>
            </a:r>
            <a:r>
              <a:rPr lang="en-US" altLang="en-US" sz="1050" dirty="0" smtClean="0"/>
              <a:t>– </a:t>
            </a:r>
          </a:p>
          <a:p>
            <a:pPr eaLnBrk="1" hangingPunct="1">
              <a:buFont typeface="Arial" pitchFamily="34" charset="0"/>
              <a:buChar char="•"/>
            </a:pPr>
            <a:r>
              <a:rPr lang="en-US" altLang="en-US" sz="1050" dirty="0" smtClean="0"/>
              <a:t>  Encourage them  </a:t>
            </a:r>
          </a:p>
          <a:p>
            <a:pPr eaLnBrk="1" hangingPunct="1">
              <a:buFont typeface="Arial" pitchFamily="34" charset="0"/>
              <a:buChar char="•"/>
            </a:pPr>
            <a:r>
              <a:rPr lang="en-US" altLang="en-US" sz="1050" dirty="0" smtClean="0"/>
              <a:t>  The team will make most of the necessary decisions.</a:t>
            </a:r>
          </a:p>
          <a:p>
            <a:pPr eaLnBrk="1" hangingPunct="1"/>
            <a:r>
              <a:rPr lang="en-US" altLang="en-US" sz="1050" b="1" dirty="0" smtClean="0"/>
              <a:t>Will the team always remain at this level? </a:t>
            </a:r>
            <a:r>
              <a:rPr lang="en-US" altLang="en-US" sz="1050" dirty="0" smtClean="0"/>
              <a:t>– </a:t>
            </a:r>
          </a:p>
          <a:p>
            <a:pPr eaLnBrk="1" hangingPunct="1">
              <a:buFont typeface="Arial" pitchFamily="34" charset="0"/>
              <a:buChar char="•"/>
            </a:pPr>
            <a:r>
              <a:rPr lang="en-US" altLang="en-US" sz="1050" dirty="0" smtClean="0"/>
              <a:t>  Many long-standing teams go through these cycles many times as they react to changing circumstances. </a:t>
            </a:r>
          </a:p>
          <a:p>
            <a:pPr eaLnBrk="1" hangingPunct="1">
              <a:buFont typeface="Arial" pitchFamily="34" charset="0"/>
              <a:buChar char="•"/>
            </a:pPr>
            <a:r>
              <a:rPr lang="en-US" altLang="en-US" sz="1050" dirty="0" smtClean="0"/>
              <a:t> For example, a change in team members from new people challenging the existing norms and dynamics of the team.</a:t>
            </a:r>
          </a:p>
        </p:txBody>
      </p:sp>
    </p:spTree>
    <p:extLst>
      <p:ext uri="{BB962C8B-B14F-4D97-AF65-F5344CB8AC3E}">
        <p14:creationId xmlns:p14="http://schemas.microsoft.com/office/powerpoint/2010/main" xmlns="" val="3236180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4425950" y="185738"/>
            <a:ext cx="830263" cy="6096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Notes Placeholder 2"/>
          <p:cNvSpPr>
            <a:spLocks noGrp="1"/>
          </p:cNvSpPr>
          <p:nvPr>
            <p:ph type="body" idx="1"/>
          </p:nvPr>
        </p:nvSpPr>
        <p:spPr bwMode="auto">
          <a:xfrm>
            <a:off x="311269" y="307731"/>
            <a:ext cx="4986036" cy="270375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b="1" dirty="0" smtClean="0"/>
              <a:t>CHARLOTTE:</a:t>
            </a:r>
          </a:p>
          <a:p>
            <a:pPr eaLnBrk="1" hangingPunct="1"/>
            <a:r>
              <a:rPr lang="en-US" altLang="en-US" sz="1400" b="1" dirty="0" smtClean="0"/>
              <a:t>Performing</a:t>
            </a:r>
            <a:r>
              <a:rPr lang="en-US" altLang="en-US" sz="1400" dirty="0" smtClean="0"/>
              <a:t> - stage 4 </a:t>
            </a:r>
          </a:p>
          <a:p>
            <a:pPr marL="197305" indent="-197305" eaLnBrk="1" hangingPunct="1">
              <a:buFont typeface="Arial" panose="020B0604020202020204" pitchFamily="34" charset="0"/>
              <a:buChar char="•"/>
            </a:pPr>
            <a:r>
              <a:rPr lang="en-US" altLang="en-US" sz="1400" dirty="0" smtClean="0"/>
              <a:t>More strategically aware; the team knows clearly why it is doing what it is doing. </a:t>
            </a:r>
          </a:p>
          <a:p>
            <a:pPr marL="197305" indent="-197305" eaLnBrk="1" hangingPunct="1">
              <a:buFont typeface="Arial" panose="020B0604020202020204" pitchFamily="34" charset="0"/>
              <a:buChar char="•"/>
            </a:pPr>
            <a:r>
              <a:rPr lang="en-US" altLang="en-US" sz="1400" dirty="0" smtClean="0"/>
              <a:t>The team has a shared vision</a:t>
            </a:r>
          </a:p>
          <a:p>
            <a:pPr marL="197305" indent="-197305" eaLnBrk="1" hangingPunct="1">
              <a:buFont typeface="Arial" panose="020B0604020202020204" pitchFamily="34" charset="0"/>
              <a:buChar char="•"/>
            </a:pPr>
            <a:r>
              <a:rPr lang="en-US" altLang="en-US" sz="1400" dirty="0" smtClean="0"/>
              <a:t>Leader advises, supports but team stands on its own feet </a:t>
            </a:r>
          </a:p>
          <a:p>
            <a:pPr marL="197305" indent="-197305" eaLnBrk="1" hangingPunct="1">
              <a:buFont typeface="Arial" panose="020B0604020202020204" pitchFamily="34" charset="0"/>
              <a:buChar char="•"/>
            </a:pPr>
            <a:r>
              <a:rPr lang="en-US" altLang="en-US" sz="1400" dirty="0" smtClean="0"/>
              <a:t>Team taken ownership of goals and makes own decisions</a:t>
            </a:r>
          </a:p>
          <a:p>
            <a:pPr marL="197305" indent="-197305" eaLnBrk="1" hangingPunct="1">
              <a:buFont typeface="Arial" panose="020B0604020202020204" pitchFamily="34" charset="0"/>
              <a:buChar char="•"/>
            </a:pPr>
            <a:r>
              <a:rPr lang="en-US" altLang="en-US" sz="1400" dirty="0" smtClean="0"/>
              <a:t>Disagreements occur but now they are resolved within the team positively </a:t>
            </a:r>
          </a:p>
          <a:p>
            <a:pPr marL="197305" indent="-197305" eaLnBrk="1" hangingPunct="1">
              <a:buFont typeface="Arial" panose="020B0604020202020204" pitchFamily="34" charset="0"/>
              <a:buChar char="•"/>
            </a:pPr>
            <a:r>
              <a:rPr lang="en-US" altLang="en-US" sz="1400" dirty="0" smtClean="0"/>
              <a:t>The team requires delegated tasks and projects from the leader. </a:t>
            </a:r>
          </a:p>
          <a:p>
            <a:pPr eaLnBrk="1" hangingPunct="1"/>
            <a:endParaRPr lang="en-US" altLang="en-US" sz="1400"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96BBFE65-014E-4198-ACDB-627486994484}" type="slidenum">
              <a:rPr lang="en-US" altLang="en-US" sz="700">
                <a:latin typeface="Arial" panose="020B0604020202020204" pitchFamily="34" charset="0"/>
              </a:rPr>
              <a:pPr eaLnBrk="1" hangingPunct="1"/>
              <a:t>16</a:t>
            </a:fld>
            <a:endParaRPr lang="en-US" altLang="en-US" sz="700" dirty="0">
              <a:latin typeface="Arial" panose="020B0604020202020204" pitchFamily="34" charset="0"/>
            </a:endParaRPr>
          </a:p>
        </p:txBody>
      </p:sp>
    </p:spTree>
    <p:extLst>
      <p:ext uri="{BB962C8B-B14F-4D97-AF65-F5344CB8AC3E}">
        <p14:creationId xmlns:p14="http://schemas.microsoft.com/office/powerpoint/2010/main" xmlns="" val="2078065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3898900" y="184150"/>
            <a:ext cx="1268413" cy="930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xfrm>
            <a:off x="436733" y="184639"/>
            <a:ext cx="4449697" cy="20515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dirty="0" smtClean="0"/>
              <a:t>CHARLOTTE:</a:t>
            </a:r>
          </a:p>
          <a:p>
            <a:pPr eaLnBrk="1" hangingPunct="1"/>
            <a:r>
              <a:rPr lang="en-US" altLang="en-US" sz="1400" dirty="0" smtClean="0"/>
              <a:t>“Playful Guides”</a:t>
            </a:r>
          </a:p>
          <a:p>
            <a:pPr marL="197305" indent="-197305" eaLnBrk="1" hangingPunct="1">
              <a:buFont typeface="Arial" panose="020B0604020202020204" pitchFamily="34" charset="0"/>
              <a:buChar char="•"/>
            </a:pPr>
            <a:r>
              <a:rPr lang="en-US" altLang="en-US" sz="1400" dirty="0" smtClean="0"/>
              <a:t>The team no longer instructed</a:t>
            </a:r>
          </a:p>
          <a:p>
            <a:pPr marL="197305" indent="-197305" eaLnBrk="1" hangingPunct="1">
              <a:buFont typeface="Arial" panose="020B0604020202020204" pitchFamily="34" charset="0"/>
              <a:buChar char="•"/>
            </a:pPr>
            <a:r>
              <a:rPr lang="en-US" altLang="en-US" sz="1400" dirty="0" smtClean="0"/>
              <a:t>Leader supports and observes</a:t>
            </a:r>
          </a:p>
          <a:p>
            <a:pPr marL="197305" indent="-197305" eaLnBrk="1" hangingPunct="1">
              <a:buFont typeface="Arial" panose="020B0604020202020204" pitchFamily="34" charset="0"/>
              <a:buChar char="•"/>
            </a:pPr>
            <a:r>
              <a:rPr lang="en-US" altLang="en-US" sz="1400" dirty="0" smtClean="0"/>
              <a:t> Members might ask for assistance</a:t>
            </a:r>
          </a:p>
          <a:p>
            <a:pPr marL="459464" lvl="1" indent="-197305" eaLnBrk="1" hangingPunct="1">
              <a:buFont typeface="Arial" panose="020B0604020202020204" pitchFamily="34" charset="0"/>
              <a:buChar char="•"/>
            </a:pPr>
            <a:r>
              <a:rPr lang="en-US" altLang="en-US" sz="1400" dirty="0" smtClean="0"/>
              <a:t>personal and interpersonal development </a:t>
            </a:r>
          </a:p>
          <a:p>
            <a:pPr marL="197305" indent="-197305" eaLnBrk="1" hangingPunct="1">
              <a:buFont typeface="Arial" panose="020B0604020202020204" pitchFamily="34" charset="0"/>
              <a:buChar char="•"/>
            </a:pPr>
            <a:r>
              <a:rPr lang="en-US" altLang="en-US" sz="1400" dirty="0" smtClean="0"/>
              <a:t>Decision-making is delegated</a:t>
            </a:r>
          </a:p>
          <a:p>
            <a:pPr marL="197305" indent="-197305" eaLnBrk="1" hangingPunct="1">
              <a:buFont typeface="Arial" panose="020B0604020202020204" pitchFamily="34" charset="0"/>
              <a:buChar char="•"/>
            </a:pPr>
            <a:r>
              <a:rPr lang="en-US" altLang="en-US" sz="1400" dirty="0" smtClean="0"/>
              <a:t>Team takes ownership</a:t>
            </a:r>
          </a:p>
          <a:p>
            <a:pPr eaLnBrk="1" hangingPunct="1"/>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D97E966C-C274-49EC-944C-E501FA5F369D}" type="slidenum">
              <a:rPr lang="en-US" altLang="en-US" sz="700">
                <a:latin typeface="Arial" panose="020B0604020202020204" pitchFamily="34" charset="0"/>
              </a:rPr>
              <a:pPr eaLnBrk="1" hangingPunct="1"/>
              <a:t>17</a:t>
            </a:fld>
            <a:endParaRPr lang="en-US" altLang="en-US" sz="700" dirty="0">
              <a:latin typeface="Arial" panose="020B0604020202020204" pitchFamily="34" charset="0"/>
            </a:endParaRPr>
          </a:p>
        </p:txBody>
      </p:sp>
    </p:spTree>
    <p:extLst>
      <p:ext uri="{BB962C8B-B14F-4D97-AF65-F5344CB8AC3E}">
        <p14:creationId xmlns:p14="http://schemas.microsoft.com/office/powerpoint/2010/main" xmlns="" val="567086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7F2B1629-7485-4715-B421-124D85522141}" type="slidenum">
              <a:rPr lang="en-US" altLang="en-US" sz="700">
                <a:latin typeface="Arial" panose="020B0604020202020204" pitchFamily="34" charset="0"/>
              </a:rPr>
              <a:pPr eaLnBrk="1" hangingPunct="1"/>
              <a:t>18</a:t>
            </a:fld>
            <a:endParaRPr lang="en-US" altLang="en-US" sz="700" dirty="0">
              <a:latin typeface="Arial" panose="020B0604020202020204" pitchFamily="34" charset="0"/>
            </a:endParaRPr>
          </a:p>
        </p:txBody>
      </p:sp>
      <p:sp>
        <p:nvSpPr>
          <p:cNvPr id="72707" name="Rectangle 2"/>
          <p:cNvSpPr>
            <a:spLocks noGrp="1" noRot="1" noChangeAspect="1" noChangeArrowheads="1" noTextEdit="1"/>
          </p:cNvSpPr>
          <p:nvPr>
            <p:ph type="sldImg"/>
          </p:nvPr>
        </p:nvSpPr>
        <p:spPr bwMode="auto">
          <a:xfrm>
            <a:off x="3851275" y="103188"/>
            <a:ext cx="1246188" cy="9128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8" name="Rectangle 3"/>
          <p:cNvSpPr>
            <a:spLocks noGrp="1" noChangeArrowheads="1"/>
          </p:cNvSpPr>
          <p:nvPr>
            <p:ph type="body" idx="1"/>
          </p:nvPr>
        </p:nvSpPr>
        <p:spPr bwMode="auto">
          <a:xfrm>
            <a:off x="190500" y="266700"/>
            <a:ext cx="4945810" cy="25849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b="1" dirty="0" smtClean="0"/>
              <a:t>CHARLOTTE:</a:t>
            </a:r>
          </a:p>
          <a:p>
            <a:pPr eaLnBrk="1" hangingPunct="1"/>
            <a:r>
              <a:rPr lang="en-US" altLang="en-US" sz="1400" dirty="0" smtClean="0"/>
              <a:t>“</a:t>
            </a:r>
            <a:r>
              <a:rPr lang="en-US" altLang="ja-JP" sz="1400" b="1" dirty="0" smtClean="0"/>
              <a:t>Set up-Performing</a:t>
            </a:r>
            <a:r>
              <a:rPr lang="en-US" altLang="en-US" sz="1400" dirty="0" smtClean="0"/>
              <a:t>”</a:t>
            </a:r>
            <a:r>
              <a:rPr lang="en-US" altLang="ja-JP" sz="1400" dirty="0" smtClean="0"/>
              <a:t>  </a:t>
            </a:r>
          </a:p>
          <a:p>
            <a:pPr marL="197305" indent="-197305" eaLnBrk="1" hangingPunct="1">
              <a:buFont typeface="Arial" panose="020B0604020202020204" pitchFamily="34" charset="0"/>
              <a:buChar char="•"/>
            </a:pPr>
            <a:r>
              <a:rPr lang="en-US" altLang="ja-JP" sz="1400" dirty="0" smtClean="0"/>
              <a:t>Productivity and morale are high</a:t>
            </a:r>
          </a:p>
          <a:p>
            <a:pPr marL="197305" indent="-197305" eaLnBrk="1" hangingPunct="1">
              <a:buFont typeface="Arial" panose="020B0604020202020204" pitchFamily="34" charset="0"/>
              <a:buChar char="•"/>
            </a:pPr>
            <a:r>
              <a:rPr lang="en-US" altLang="ja-JP" sz="1400" dirty="0" smtClean="0"/>
              <a:t>Sense of pride and excitement in being part of the team</a:t>
            </a:r>
          </a:p>
          <a:p>
            <a:pPr marL="197305" indent="-197305" eaLnBrk="1" hangingPunct="1">
              <a:buFont typeface="Arial" panose="020B0604020202020204" pitchFamily="34" charset="0"/>
              <a:buChar char="•"/>
            </a:pPr>
            <a:r>
              <a:rPr lang="en-US" altLang="ja-JP" sz="1400" dirty="0" smtClean="0"/>
              <a:t>Primary focus is on performance. Commitment to continuous improvement. </a:t>
            </a:r>
          </a:p>
          <a:p>
            <a:pPr marL="197305" indent="-197305" eaLnBrk="1" hangingPunct="1">
              <a:buFont typeface="Arial" panose="020B0604020202020204" pitchFamily="34" charset="0"/>
              <a:buChar char="•"/>
            </a:pPr>
            <a:r>
              <a:rPr lang="en-US" altLang="ja-JP" sz="1400" dirty="0" smtClean="0"/>
              <a:t>Purpose and goals are clear. </a:t>
            </a:r>
          </a:p>
          <a:p>
            <a:pPr eaLnBrk="1" hangingPunct="1"/>
            <a:r>
              <a:rPr lang="en-US" altLang="en-US" sz="1400" dirty="0" smtClean="0"/>
              <a:t>The scene takes place at halftime of the biggest game of the season-and the Titans are losing the game. </a:t>
            </a:r>
          </a:p>
          <a:p>
            <a:pPr eaLnBrk="1" hangingPunct="1"/>
            <a:r>
              <a:rPr lang="en-US" altLang="en-US" sz="1400" dirty="0" smtClean="0"/>
              <a:t>RUN VIDEO  STOP VIDEO</a:t>
            </a:r>
          </a:p>
          <a:p>
            <a:pPr eaLnBrk="1" hangingPunct="1"/>
            <a:endParaRPr lang="en-US" altLang="en-US" sz="1400" dirty="0" smtClean="0"/>
          </a:p>
        </p:txBody>
      </p:sp>
    </p:spTree>
    <p:extLst>
      <p:ext uri="{BB962C8B-B14F-4D97-AF65-F5344CB8AC3E}">
        <p14:creationId xmlns:p14="http://schemas.microsoft.com/office/powerpoint/2010/main" xmlns="" val="1194228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8F79F80F-8704-4B58-9B4D-77AA6ECFA477}" type="slidenum">
              <a:rPr lang="en-US" altLang="en-US" sz="700">
                <a:solidFill>
                  <a:srgbClr val="000000"/>
                </a:solidFill>
                <a:latin typeface="Arial" panose="020B0604020202020204" pitchFamily="34" charset="0"/>
              </a:rPr>
              <a:pPr eaLnBrk="1" hangingPunct="1"/>
              <a:t>19</a:t>
            </a:fld>
            <a:endParaRPr lang="en-US" altLang="en-US" sz="700" dirty="0">
              <a:solidFill>
                <a:srgbClr val="000000"/>
              </a:solidFill>
              <a:latin typeface="Arial" panose="020B0604020202020204" pitchFamily="34" charset="0"/>
            </a:endParaRPr>
          </a:p>
        </p:txBody>
      </p:sp>
      <p:sp>
        <p:nvSpPr>
          <p:cNvPr id="73731" name="Rectangle 2"/>
          <p:cNvSpPr>
            <a:spLocks noGrp="1" noRot="1" noChangeAspect="1" noChangeArrowheads="1" noTextEdit="1"/>
          </p:cNvSpPr>
          <p:nvPr>
            <p:ph type="sldImg"/>
          </p:nvPr>
        </p:nvSpPr>
        <p:spPr bwMode="auto">
          <a:xfrm>
            <a:off x="4408488" y="103188"/>
            <a:ext cx="873125" cy="63976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2" name="Rectangle 3"/>
          <p:cNvSpPr>
            <a:spLocks noGrp="1" noChangeArrowheads="1"/>
          </p:cNvSpPr>
          <p:nvPr>
            <p:ph type="body" idx="1"/>
          </p:nvPr>
        </p:nvSpPr>
        <p:spPr bwMode="auto">
          <a:xfrm>
            <a:off x="266700" y="495300"/>
            <a:ext cx="5083726" cy="26191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300" b="1" dirty="0" smtClean="0"/>
              <a:t>CHARLOTTE:</a:t>
            </a:r>
          </a:p>
          <a:p>
            <a:pPr eaLnBrk="1" hangingPunct="1"/>
            <a:r>
              <a:rPr lang="en-US" altLang="en-US" sz="1300" b="1" dirty="0" smtClean="0"/>
              <a:t>Ask the participants:  Did they see . . . </a:t>
            </a:r>
            <a:r>
              <a:rPr lang="en-US" altLang="ja-JP" sz="1300" dirty="0" smtClean="0"/>
              <a:t>pride and confidence, open communication, shared leadership?</a:t>
            </a:r>
          </a:p>
          <a:p>
            <a:pPr eaLnBrk="1" hangingPunct="1"/>
            <a:r>
              <a:rPr lang="en-US" altLang="en-US" sz="1300" b="1" dirty="0" smtClean="0"/>
              <a:t>Performing</a:t>
            </a:r>
            <a:r>
              <a:rPr lang="en-US" altLang="en-US" sz="1300" dirty="0" smtClean="0"/>
              <a:t>-After halftime, the team had the confidence to take control of its own performance and destiny.  The team went back out on the field, played like a high-performing team, and won the game.</a:t>
            </a:r>
          </a:p>
          <a:p>
            <a:pPr eaLnBrk="1" hangingPunct="1"/>
            <a:r>
              <a:rPr lang="en-US" altLang="en-US" sz="1300" b="1" dirty="0" smtClean="0"/>
              <a:t>Do all teams reach this level? </a:t>
            </a:r>
            <a:r>
              <a:rPr lang="en-US" altLang="en-US" sz="1300" dirty="0" smtClean="0"/>
              <a:t>–</a:t>
            </a:r>
          </a:p>
          <a:p>
            <a:pPr marL="197305" indent="-197305" eaLnBrk="1" hangingPunct="1">
              <a:buFont typeface="Arial" panose="020B0604020202020204" pitchFamily="34" charset="0"/>
              <a:buChar char="•"/>
            </a:pPr>
            <a:r>
              <a:rPr lang="en-US" altLang="en-US" sz="1300" dirty="0" smtClean="0"/>
              <a:t>It is possible to find ways to get the job done smoothly and effectively without inappropriate conflict or the need for external supervision. </a:t>
            </a:r>
          </a:p>
          <a:p>
            <a:pPr marL="197305" indent="-197305" eaLnBrk="1" hangingPunct="1">
              <a:buFont typeface="Arial" panose="020B0604020202020204" pitchFamily="34" charset="0"/>
              <a:buChar char="•"/>
            </a:pPr>
            <a:r>
              <a:rPr lang="en-US" altLang="en-US" sz="1300" dirty="0" smtClean="0"/>
              <a:t>By this time, motivated and knowledgeable. </a:t>
            </a:r>
            <a:r>
              <a:rPr lang="en-US" altLang="en-US" sz="1300" dirty="0"/>
              <a:t>C</a:t>
            </a:r>
            <a:r>
              <a:rPr lang="en-US" altLang="en-US" sz="1300" dirty="0" smtClean="0"/>
              <a:t>ompetent, independent decision-making. Dissent handled appropriately</a:t>
            </a:r>
          </a:p>
          <a:p>
            <a:pPr eaLnBrk="1" hangingPunct="1"/>
            <a:r>
              <a:rPr lang="en-US" altLang="en-US" sz="1300" b="1" dirty="0" smtClean="0"/>
              <a:t>How is this type of team best lead? </a:t>
            </a:r>
            <a:r>
              <a:rPr lang="en-US" altLang="en-US" sz="1300" dirty="0" smtClean="0"/>
              <a:t>– delegation and observation. </a:t>
            </a:r>
          </a:p>
          <a:p>
            <a:pPr eaLnBrk="1" hangingPunct="1"/>
            <a:endParaRPr lang="en-US" altLang="en-US" sz="1300" dirty="0" smtClean="0"/>
          </a:p>
        </p:txBody>
      </p:sp>
    </p:spTree>
    <p:extLst>
      <p:ext uri="{BB962C8B-B14F-4D97-AF65-F5344CB8AC3E}">
        <p14:creationId xmlns:p14="http://schemas.microsoft.com/office/powerpoint/2010/main" xmlns="" val="266670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4137025" y="142875"/>
            <a:ext cx="1119188" cy="82073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xfrm>
            <a:off x="495300" y="266700"/>
            <a:ext cx="4449697" cy="16805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500" dirty="0" smtClean="0"/>
              <a:t>PHIL:</a:t>
            </a:r>
          </a:p>
          <a:p>
            <a:pPr eaLnBrk="1" hangingPunct="1"/>
            <a:r>
              <a:rPr lang="en-US" altLang="en-US" sz="1500" dirty="0" smtClean="0"/>
              <a:t>In this presentation we will:</a:t>
            </a:r>
          </a:p>
          <a:p>
            <a:pPr eaLnBrk="1" hangingPunct="1"/>
            <a:r>
              <a:rPr lang="en-US" altLang="en-US" sz="1500" dirty="0" smtClean="0"/>
              <a:t>EXPLAIN the Stages of Team Development with an overview of each stage</a:t>
            </a:r>
          </a:p>
          <a:p>
            <a:pPr eaLnBrk="1" hangingPunct="1"/>
            <a:r>
              <a:rPr lang="en-US" altLang="en-US" sz="1500" dirty="0" smtClean="0"/>
              <a:t>DEMONSTRATE the stages with a video that illustrates each stage</a:t>
            </a:r>
          </a:p>
          <a:p>
            <a:pPr eaLnBrk="1" hangingPunct="1"/>
            <a:r>
              <a:rPr lang="en-US" altLang="en-US" sz="1500" dirty="0" smtClean="0"/>
              <a:t>GUIDE you through a personal story that involves a personal experience with the stages of team development</a:t>
            </a:r>
          </a:p>
          <a:p>
            <a:pPr eaLnBrk="1" hangingPunct="1"/>
            <a:r>
              <a:rPr lang="en-US" altLang="en-US" sz="1500" dirty="0" smtClean="0"/>
              <a:t>Finally, we will ENABLE you to relate these concepts to your own, personal experiences by finishing with a Patrol Task.</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EC898C2A-EB39-4E1E-A0EF-D69EA78D1BDD}" type="slidenum">
              <a:rPr lang="en-US" altLang="en-US" sz="700">
                <a:latin typeface="Arial" panose="020B0604020202020204" pitchFamily="34" charset="0"/>
              </a:rPr>
              <a:pPr eaLnBrk="1" hangingPunct="1"/>
              <a:t>2</a:t>
            </a:fld>
            <a:endParaRPr lang="en-US" altLang="en-US" sz="700" dirty="0">
              <a:latin typeface="Arial" panose="020B0604020202020204" pitchFamily="34" charset="0"/>
            </a:endParaRPr>
          </a:p>
        </p:txBody>
      </p:sp>
    </p:spTree>
    <p:extLst>
      <p:ext uri="{BB962C8B-B14F-4D97-AF65-F5344CB8AC3E}">
        <p14:creationId xmlns:p14="http://schemas.microsoft.com/office/powerpoint/2010/main" xmlns="" val="2490206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4432300" y="61913"/>
            <a:ext cx="882650" cy="6461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Notes Placeholder 2"/>
          <p:cNvSpPr>
            <a:spLocks noGrp="1"/>
          </p:cNvSpPr>
          <p:nvPr>
            <p:ph type="body" idx="1"/>
          </p:nvPr>
        </p:nvSpPr>
        <p:spPr bwMode="auto">
          <a:xfrm>
            <a:off x="38100" y="-38100"/>
            <a:ext cx="5240797" cy="16805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50" b="1" dirty="0" smtClean="0"/>
              <a:t>PHIL:</a:t>
            </a:r>
          </a:p>
          <a:p>
            <a:pPr>
              <a:buFontTx/>
              <a:buChar char="•"/>
            </a:pPr>
            <a:r>
              <a:rPr lang="en-US" altLang="en-US" sz="1150" dirty="0" smtClean="0"/>
              <a:t> So let’s look at the Stages of Team development as a continuum.</a:t>
            </a:r>
          </a:p>
          <a:p>
            <a:pPr>
              <a:buFontTx/>
              <a:buChar char="•"/>
            </a:pPr>
            <a:r>
              <a:rPr lang="en-US" altLang="en-US" sz="1150" dirty="0" smtClean="0"/>
              <a:t> Enthusiasm vs. Skill</a:t>
            </a:r>
          </a:p>
          <a:p>
            <a:pPr>
              <a:buFontTx/>
              <a:buChar char="•"/>
            </a:pPr>
            <a:r>
              <a:rPr lang="en-US" altLang="en-US" sz="1150" dirty="0" smtClean="0"/>
              <a:t> If you are a leader leading a group, here are the leadership styles that should be used with each stage of Team </a:t>
            </a:r>
            <a:r>
              <a:rPr lang="en-US" altLang="en-US" sz="1150" dirty="0" smtClean="0"/>
              <a:t>Development.</a:t>
            </a:r>
            <a:endParaRPr lang="en-US" altLang="en-US" sz="1150" dirty="0" smtClean="0"/>
          </a:p>
          <a:p>
            <a:pPr>
              <a:buFontTx/>
              <a:buChar char="•"/>
            </a:pPr>
            <a:r>
              <a:rPr lang="en-US" altLang="en-US" sz="1150" dirty="0" smtClean="0"/>
              <a:t> You just played Front End Alignment where</a:t>
            </a:r>
          </a:p>
          <a:p>
            <a:pPr>
              <a:buFontTx/>
              <a:buChar char="•"/>
            </a:pPr>
            <a:r>
              <a:rPr lang="en-US" altLang="en-US" sz="1150" dirty="0" smtClean="0"/>
              <a:t> Dramatically different leadership styles were used.</a:t>
            </a:r>
          </a:p>
          <a:p>
            <a:pPr>
              <a:buFontTx/>
              <a:buChar char="•"/>
            </a:pPr>
            <a:r>
              <a:rPr lang="en-US" altLang="en-US" sz="1150" dirty="0" smtClean="0"/>
              <a:t> Directly effected how problems were solved and how the team worked together.</a:t>
            </a:r>
          </a:p>
          <a:p>
            <a:pPr>
              <a:buFontTx/>
              <a:buChar char="•"/>
            </a:pPr>
            <a:r>
              <a:rPr lang="en-US" altLang="en-US" sz="1150" dirty="0" smtClean="0"/>
              <a:t> You experienced how that can affect the team.</a:t>
            </a:r>
          </a:p>
          <a:p>
            <a:pPr>
              <a:buFontTx/>
              <a:buChar char="•"/>
            </a:pPr>
            <a:r>
              <a:rPr lang="en-US" altLang="en-US" sz="1150" dirty="0" smtClean="0"/>
              <a:t> So, as  leader, how do you lead at each stage?  </a:t>
            </a:r>
          </a:p>
          <a:p>
            <a:pPr>
              <a:buFontTx/>
              <a:buChar char="•"/>
            </a:pPr>
            <a:r>
              <a:rPr lang="en-US" altLang="en-US" sz="1150" dirty="0" smtClean="0"/>
              <a:t>In the Forming Stage – High Enthusiasm/Low Skill (Directing &amp; Telling and Explaining)</a:t>
            </a:r>
          </a:p>
          <a:p>
            <a:pPr>
              <a:buFontTx/>
              <a:buChar char="•"/>
            </a:pPr>
            <a:r>
              <a:rPr lang="en-US" altLang="en-US" sz="1150" dirty="0" smtClean="0"/>
              <a:t> When moves to Storming Stage – Low Enthusiasm/Low Skill (Mediating &amp; Coaching and Demonstrating)</a:t>
            </a:r>
          </a:p>
          <a:p>
            <a:pPr>
              <a:buFontTx/>
              <a:buChar char="•"/>
            </a:pPr>
            <a:r>
              <a:rPr lang="en-US" altLang="en-US" sz="1150" dirty="0" smtClean="0"/>
              <a:t> As the come together, a team reaches the Norming Stage – Higher Enthusiasm/Higher Skill (Advising &amp; Encouraging and Guiding)</a:t>
            </a:r>
          </a:p>
          <a:p>
            <a:pPr>
              <a:buFontTx/>
              <a:buChar char="•"/>
            </a:pPr>
            <a:r>
              <a:rPr lang="en-US" altLang="en-US" sz="1150" dirty="0" smtClean="0"/>
              <a:t> When they become a Performing team – High Enthusiasm/High Skill (Supporting &amp; Observing and Enabling)</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533F8C5E-7A8E-4167-B21E-8D1F608D9050}" type="slidenum">
              <a:rPr lang="en-US" altLang="en-US" sz="700"/>
              <a:pPr eaLnBrk="1" hangingPunct="1"/>
              <a:t>20</a:t>
            </a:fld>
            <a:endParaRPr lang="en-US" altLang="en-US" sz="700" dirty="0"/>
          </a:p>
        </p:txBody>
      </p:sp>
    </p:spTree>
    <p:extLst>
      <p:ext uri="{BB962C8B-B14F-4D97-AF65-F5344CB8AC3E}">
        <p14:creationId xmlns:p14="http://schemas.microsoft.com/office/powerpoint/2010/main" xmlns="" val="1347918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948113" y="103188"/>
            <a:ext cx="1323975" cy="96996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Notes Placeholder 2"/>
          <p:cNvSpPr>
            <a:spLocks noGrp="1"/>
          </p:cNvSpPr>
          <p:nvPr>
            <p:ph type="body" idx="1"/>
          </p:nvPr>
        </p:nvSpPr>
        <p:spPr bwMode="auto">
          <a:xfrm>
            <a:off x="482705" y="964223"/>
            <a:ext cx="4459274" cy="167969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500" dirty="0" smtClean="0"/>
              <a:t>Charlotte:</a:t>
            </a:r>
          </a:p>
          <a:p>
            <a:pPr eaLnBrk="1" hangingPunct="1"/>
            <a:r>
              <a:rPr lang="en-US" altLang="en-US" sz="1500" dirty="0" smtClean="0"/>
              <a:t>This is a story about a group of scouts from T706 in Montpelier that discovered a challenge held annually at Bayport Scout Reservation called Pumpkin </a:t>
            </a:r>
            <a:r>
              <a:rPr lang="en-US" altLang="en-US" sz="1500" dirty="0" err="1" smtClean="0"/>
              <a:t>Chunkin</a:t>
            </a:r>
            <a:r>
              <a:rPr lang="en-US" altLang="en-US" sz="1500" dirty="0" smtClean="0"/>
              <a:t>’. </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8D7AD120-03B1-4AC2-B054-F6C38BE3CC03}" type="slidenum">
              <a:rPr lang="en-US" altLang="en-US" sz="700">
                <a:latin typeface="Arial" panose="020B0604020202020204" pitchFamily="34" charset="0"/>
              </a:rPr>
              <a:pPr eaLnBrk="1" hangingPunct="1"/>
              <a:t>21</a:t>
            </a:fld>
            <a:endParaRPr lang="en-US" altLang="en-US" sz="700" dirty="0">
              <a:latin typeface="Arial" panose="020B0604020202020204" pitchFamily="34" charset="0"/>
            </a:endParaRPr>
          </a:p>
        </p:txBody>
      </p:sp>
    </p:spTree>
    <p:extLst>
      <p:ext uri="{BB962C8B-B14F-4D97-AF65-F5344CB8AC3E}">
        <p14:creationId xmlns:p14="http://schemas.microsoft.com/office/powerpoint/2010/main" xmlns="" val="225714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4230688" y="184150"/>
            <a:ext cx="1009650" cy="739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3" name="Notes Placeholder 2"/>
          <p:cNvSpPr>
            <a:spLocks noGrp="1"/>
          </p:cNvSpPr>
          <p:nvPr>
            <p:ph type="body" idx="1"/>
          </p:nvPr>
        </p:nvSpPr>
        <p:spPr bwMode="auto">
          <a:xfrm>
            <a:off x="344789" y="989867"/>
            <a:ext cx="4796550" cy="210795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500" dirty="0" smtClean="0"/>
              <a:t>These scouts had a vision – to build the biggest, </a:t>
            </a:r>
            <a:r>
              <a:rPr lang="en-US" altLang="en-US" sz="1500" dirty="0" err="1" smtClean="0"/>
              <a:t>baddest</a:t>
            </a:r>
            <a:r>
              <a:rPr lang="en-US" altLang="en-US" sz="1500" dirty="0" smtClean="0"/>
              <a:t> trebuchet possible and compete at the pumpkin </a:t>
            </a:r>
            <a:r>
              <a:rPr lang="en-US" altLang="en-US" sz="1500" dirty="0" err="1" smtClean="0"/>
              <a:t>chunkin</a:t>
            </a:r>
            <a:r>
              <a:rPr lang="en-US" altLang="en-US" sz="1500" dirty="0" smtClean="0"/>
              <a:t>’ contest.  This is not something anyone in the troop had done before – in fact, they had never even been to the contest before – but it caught their imaginations.  What boy wouldn’t want to throw a pumpkin in the air and watch it explode on the ground?</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7329DDAB-675D-4CA5-917B-26FCDBC752C1}" type="slidenum">
              <a:rPr lang="en-US" altLang="en-US" sz="700">
                <a:solidFill>
                  <a:srgbClr val="000000"/>
                </a:solidFill>
                <a:latin typeface="Arial" panose="020B0604020202020204" pitchFamily="34" charset="0"/>
              </a:rPr>
              <a:pPr eaLnBrk="1" hangingPunct="1"/>
              <a:t>22</a:t>
            </a:fld>
            <a:endParaRPr lang="en-US" altLang="en-US" sz="700"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3663740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4302125" y="103188"/>
            <a:ext cx="1044575" cy="7651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xfrm>
            <a:off x="556452" y="964224"/>
            <a:ext cx="4449697" cy="2489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500" dirty="0" smtClean="0"/>
              <a:t>But there were challenges.  First, they had to convince their scoutmaster that it was a scout sanctioned event and that it was safe.  Then they had to convince the committee to fund the project even though it was not part of the program budget.  Once they solved the conflicts from outside the group, they had to resolve some inside conflict.  Of the older boys, who would be the leader?  Who would create the design and build the machine?  And the scoutmaster insisted that the younger scouts be included in some way at every stage.</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B1A1D863-6716-4DE1-A820-033ABCB9F7B2}" type="slidenum">
              <a:rPr lang="en-US" altLang="en-US" sz="700">
                <a:latin typeface="Arial" panose="020B0604020202020204" pitchFamily="34" charset="0"/>
              </a:rPr>
              <a:pPr eaLnBrk="1" hangingPunct="1"/>
              <a:t>23</a:t>
            </a:fld>
            <a:endParaRPr lang="en-US" altLang="en-US" sz="700" dirty="0">
              <a:latin typeface="Arial" panose="020B0604020202020204" pitchFamily="34" charset="0"/>
            </a:endParaRPr>
          </a:p>
        </p:txBody>
      </p:sp>
    </p:spTree>
    <p:extLst>
      <p:ext uri="{BB962C8B-B14F-4D97-AF65-F5344CB8AC3E}">
        <p14:creationId xmlns:p14="http://schemas.microsoft.com/office/powerpoint/2010/main" xmlns="" val="1915392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3949700" y="103188"/>
            <a:ext cx="1355725" cy="993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Notes Placeholder 2"/>
          <p:cNvSpPr>
            <a:spLocks noGrp="1"/>
          </p:cNvSpPr>
          <p:nvPr>
            <p:ph type="body" idx="1"/>
          </p:nvPr>
        </p:nvSpPr>
        <p:spPr bwMode="auto">
          <a:xfrm>
            <a:off x="556452" y="1169377"/>
            <a:ext cx="4449697" cy="213445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500" dirty="0" smtClean="0"/>
              <a:t>So this group of inexperienced scouts pulled together and in just 3 months convinced the committee to allocate $300, researched trebuchet designs, reviewed their model with a physics professor, acquired lumber, commandeered a wood working shop, built their trebuchet, and tested it by throwing stuff in a nearby cow pasture.  They were ready for the big day!  So they broke down the machine, loaded onto a tractor trailer bed, and headed to Bayport Scout Reservation. </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D87AE118-31AD-4BDD-AA70-9047AF0A166E}" type="slidenum">
              <a:rPr lang="en-US" altLang="en-US" sz="700">
                <a:solidFill>
                  <a:srgbClr val="000000"/>
                </a:solidFill>
                <a:latin typeface="Arial" panose="020B0604020202020204" pitchFamily="34" charset="0"/>
              </a:rPr>
              <a:pPr eaLnBrk="1" hangingPunct="1"/>
              <a:t>24</a:t>
            </a:fld>
            <a:endParaRPr lang="en-US" altLang="en-US" sz="700"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2890848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3705225" y="280988"/>
            <a:ext cx="1100138" cy="806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Notes Placeholder 2"/>
          <p:cNvSpPr>
            <a:spLocks noGrp="1"/>
          </p:cNvSpPr>
          <p:nvPr>
            <p:ph type="body" idx="1"/>
          </p:nvPr>
        </p:nvSpPr>
        <p:spPr bwMode="auto">
          <a:xfrm>
            <a:off x="311269" y="1443771"/>
            <a:ext cx="4918035" cy="8334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500" dirty="0" smtClean="0"/>
              <a:t>On the day of the competition, disaster struck!  The box with all of their tools was nowhere to be found – it must have slid off the back of the trailer while in route!</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4E6203AB-B6DF-4A5C-A1F7-3E1D261E7438}" type="slidenum">
              <a:rPr lang="en-US" altLang="en-US" sz="700">
                <a:solidFill>
                  <a:srgbClr val="000000"/>
                </a:solidFill>
                <a:latin typeface="Arial" panose="020B0604020202020204" pitchFamily="34" charset="0"/>
              </a:rPr>
              <a:pPr eaLnBrk="1" hangingPunct="1"/>
              <a:t>25</a:t>
            </a:fld>
            <a:endParaRPr lang="en-US" altLang="en-US" sz="700"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2888597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3811588" y="142875"/>
            <a:ext cx="1382712" cy="10128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Notes Placeholder 2"/>
          <p:cNvSpPr>
            <a:spLocks noGrp="1"/>
          </p:cNvSpPr>
          <p:nvPr>
            <p:ph type="body" idx="1"/>
          </p:nvPr>
        </p:nvSpPr>
        <p:spPr bwMode="auto">
          <a:xfrm>
            <a:off x="298817" y="1169377"/>
            <a:ext cx="4643162" cy="87275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500" dirty="0" smtClean="0"/>
              <a:t>But the scouts had come too far to give up now!  They begged and borrowed tools, helmets and goggles from neighboring competitors.  The scout camp donated a basket ball net for the sling.</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BEAB6A4E-9588-4BB9-92AA-9CB7F4ACB104}" type="slidenum">
              <a:rPr lang="en-US" altLang="en-US" sz="700">
                <a:latin typeface="Arial" panose="020B0604020202020204" pitchFamily="34" charset="0"/>
              </a:rPr>
              <a:pPr eaLnBrk="1" hangingPunct="1"/>
              <a:t>26</a:t>
            </a:fld>
            <a:endParaRPr lang="en-US" altLang="en-US" sz="700" dirty="0">
              <a:latin typeface="Arial" panose="020B0604020202020204" pitchFamily="34" charset="0"/>
            </a:endParaRPr>
          </a:p>
        </p:txBody>
      </p:sp>
    </p:spTree>
    <p:extLst>
      <p:ext uri="{BB962C8B-B14F-4D97-AF65-F5344CB8AC3E}">
        <p14:creationId xmlns:p14="http://schemas.microsoft.com/office/powerpoint/2010/main" xmlns="" val="1142410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4211638" y="142875"/>
            <a:ext cx="1103312" cy="80803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p:cNvSpPr>
            <a:spLocks noGrp="1"/>
          </p:cNvSpPr>
          <p:nvPr>
            <p:ph type="body" idx="1"/>
          </p:nvPr>
        </p:nvSpPr>
        <p:spPr bwMode="auto">
          <a:xfrm>
            <a:off x="344789" y="1292469"/>
            <a:ext cx="4900796" cy="949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500" dirty="0" smtClean="0"/>
              <a:t>Without the pulley mechanism to attach the counterweights, the scouts used their own strength and ingenuity to work together and attach the weights to the arm.  Each weight was 110 pounds and there were 6 of them.</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F7B6B017-46FB-4A62-B822-832FA965CDC7}" type="slidenum">
              <a:rPr lang="en-US" altLang="en-US" sz="700">
                <a:latin typeface="Arial" panose="020B0604020202020204" pitchFamily="34" charset="0"/>
              </a:rPr>
              <a:pPr eaLnBrk="1" hangingPunct="1"/>
              <a:t>27</a:t>
            </a:fld>
            <a:endParaRPr lang="en-US" altLang="en-US" sz="700" dirty="0">
              <a:latin typeface="Arial" panose="020B0604020202020204" pitchFamily="34" charset="0"/>
            </a:endParaRPr>
          </a:p>
        </p:txBody>
      </p:sp>
    </p:spTree>
    <p:extLst>
      <p:ext uri="{BB962C8B-B14F-4D97-AF65-F5344CB8AC3E}">
        <p14:creationId xmlns:p14="http://schemas.microsoft.com/office/powerpoint/2010/main" xmlns="" val="2041918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4125913" y="142875"/>
            <a:ext cx="1212850" cy="88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xfrm>
            <a:off x="344790" y="1128346"/>
            <a:ext cx="4449697" cy="167969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500" dirty="0" smtClean="0"/>
              <a:t>The competition was daunting.  There were dozens of machines and some were much larger than T706’s.  Each machine was allowed three practice shots, and it was an impressive group.</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C8E0F959-5C17-446D-9AE1-53C36322DBE9}" type="slidenum">
              <a:rPr lang="en-US" altLang="en-US" sz="700">
                <a:latin typeface="Arial" panose="020B0604020202020204" pitchFamily="34" charset="0"/>
              </a:rPr>
              <a:pPr eaLnBrk="1" hangingPunct="1"/>
              <a:t>28</a:t>
            </a:fld>
            <a:endParaRPr lang="en-US" altLang="en-US" sz="700" dirty="0">
              <a:latin typeface="Arial" panose="020B0604020202020204" pitchFamily="34" charset="0"/>
            </a:endParaRPr>
          </a:p>
        </p:txBody>
      </p:sp>
    </p:spTree>
    <p:extLst>
      <p:ext uri="{BB962C8B-B14F-4D97-AF65-F5344CB8AC3E}">
        <p14:creationId xmlns:p14="http://schemas.microsoft.com/office/powerpoint/2010/main" xmlns="" val="1743970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3452813" y="225425"/>
            <a:ext cx="1547812" cy="11350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xfrm>
            <a:off x="619586" y="1360854"/>
            <a:ext cx="4449697" cy="167969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dirty="0" smtClean="0"/>
              <a:t>When it was T706’s turn to shoot, their trebuchet worked!  In spite of everything, it actually worked!  Some of the other machines were shooting pumpkins everywhere, and others actually broke apart during the competition.  But T706’s machine shot straight and true onto the field.</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7B9C1A5F-B67D-428F-87FC-EA67E67E6A7D}" type="slidenum">
              <a:rPr lang="en-US" altLang="en-US" sz="700"/>
              <a:pPr eaLnBrk="1" hangingPunct="1"/>
              <a:t>29</a:t>
            </a:fld>
            <a:endParaRPr lang="en-US" altLang="en-US" sz="700" dirty="0"/>
          </a:p>
        </p:txBody>
      </p:sp>
    </p:spTree>
    <p:extLst>
      <p:ext uri="{BB962C8B-B14F-4D97-AF65-F5344CB8AC3E}">
        <p14:creationId xmlns:p14="http://schemas.microsoft.com/office/powerpoint/2010/main" xmlns="" val="3188809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4197350" y="142875"/>
            <a:ext cx="1063625" cy="7810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xfrm>
            <a:off x="620621" y="882162"/>
            <a:ext cx="4449697" cy="192844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dirty="0" smtClean="0"/>
              <a:t>CHARLOTTE:</a:t>
            </a:r>
          </a:p>
          <a:p>
            <a:pPr eaLnBrk="1" hangingPunct="1"/>
            <a:r>
              <a:rPr lang="en-US" altLang="en-US" sz="1400" dirty="0" smtClean="0"/>
              <a:t>So what are the stages of team development?</a:t>
            </a:r>
          </a:p>
          <a:p>
            <a:pPr eaLnBrk="1" hangingPunct="1"/>
            <a:r>
              <a:rPr lang="en-US" altLang="en-US" sz="1400" dirty="0" smtClean="0"/>
              <a:t>The first stage is Forming – enthusiastic, not sure</a:t>
            </a:r>
          </a:p>
          <a:p>
            <a:pPr eaLnBrk="1" hangingPunct="1"/>
            <a:r>
              <a:rPr lang="en-US" altLang="en-US" sz="1400" dirty="0" smtClean="0"/>
              <a:t>The second stage is Storming – conflict, differences</a:t>
            </a:r>
          </a:p>
          <a:p>
            <a:pPr eaLnBrk="1" hangingPunct="1"/>
            <a:r>
              <a:rPr lang="en-US" altLang="en-US" sz="1400" dirty="0" smtClean="0"/>
              <a:t>The third stage is Norming – starting to come together,</a:t>
            </a:r>
          </a:p>
          <a:p>
            <a:pPr eaLnBrk="1" hangingPunct="1"/>
            <a:r>
              <a:rPr lang="en-US" altLang="en-US" sz="1400" dirty="0"/>
              <a:t>	</a:t>
            </a:r>
            <a:r>
              <a:rPr lang="en-US" altLang="en-US" sz="1400" dirty="0" smtClean="0"/>
              <a:t>							seeing vision, goals</a:t>
            </a:r>
          </a:p>
          <a:p>
            <a:pPr eaLnBrk="1" hangingPunct="1"/>
            <a:r>
              <a:rPr lang="en-US" altLang="en-US" sz="1400" dirty="0" smtClean="0"/>
              <a:t>The fourth stage is Performing – pulling together as one</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A3257766-2E14-4ADD-8458-885E316197D4}" type="slidenum">
              <a:rPr lang="en-US" altLang="en-US" sz="700">
                <a:latin typeface="Arial" panose="020B0604020202020204" pitchFamily="34" charset="0"/>
              </a:rPr>
              <a:pPr eaLnBrk="1" hangingPunct="1"/>
              <a:t>3</a:t>
            </a:fld>
            <a:endParaRPr lang="en-US" altLang="en-US" sz="700" dirty="0">
              <a:latin typeface="Arial" panose="020B0604020202020204" pitchFamily="34" charset="0"/>
            </a:endParaRPr>
          </a:p>
        </p:txBody>
      </p:sp>
    </p:spTree>
    <p:extLst>
      <p:ext uri="{BB962C8B-B14F-4D97-AF65-F5344CB8AC3E}">
        <p14:creationId xmlns:p14="http://schemas.microsoft.com/office/powerpoint/2010/main" xmlns="" val="3577167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3990975" y="142875"/>
            <a:ext cx="1268413" cy="930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es Placeholder 2"/>
          <p:cNvSpPr>
            <a:spLocks noGrp="1"/>
          </p:cNvSpPr>
          <p:nvPr>
            <p:ph type="body" idx="1"/>
          </p:nvPr>
        </p:nvSpPr>
        <p:spPr bwMode="auto">
          <a:xfrm>
            <a:off x="574649" y="1333501"/>
            <a:ext cx="4449697" cy="103688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dirty="0" smtClean="0"/>
              <a:t>Not only did it work, but the scouts improved their distance by making adjustments to their machine and discovering that using pumpkins as close to the 10 </a:t>
            </a:r>
            <a:r>
              <a:rPr lang="en-US" altLang="en-US" sz="1500" dirty="0" err="1" smtClean="0"/>
              <a:t>lb</a:t>
            </a:r>
            <a:r>
              <a:rPr lang="en-US" altLang="en-US" sz="1500" dirty="0" smtClean="0"/>
              <a:t> limit as possible made a difference.</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8817234F-9FB4-441A-BD34-EA9EB986013A}" type="slidenum">
              <a:rPr lang="en-US" altLang="en-US" sz="700"/>
              <a:pPr eaLnBrk="1" hangingPunct="1"/>
              <a:t>30</a:t>
            </a:fld>
            <a:endParaRPr lang="en-US" altLang="en-US" sz="700" dirty="0"/>
          </a:p>
        </p:txBody>
      </p:sp>
    </p:spTree>
    <p:extLst>
      <p:ext uri="{BB962C8B-B14F-4D97-AF65-F5344CB8AC3E}">
        <p14:creationId xmlns:p14="http://schemas.microsoft.com/office/powerpoint/2010/main" xmlns="" val="1808289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3806825" y="225425"/>
            <a:ext cx="1268413" cy="930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Notes Placeholder 2"/>
          <p:cNvSpPr>
            <a:spLocks noGrp="1"/>
          </p:cNvSpPr>
          <p:nvPr>
            <p:ph type="body" idx="1"/>
          </p:nvPr>
        </p:nvSpPr>
        <p:spPr bwMode="auto">
          <a:xfrm>
            <a:off x="344789" y="1169377"/>
            <a:ext cx="5032966" cy="167969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500" dirty="0" smtClean="0"/>
              <a:t>So, did this team of scouts experience all the stages of forming, storming, norming and performing?  You bet!  Did they reach their goal of competing a the Pumpkin </a:t>
            </a:r>
            <a:r>
              <a:rPr lang="en-US" altLang="en-US" sz="1500" dirty="0" err="1" smtClean="0"/>
              <a:t>Chunkin</a:t>
            </a:r>
            <a:r>
              <a:rPr lang="en-US" altLang="en-US" sz="1500" dirty="0" smtClean="0"/>
              <a:t>’?  Absolutely!  Are they still a highly performing team?  Well, until the next challenge and that is a story for another time.</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F2EB4755-182A-4D3B-8964-AA6859CBC3C7}" type="slidenum">
              <a:rPr lang="en-US" altLang="en-US" sz="700">
                <a:latin typeface="Arial" panose="020B0604020202020204" pitchFamily="34" charset="0"/>
              </a:rPr>
              <a:pPr eaLnBrk="1" hangingPunct="1"/>
              <a:t>31</a:t>
            </a:fld>
            <a:endParaRPr lang="en-US" altLang="en-US" sz="700" dirty="0">
              <a:latin typeface="Arial" panose="020B0604020202020204" pitchFamily="34" charset="0"/>
            </a:endParaRPr>
          </a:p>
        </p:txBody>
      </p:sp>
    </p:spTree>
    <p:extLst>
      <p:ext uri="{BB962C8B-B14F-4D97-AF65-F5344CB8AC3E}">
        <p14:creationId xmlns:p14="http://schemas.microsoft.com/office/powerpoint/2010/main" xmlns="" val="3971164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124325" y="184150"/>
            <a:ext cx="1163638" cy="8540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bwMode="auto">
          <a:xfrm>
            <a:off x="666593" y="430823"/>
            <a:ext cx="4449697" cy="16805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b="1" dirty="0" smtClean="0"/>
              <a:t>PHIL:</a:t>
            </a:r>
          </a:p>
          <a:p>
            <a:pPr eaLnBrk="1" hangingPunct="1"/>
            <a:r>
              <a:rPr lang="en-US" altLang="en-US" sz="1400" dirty="0" smtClean="0"/>
              <a:t>Now each patrol </a:t>
            </a:r>
          </a:p>
          <a:p>
            <a:pPr eaLnBrk="1" hangingPunct="1"/>
            <a:r>
              <a:rPr lang="en-US" altLang="en-US" sz="1400" dirty="0" smtClean="0"/>
              <a:t>Will create a story </a:t>
            </a:r>
          </a:p>
          <a:p>
            <a:pPr eaLnBrk="1" hangingPunct="1"/>
            <a:r>
              <a:rPr lang="en-US" altLang="en-US" sz="1400" dirty="0" smtClean="0"/>
              <a:t>To illustrate the stages of team development.  </a:t>
            </a:r>
          </a:p>
          <a:p>
            <a:pPr eaLnBrk="1" hangingPunct="1"/>
            <a:r>
              <a:rPr lang="en-US" altLang="en-US" sz="1400" dirty="0" smtClean="0"/>
              <a:t>The story may be based on a patrol member’s experience, or a historical event, movie, or some popular TV show.  </a:t>
            </a:r>
          </a:p>
          <a:p>
            <a:pPr eaLnBrk="1" hangingPunct="1"/>
            <a:r>
              <a:rPr lang="en-US" altLang="en-US" sz="1400" dirty="0" smtClean="0"/>
              <a:t>The story should clearly illustrate the different stages of team development.  </a:t>
            </a:r>
          </a:p>
          <a:p>
            <a:pPr eaLnBrk="1" hangingPunct="1"/>
            <a:r>
              <a:rPr lang="en-US" altLang="en-US" sz="1400" dirty="0" smtClean="0"/>
              <a:t>Each patrol select a spokesperson.</a:t>
            </a:r>
          </a:p>
          <a:p>
            <a:pPr eaLnBrk="1" hangingPunct="1"/>
            <a:r>
              <a:rPr lang="en-US" altLang="en-US" sz="1400" dirty="0" smtClean="0"/>
              <a:t>You have 6 minutes to create the story. </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3F05B2A0-D68C-4850-8940-8A7069A86803}" type="slidenum">
              <a:rPr lang="en-US" altLang="en-US" sz="700">
                <a:latin typeface="Arial" panose="020B0604020202020204" pitchFamily="34" charset="0"/>
              </a:rPr>
              <a:pPr eaLnBrk="1" hangingPunct="1"/>
              <a:t>32</a:t>
            </a:fld>
            <a:endParaRPr lang="en-US" altLang="en-US" sz="700" dirty="0">
              <a:latin typeface="Arial" panose="020B0604020202020204" pitchFamily="34" charset="0"/>
            </a:endParaRPr>
          </a:p>
        </p:txBody>
      </p:sp>
    </p:spTree>
    <p:extLst>
      <p:ext uri="{BB962C8B-B14F-4D97-AF65-F5344CB8AC3E}">
        <p14:creationId xmlns:p14="http://schemas.microsoft.com/office/powerpoint/2010/main" xmlns="" val="55901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3981450" y="184150"/>
            <a:ext cx="1103313" cy="80803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bwMode="auto">
          <a:xfrm>
            <a:off x="528677" y="1005254"/>
            <a:ext cx="4449697" cy="167969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500" dirty="0" smtClean="0"/>
              <a:t>Pull patrol names from a hat to present story</a:t>
            </a:r>
          </a:p>
          <a:p>
            <a:pPr eaLnBrk="1" hangingPunct="1"/>
            <a:r>
              <a:rPr lang="en-US" altLang="en-US" sz="1500" dirty="0" smtClean="0"/>
              <a:t>Remind them to point out each phase they are encountering in their story.</a:t>
            </a:r>
          </a:p>
          <a:p>
            <a:pPr eaLnBrk="1" hangingPunct="1"/>
            <a:r>
              <a:rPr lang="en-US" altLang="en-US" sz="1500" dirty="0" smtClean="0"/>
              <a:t>6 </a:t>
            </a:r>
            <a:r>
              <a:rPr lang="en-US" altLang="en-US" sz="1500" dirty="0" err="1" smtClean="0"/>
              <a:t>mins</a:t>
            </a:r>
            <a:r>
              <a:rPr lang="en-US" altLang="en-US" sz="1500" dirty="0" smtClean="0"/>
              <a:t> to come up with story</a:t>
            </a:r>
          </a:p>
          <a:p>
            <a:pPr eaLnBrk="1" hangingPunct="1"/>
            <a:r>
              <a:rPr lang="en-US" altLang="en-US" sz="1500" dirty="0" smtClean="0"/>
              <a:t>DO AS MANY AS TIME ALLOWS </a:t>
            </a:r>
          </a:p>
          <a:p>
            <a:pPr eaLnBrk="1" hangingPunct="1"/>
            <a:r>
              <a:rPr lang="en-US" altLang="en-US" sz="1500" dirty="0" smtClean="0"/>
              <a:t>HOW MUCH TIME TO PRESENT??</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8F5AA31B-A798-48A7-B5EE-A4E2FAE56BF1}" type="slidenum">
              <a:rPr lang="en-US" altLang="en-US" sz="700">
                <a:latin typeface="Arial" panose="020B0604020202020204" pitchFamily="34" charset="0"/>
              </a:rPr>
              <a:pPr eaLnBrk="1" hangingPunct="1"/>
              <a:t>33</a:t>
            </a:fld>
            <a:endParaRPr lang="en-US" altLang="en-US" sz="700" dirty="0">
              <a:latin typeface="Arial" panose="020B0604020202020204" pitchFamily="34" charset="0"/>
            </a:endParaRPr>
          </a:p>
        </p:txBody>
      </p:sp>
    </p:spTree>
    <p:extLst>
      <p:ext uri="{BB962C8B-B14F-4D97-AF65-F5344CB8AC3E}">
        <p14:creationId xmlns:p14="http://schemas.microsoft.com/office/powerpoint/2010/main" xmlns="" val="3223397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4051300" y="184150"/>
            <a:ext cx="1239838" cy="90963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Notes Placeholder 2"/>
          <p:cNvSpPr>
            <a:spLocks noGrp="1"/>
          </p:cNvSpPr>
          <p:nvPr>
            <p:ph type="body" idx="1"/>
          </p:nvPr>
        </p:nvSpPr>
        <p:spPr bwMode="auto">
          <a:xfrm>
            <a:off x="114300" y="38100"/>
            <a:ext cx="3907612" cy="220454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300" b="1" dirty="0" smtClean="0"/>
              <a:t>CHARLOTTE:</a:t>
            </a:r>
          </a:p>
          <a:p>
            <a:pPr eaLnBrk="1" hangingPunct="1"/>
            <a:r>
              <a:rPr lang="en-US" altLang="en-US" sz="1300" dirty="0" smtClean="0"/>
              <a:t>Comment on patrols stories, and congratulations on your patrols understanding of the stages of team development.</a:t>
            </a:r>
          </a:p>
          <a:p>
            <a:pPr eaLnBrk="1" hangingPunct="1"/>
            <a:r>
              <a:rPr lang="en-US" altLang="en-US" sz="1300" dirty="0" smtClean="0"/>
              <a:t>We learned that:</a:t>
            </a:r>
          </a:p>
          <a:p>
            <a:pPr eaLnBrk="1" hangingPunct="1">
              <a:buFont typeface="Arial" pitchFamily="34" charset="0"/>
              <a:buChar char="•"/>
            </a:pPr>
            <a:r>
              <a:rPr lang="en-US" altLang="en-US" sz="1300" dirty="0" smtClean="0"/>
              <a:t>  Leaders must understand and recognize the different stages of team development</a:t>
            </a:r>
          </a:p>
          <a:p>
            <a:pPr eaLnBrk="1" hangingPunct="1">
              <a:buFont typeface="Arial" pitchFamily="34" charset="0"/>
              <a:buChar char="•"/>
            </a:pPr>
            <a:r>
              <a:rPr lang="en-US" altLang="en-US" sz="1300" dirty="0" smtClean="0"/>
              <a:t>  Leaders must use appropriate strategies to move team through different stages.</a:t>
            </a:r>
          </a:p>
          <a:p>
            <a:pPr eaLnBrk="1" hangingPunct="1">
              <a:buFont typeface="Arial" pitchFamily="34" charset="0"/>
              <a:buChar char="•"/>
            </a:pPr>
            <a:r>
              <a:rPr lang="en-US" altLang="en-US" sz="1300" dirty="0" smtClean="0"/>
              <a:t>  Enthusiasm and Skill Level are a key parts of each stage of Team Development.</a:t>
            </a:r>
          </a:p>
          <a:p>
            <a:pPr eaLnBrk="1" hangingPunct="1"/>
            <a:r>
              <a:rPr lang="en-US" altLang="en-US" sz="1300" dirty="0" smtClean="0"/>
              <a:t>By your understanding of the stages of development you are now better prepared to move forward with your patrol in the challenges facing you in the very near future.  What stories will be developing over the course of your patrol development?</a:t>
            </a:r>
          </a:p>
          <a:p>
            <a:pPr eaLnBrk="1" hangingPunct="1"/>
            <a:endParaRPr lang="en-US" altLang="en-US" sz="1100"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592773DF-1960-4C5F-A26B-2FC6F1404B79}" type="slidenum">
              <a:rPr lang="en-US" altLang="en-US" sz="700">
                <a:latin typeface="Arial" panose="020B0604020202020204" pitchFamily="34" charset="0"/>
              </a:rPr>
              <a:pPr eaLnBrk="1" hangingPunct="1"/>
              <a:t>34</a:t>
            </a:fld>
            <a:endParaRPr lang="en-US" altLang="en-US" sz="700" dirty="0">
              <a:latin typeface="Arial" panose="020B0604020202020204" pitchFamily="34" charset="0"/>
            </a:endParaRPr>
          </a:p>
        </p:txBody>
      </p:sp>
    </p:spTree>
    <p:extLst>
      <p:ext uri="{BB962C8B-B14F-4D97-AF65-F5344CB8AC3E}">
        <p14:creationId xmlns:p14="http://schemas.microsoft.com/office/powerpoint/2010/main" xmlns="" val="887085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4432300" y="142875"/>
            <a:ext cx="882650" cy="6477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xfrm>
            <a:off x="114300" y="38100"/>
            <a:ext cx="4449697" cy="16805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b="1" dirty="0" smtClean="0"/>
              <a:t>PHIL:</a:t>
            </a:r>
          </a:p>
          <a:p>
            <a:r>
              <a:rPr lang="en-US" altLang="en-US" sz="1500" dirty="0" smtClean="0"/>
              <a:t>There are </a:t>
            </a:r>
            <a:r>
              <a:rPr lang="en-US" altLang="en-US" sz="1500" dirty="0" smtClean="0"/>
              <a:t>caveats!</a:t>
            </a:r>
            <a:endParaRPr lang="en-US" altLang="en-US" sz="1500" dirty="0" smtClean="0"/>
          </a:p>
          <a:p>
            <a:r>
              <a:rPr lang="en-US" altLang="en-US" sz="1500" dirty="0" smtClean="0"/>
              <a:t>Understanding the Stages of Team Development enables us to:</a:t>
            </a:r>
          </a:p>
          <a:p>
            <a:r>
              <a:rPr lang="en-US" altLang="en-US" sz="1500" dirty="0" smtClean="0"/>
              <a:t>Anticipate what a team is likely to experience.</a:t>
            </a:r>
          </a:p>
          <a:p>
            <a:pPr>
              <a:buFontTx/>
              <a:buChar char="•"/>
            </a:pPr>
            <a:r>
              <a:rPr lang="en-US" altLang="en-US" sz="1500" dirty="0" smtClean="0"/>
              <a:t> Don’t be surprised, depressed or discouraged by various disagreements during the Storming Stage.</a:t>
            </a:r>
          </a:p>
          <a:p>
            <a:pPr>
              <a:buFontTx/>
              <a:buChar char="•"/>
            </a:pPr>
            <a:r>
              <a:rPr lang="en-US" altLang="en-US" sz="1500" dirty="0" smtClean="0"/>
              <a:t> Don’t be alarmed if things don’t work out the way you thought they would.</a:t>
            </a:r>
          </a:p>
          <a:p>
            <a:pPr>
              <a:buFontTx/>
              <a:buChar char="•"/>
            </a:pPr>
            <a:r>
              <a:rPr lang="en-US" altLang="en-US" sz="1500" dirty="0" smtClean="0"/>
              <a:t> It is completely normal to have disagreements and to Storm.</a:t>
            </a:r>
          </a:p>
          <a:p>
            <a:pPr>
              <a:buFontTx/>
              <a:buChar char="•"/>
            </a:pPr>
            <a:r>
              <a:rPr lang="en-US" altLang="en-US" sz="1500" dirty="0" smtClean="0"/>
              <a:t> </a:t>
            </a:r>
            <a:r>
              <a:rPr lang="en-US" altLang="en-US" sz="1500" b="1" dirty="0" smtClean="0"/>
              <a:t>It’s part of your journey to becoming a highly performing team</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9FD05400-3511-4528-91B0-8FDED250CC84}" type="slidenum">
              <a:rPr lang="en-US" altLang="en-US" sz="700"/>
              <a:pPr eaLnBrk="1" hangingPunct="1"/>
              <a:t>35</a:t>
            </a:fld>
            <a:endParaRPr lang="en-US" altLang="en-US" sz="700" dirty="0"/>
          </a:p>
        </p:txBody>
      </p:sp>
    </p:spTree>
    <p:extLst>
      <p:ext uri="{BB962C8B-B14F-4D97-AF65-F5344CB8AC3E}">
        <p14:creationId xmlns:p14="http://schemas.microsoft.com/office/powerpoint/2010/main" xmlns="" val="549419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4079875" y="142875"/>
            <a:ext cx="1212850" cy="88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Notes Placeholder 2"/>
          <p:cNvSpPr>
            <a:spLocks noGrp="1"/>
          </p:cNvSpPr>
          <p:nvPr>
            <p:ph type="body" idx="1"/>
          </p:nvPr>
        </p:nvSpPr>
        <p:spPr bwMode="auto">
          <a:xfrm>
            <a:off x="248214" y="800100"/>
            <a:ext cx="4449697" cy="167969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dirty="0" smtClean="0"/>
              <a:t>CHARLOTTE:</a:t>
            </a:r>
          </a:p>
          <a:p>
            <a:r>
              <a:rPr lang="en-US" altLang="en-US" sz="1500" dirty="0" smtClean="0"/>
              <a:t>Understanding which stage our team is in will enable us to develop strategies to move our team through each phase.</a:t>
            </a:r>
          </a:p>
          <a:p>
            <a:endParaRPr lang="en-US" altLang="en-US" sz="1500" dirty="0"/>
          </a:p>
          <a:p>
            <a:r>
              <a:rPr lang="en-US" altLang="en-US" sz="1500" dirty="0" smtClean="0"/>
              <a:t>For example, setting ground rules for engagement during conflicts in the Storming stage.</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D36F8EBD-A72E-469D-9E85-0EF9779D7F95}" type="slidenum">
              <a:rPr lang="en-US" altLang="en-US" sz="700"/>
              <a:pPr eaLnBrk="1" hangingPunct="1"/>
              <a:t>36</a:t>
            </a:fld>
            <a:endParaRPr lang="en-US" altLang="en-US" sz="700" dirty="0"/>
          </a:p>
        </p:txBody>
      </p:sp>
    </p:spTree>
    <p:extLst>
      <p:ext uri="{BB962C8B-B14F-4D97-AF65-F5344CB8AC3E}">
        <p14:creationId xmlns:p14="http://schemas.microsoft.com/office/powerpoint/2010/main" xmlns="" val="1780633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4432300" y="184150"/>
            <a:ext cx="882650" cy="6461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a:xfrm>
            <a:off x="38100" y="38100"/>
            <a:ext cx="4449697" cy="1844675"/>
          </a:xfrm>
        </p:spPr>
        <p:txBody>
          <a:bodyPr>
            <a:noAutofit/>
          </a:bodyPr>
          <a:lstStyle/>
          <a:p>
            <a:pPr defTabSz="263042">
              <a:defRPr/>
            </a:pPr>
            <a:r>
              <a:rPr lang="en-US" sz="1500" b="1" dirty="0" smtClean="0"/>
              <a:t>PHIL: </a:t>
            </a:r>
          </a:p>
          <a:p>
            <a:pPr defTabSz="263042">
              <a:buFont typeface="Arial" pitchFamily="34" charset="0"/>
              <a:buChar char="•"/>
              <a:defRPr/>
            </a:pPr>
            <a:r>
              <a:rPr lang="en-US" sz="1500" dirty="0" smtClean="0"/>
              <a:t>Different teams may move to different stages at different speeds</a:t>
            </a:r>
          </a:p>
          <a:p>
            <a:pPr defTabSz="263042">
              <a:buFont typeface="Arial" pitchFamily="34" charset="0"/>
              <a:buChar char="•"/>
              <a:defRPr/>
            </a:pPr>
            <a:r>
              <a:rPr lang="en-US" sz="1500" dirty="0" smtClean="0"/>
              <a:t> This can be affected by the fact that team members may have varying rates of progress.</a:t>
            </a:r>
          </a:p>
          <a:p>
            <a:pPr defTabSz="263042">
              <a:buFont typeface="Arial" pitchFamily="34" charset="0"/>
              <a:buChar char="•"/>
              <a:defRPr/>
            </a:pPr>
            <a:r>
              <a:rPr lang="en-US" sz="1500" dirty="0" smtClean="0"/>
              <a:t> Avoid making self-fulfilling prophecies about how long each stage will last</a:t>
            </a:r>
          </a:p>
          <a:p>
            <a:pPr defTabSz="263042">
              <a:buFont typeface="Arial" pitchFamily="34" charset="0"/>
              <a:buChar char="•"/>
              <a:defRPr/>
            </a:pPr>
            <a:r>
              <a:rPr lang="en-US" sz="1500" dirty="0" smtClean="0"/>
              <a:t> Don’t be discouraged is you perceive Patrol Next Door as being in a more advanced stage</a:t>
            </a:r>
          </a:p>
          <a:p>
            <a:pPr defTabSz="263042">
              <a:buFont typeface="Arial" pitchFamily="34" charset="0"/>
              <a:buChar char="•"/>
              <a:defRPr/>
            </a:pPr>
            <a:r>
              <a:rPr lang="en-US" sz="1500" dirty="0" smtClean="0"/>
              <a:t> Your team is unique</a:t>
            </a:r>
          </a:p>
          <a:p>
            <a:pPr defTabSz="263042">
              <a:buFont typeface="Arial" pitchFamily="34" charset="0"/>
              <a:buChar char="•"/>
              <a:defRPr/>
            </a:pPr>
            <a:r>
              <a:rPr lang="en-US" sz="1500" dirty="0" smtClean="0"/>
              <a:t> Keep your focus on your team and work together</a:t>
            </a:r>
          </a:p>
          <a:p>
            <a:pPr defTabSz="263042">
              <a:buFont typeface="Arial" pitchFamily="34" charset="0"/>
              <a:buChar char="•"/>
              <a:defRPr/>
            </a:pPr>
            <a:r>
              <a:rPr lang="en-US" sz="1500" dirty="0" smtClean="0"/>
              <a:t> Do not worry about, or compare your patrol to, another patrol in this manner </a:t>
            </a:r>
          </a:p>
          <a:p>
            <a:pPr defTabSz="263042">
              <a:buFont typeface="Arial" pitchFamily="34" charset="0"/>
              <a:buChar char="•"/>
              <a:defRPr/>
            </a:pPr>
            <a:endParaRPr lang="en-US" sz="1500"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1E58DF37-4C1B-4147-A7DD-54EB9B95DECD}" type="slidenum">
              <a:rPr lang="en-US" altLang="en-US" sz="700"/>
              <a:pPr eaLnBrk="1" hangingPunct="1"/>
              <a:t>37</a:t>
            </a:fld>
            <a:endParaRPr lang="en-US" altLang="en-US" sz="700" dirty="0"/>
          </a:p>
        </p:txBody>
      </p:sp>
    </p:spTree>
    <p:extLst>
      <p:ext uri="{BB962C8B-B14F-4D97-AF65-F5344CB8AC3E}">
        <p14:creationId xmlns:p14="http://schemas.microsoft.com/office/powerpoint/2010/main" xmlns="" val="503012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4119563" y="142875"/>
            <a:ext cx="1082675" cy="793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Notes Placeholder 2"/>
          <p:cNvSpPr>
            <a:spLocks noGrp="1"/>
          </p:cNvSpPr>
          <p:nvPr>
            <p:ph type="body" idx="1"/>
          </p:nvPr>
        </p:nvSpPr>
        <p:spPr bwMode="auto">
          <a:xfrm>
            <a:off x="574649" y="759069"/>
            <a:ext cx="4449697" cy="167969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dirty="0" smtClean="0"/>
              <a:t>CHARLOTTE:</a:t>
            </a:r>
          </a:p>
          <a:p>
            <a:r>
              <a:rPr lang="en-US" altLang="en-US" sz="1500" dirty="0" smtClean="0"/>
              <a:t>Sometimes a team will regress to an earlier stage.  For example, new members or goals can cause the team to storm again as everyone relearns how to perform together.</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989A2D51-FE48-4D08-8B1C-6DDC7D28405B}" type="slidenum">
              <a:rPr lang="en-US" altLang="en-US" sz="700"/>
              <a:pPr eaLnBrk="1" hangingPunct="1"/>
              <a:t>38</a:t>
            </a:fld>
            <a:endParaRPr lang="en-US" altLang="en-US" sz="700" dirty="0"/>
          </a:p>
        </p:txBody>
      </p:sp>
    </p:spTree>
    <p:extLst>
      <p:ext uri="{BB962C8B-B14F-4D97-AF65-F5344CB8AC3E}">
        <p14:creationId xmlns:p14="http://schemas.microsoft.com/office/powerpoint/2010/main" xmlns="" val="37116382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4478338" y="142875"/>
            <a:ext cx="882650" cy="6477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Notes Placeholder 2"/>
          <p:cNvSpPr>
            <a:spLocks noGrp="1"/>
          </p:cNvSpPr>
          <p:nvPr>
            <p:ph type="body" idx="1"/>
          </p:nvPr>
        </p:nvSpPr>
        <p:spPr bwMode="auto">
          <a:xfrm>
            <a:off x="114930" y="102577"/>
            <a:ext cx="4449697" cy="16805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dirty="0" smtClean="0"/>
              <a:t>PHIL:</a:t>
            </a:r>
          </a:p>
          <a:p>
            <a:r>
              <a:rPr lang="en-US" altLang="en-US" sz="1400" dirty="0" smtClean="0"/>
              <a:t>It IS possible for a team to be in different stages: </a:t>
            </a:r>
          </a:p>
          <a:p>
            <a:pPr>
              <a:buFontTx/>
              <a:buChar char="•"/>
            </a:pPr>
            <a:r>
              <a:rPr lang="en-US" altLang="en-US" sz="1400" dirty="0" smtClean="0"/>
              <a:t> With respect to different aspects of its VISION</a:t>
            </a:r>
          </a:p>
          <a:p>
            <a:pPr>
              <a:buFontTx/>
              <a:buChar char="•"/>
            </a:pPr>
            <a:r>
              <a:rPr lang="en-US" altLang="en-US" sz="1400" dirty="0" smtClean="0"/>
              <a:t> A team MAY be in Performing Stage with respect to generating ideas for a plan</a:t>
            </a:r>
          </a:p>
          <a:p>
            <a:pPr>
              <a:buFontTx/>
              <a:buChar char="•"/>
            </a:pPr>
            <a:r>
              <a:rPr lang="en-US" altLang="en-US" sz="1400" dirty="0" smtClean="0"/>
              <a:t> BUT in the Storming Stage with respect to how to implement the plan.</a:t>
            </a:r>
          </a:p>
          <a:p>
            <a:endParaRPr lang="en-US" altLang="en-US" sz="1400" dirty="0" smtClean="0"/>
          </a:p>
          <a:p>
            <a:r>
              <a:rPr lang="en-US" altLang="en-US" sz="1400" dirty="0" smtClean="0"/>
              <a:t>This concludes the Stages of </a:t>
            </a:r>
            <a:r>
              <a:rPr lang="en-US" altLang="en-US" sz="1400" smtClean="0"/>
              <a:t>Team </a:t>
            </a:r>
            <a:r>
              <a:rPr lang="en-US" altLang="en-US" sz="1400" smtClean="0"/>
              <a:t> Development </a:t>
            </a:r>
            <a:r>
              <a:rPr lang="en-US" altLang="en-US" sz="1400" dirty="0" smtClean="0"/>
              <a:t>presentation.  </a:t>
            </a:r>
          </a:p>
          <a:p>
            <a:r>
              <a:rPr lang="en-US" altLang="en-US" sz="1400" dirty="0" smtClean="0"/>
              <a:t>More information on this topic can be found in your Participants’ Handbook.</a:t>
            </a:r>
          </a:p>
          <a:p>
            <a:endParaRPr lang="en-US" altLang="en-US" sz="1400" dirty="0" smtClean="0"/>
          </a:p>
          <a:p>
            <a:r>
              <a:rPr lang="en-US" altLang="en-US" sz="1400" b="1" dirty="0" smtClean="0">
                <a:solidFill>
                  <a:srgbClr val="FF0000"/>
                </a:solidFill>
              </a:rPr>
              <a:t>My name is Phil Victor and I am serving on staff because</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D980A936-E9FE-43D2-9A26-247B0A709A8B}" type="slidenum">
              <a:rPr lang="en-US" altLang="en-US" sz="700"/>
              <a:pPr eaLnBrk="1" hangingPunct="1"/>
              <a:t>39</a:t>
            </a:fld>
            <a:endParaRPr lang="en-US" altLang="en-US" sz="700" dirty="0"/>
          </a:p>
        </p:txBody>
      </p:sp>
    </p:spTree>
    <p:extLst>
      <p:ext uri="{BB962C8B-B14F-4D97-AF65-F5344CB8AC3E}">
        <p14:creationId xmlns:p14="http://schemas.microsoft.com/office/powerpoint/2010/main" xmlns="" val="387690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4183063" y="142875"/>
            <a:ext cx="1119187" cy="82073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xfrm>
            <a:off x="114300" y="38100"/>
            <a:ext cx="4964965" cy="206863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300" b="1" dirty="0" smtClean="0"/>
              <a:t>PHIL:</a:t>
            </a:r>
          </a:p>
          <a:p>
            <a:pPr eaLnBrk="1" hangingPunct="1"/>
            <a:r>
              <a:rPr lang="en-US" altLang="en-US" sz="1300" b="1" dirty="0" smtClean="0"/>
              <a:t>Forming - stage 1</a:t>
            </a:r>
          </a:p>
          <a:p>
            <a:pPr eaLnBrk="1" hangingPunct="1">
              <a:buFontTx/>
              <a:buChar char="•"/>
            </a:pPr>
            <a:r>
              <a:rPr lang="en-US" altLang="en-US" sz="1300" dirty="0" smtClean="0"/>
              <a:t> High dependence on leader  </a:t>
            </a:r>
          </a:p>
          <a:p>
            <a:pPr eaLnBrk="1" hangingPunct="1">
              <a:buFontTx/>
              <a:buChar char="•"/>
            </a:pPr>
            <a:r>
              <a:rPr lang="en-US" altLang="en-US" sz="1300" dirty="0" smtClean="0"/>
              <a:t> Little agreement on team aims  </a:t>
            </a:r>
          </a:p>
          <a:p>
            <a:pPr eaLnBrk="1" hangingPunct="1">
              <a:buFontTx/>
              <a:buChar char="•"/>
            </a:pPr>
            <a:r>
              <a:rPr lang="en-US" altLang="en-US" sz="1300" dirty="0" smtClean="0"/>
              <a:t> Individual roles, responsibilities are unclear. </a:t>
            </a:r>
          </a:p>
          <a:p>
            <a:pPr eaLnBrk="1" hangingPunct="1">
              <a:buFontTx/>
              <a:buChar char="•"/>
            </a:pPr>
            <a:r>
              <a:rPr lang="en-US" altLang="en-US" sz="1300" dirty="0" smtClean="0"/>
              <a:t> The leader answer lots of questions about the team's purpose </a:t>
            </a:r>
          </a:p>
          <a:p>
            <a:pPr eaLnBrk="1" hangingPunct="1">
              <a:buFontTx/>
              <a:buChar char="•"/>
            </a:pPr>
            <a:r>
              <a:rPr lang="en-US" altLang="en-US" sz="1300" dirty="0" smtClean="0"/>
              <a:t> Members test tolerance of system and leader.</a:t>
            </a:r>
          </a:p>
          <a:p>
            <a:pPr eaLnBrk="1" hangingPunct="1"/>
            <a:r>
              <a:rPr lang="en-US" altLang="en-US" sz="1300" b="1" dirty="0" smtClean="0"/>
              <a:t>Sound familiar??</a:t>
            </a:r>
          </a:p>
          <a:p>
            <a:pPr eaLnBrk="1" hangingPunct="1">
              <a:buFontTx/>
              <a:buChar char="•"/>
            </a:pPr>
            <a:r>
              <a:rPr lang="en-US" altLang="en-US" sz="1300" dirty="0" smtClean="0"/>
              <a:t> You each are now part of a new team – your patrol.</a:t>
            </a:r>
          </a:p>
          <a:p>
            <a:pPr eaLnBrk="1" hangingPunct="1">
              <a:buFontTx/>
              <a:buChar char="•"/>
            </a:pPr>
            <a:r>
              <a:rPr lang="en-US" altLang="en-US" sz="1300" dirty="0" smtClean="0"/>
              <a:t> Like the game of Pickup Sticks, individuals tossed together into a new team – your patrol.</a:t>
            </a:r>
          </a:p>
          <a:p>
            <a:pPr eaLnBrk="1" hangingPunct="1">
              <a:buFontTx/>
              <a:buChar char="•"/>
            </a:pPr>
            <a:r>
              <a:rPr lang="en-US" altLang="en-US" sz="1300" dirty="0" smtClean="0"/>
              <a:t> Diverse group of individuals: different Scouting units, backgrounds, talents.</a:t>
            </a:r>
          </a:p>
          <a:p>
            <a:pPr eaLnBrk="1" hangingPunct="1">
              <a:buFontTx/>
              <a:buChar char="•"/>
            </a:pPr>
            <a:r>
              <a:rPr lang="en-US" altLang="en-US" sz="1300" dirty="0" smtClean="0"/>
              <a:t> All eager, still getting to know each other – looking to your Troop Guide for guidance.</a:t>
            </a:r>
          </a:p>
          <a:p>
            <a:pPr eaLnBrk="1" hangingPunct="1"/>
            <a:endParaRPr lang="en-US" altLang="en-US" sz="800"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A0518373-6508-447A-81D2-D5BDF2815545}" type="slidenum">
              <a:rPr lang="en-US" altLang="en-US" sz="700">
                <a:latin typeface="Arial" panose="020B0604020202020204" pitchFamily="34" charset="0"/>
              </a:rPr>
              <a:pPr eaLnBrk="1" hangingPunct="1"/>
              <a:t>4</a:t>
            </a:fld>
            <a:endParaRPr lang="en-US" altLang="en-US" sz="700" dirty="0">
              <a:latin typeface="Arial" panose="020B0604020202020204" pitchFamily="34" charset="0"/>
            </a:endParaRPr>
          </a:p>
        </p:txBody>
      </p:sp>
    </p:spTree>
    <p:extLst>
      <p:ext uri="{BB962C8B-B14F-4D97-AF65-F5344CB8AC3E}">
        <p14:creationId xmlns:p14="http://schemas.microsoft.com/office/powerpoint/2010/main" xmlns="" val="60322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4124325" y="184150"/>
            <a:ext cx="1176338" cy="8620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xfrm>
            <a:off x="574649" y="1046285"/>
            <a:ext cx="4449697" cy="16805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500" dirty="0" smtClean="0"/>
              <a:t>PHIL:</a:t>
            </a:r>
          </a:p>
          <a:p>
            <a:pPr algn="ctr" eaLnBrk="1" hangingPunct="1"/>
            <a:r>
              <a:rPr lang="en-US" altLang="en-US" sz="1500" dirty="0" smtClean="0"/>
              <a:t>“Friendly Guides”</a:t>
            </a:r>
          </a:p>
          <a:p>
            <a:pPr eaLnBrk="1" hangingPunct="1">
              <a:buFontTx/>
              <a:buChar char="•"/>
            </a:pPr>
            <a:r>
              <a:rPr lang="en-US" altLang="en-US" sz="1500" dirty="0" smtClean="0"/>
              <a:t> Look familiar?</a:t>
            </a:r>
          </a:p>
          <a:p>
            <a:pPr eaLnBrk="1" hangingPunct="1">
              <a:buFontTx/>
              <a:buChar char="•"/>
            </a:pPr>
            <a:r>
              <a:rPr lang="en-US" altLang="en-US" sz="1500" dirty="0" smtClean="0"/>
              <a:t> Everyone is friendly, cordial</a:t>
            </a:r>
          </a:p>
          <a:p>
            <a:pPr eaLnBrk="1" hangingPunct="1">
              <a:buFontTx/>
              <a:buChar char="•"/>
            </a:pPr>
            <a:r>
              <a:rPr lang="en-US" altLang="en-US" sz="1500" dirty="0" smtClean="0"/>
              <a:t>But also apprehensive, sure of what to expect  </a:t>
            </a:r>
          </a:p>
          <a:p>
            <a:pPr eaLnBrk="1" hangingPunct="1">
              <a:buFontTx/>
              <a:buChar char="•"/>
            </a:pPr>
            <a:r>
              <a:rPr lang="en-US" altLang="en-US" sz="1500" dirty="0" smtClean="0"/>
              <a:t>The leader acts in a “Directing” or “Telling” mode in this phase.</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C4151D89-658D-4B58-99F9-3C4EB0F7BE7C}" type="slidenum">
              <a:rPr lang="en-US" altLang="en-US" sz="700">
                <a:latin typeface="Arial" panose="020B0604020202020204" pitchFamily="34" charset="0"/>
              </a:rPr>
              <a:pPr eaLnBrk="1" hangingPunct="1"/>
              <a:t>5</a:t>
            </a:fld>
            <a:endParaRPr lang="en-US" altLang="en-US" sz="700" dirty="0">
              <a:latin typeface="Arial" panose="020B0604020202020204" pitchFamily="34" charset="0"/>
            </a:endParaRPr>
          </a:p>
        </p:txBody>
      </p:sp>
    </p:spTree>
    <p:extLst>
      <p:ext uri="{BB962C8B-B14F-4D97-AF65-F5344CB8AC3E}">
        <p14:creationId xmlns:p14="http://schemas.microsoft.com/office/powerpoint/2010/main" xmlns="" val="176188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C18CAF88-0593-4BFC-B0C1-19B8B0A7951A}" type="slidenum">
              <a:rPr lang="en-US" altLang="en-US" sz="700">
                <a:latin typeface="Arial" panose="020B0604020202020204" pitchFamily="34" charset="0"/>
              </a:rPr>
              <a:pPr eaLnBrk="1" hangingPunct="1"/>
              <a:t>6</a:t>
            </a:fld>
            <a:endParaRPr lang="en-US" altLang="en-US" sz="700" dirty="0">
              <a:latin typeface="Arial" panose="020B0604020202020204" pitchFamily="34" charset="0"/>
            </a:endParaRPr>
          </a:p>
        </p:txBody>
      </p:sp>
      <p:sp>
        <p:nvSpPr>
          <p:cNvPr id="60419" name="Rectangle 2"/>
          <p:cNvSpPr>
            <a:spLocks noGrp="1" noRot="1" noChangeAspect="1" noChangeArrowheads="1" noTextEdit="1"/>
          </p:cNvSpPr>
          <p:nvPr>
            <p:ph type="sldImg"/>
          </p:nvPr>
        </p:nvSpPr>
        <p:spPr bwMode="auto">
          <a:xfrm>
            <a:off x="4295775" y="142875"/>
            <a:ext cx="1063625" cy="7810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20" name="Rectangle 3"/>
          <p:cNvSpPr>
            <a:spLocks noGrp="1" noChangeArrowheads="1"/>
          </p:cNvSpPr>
          <p:nvPr>
            <p:ph type="body" idx="1"/>
          </p:nvPr>
        </p:nvSpPr>
        <p:spPr bwMode="auto">
          <a:xfrm>
            <a:off x="160901" y="225669"/>
            <a:ext cx="5314544" cy="2774706"/>
          </a:xfrm>
        </p:spPr>
        <p:txBody>
          <a:bodyPr wrap="square" numCol="1" anchor="t" anchorCtr="0" compatLnSpc="1">
            <a:prstTxWarp prst="textNoShape">
              <a:avLst/>
            </a:prstTxWarp>
          </a:bodyPr>
          <a:lstStyle/>
          <a:p>
            <a:pPr defTabSz="263042" eaLnBrk="1" hangingPunct="1">
              <a:defRPr/>
            </a:pPr>
            <a:r>
              <a:rPr lang="en-US" altLang="en-US" sz="1200" dirty="0" smtClean="0"/>
              <a:t>PHIL:</a:t>
            </a:r>
          </a:p>
          <a:p>
            <a:pPr defTabSz="263042" eaLnBrk="1" hangingPunct="1">
              <a:defRPr/>
            </a:pPr>
            <a:r>
              <a:rPr lang="en-US" altLang="en-US" sz="1200" dirty="0" smtClean="0"/>
              <a:t>“</a:t>
            </a:r>
            <a:r>
              <a:rPr lang="en-US" altLang="ja-JP" sz="1200" b="1" dirty="0" smtClean="0"/>
              <a:t>Set up-Forming</a:t>
            </a:r>
            <a:r>
              <a:rPr lang="en-US" altLang="en-US" sz="1200" dirty="0" smtClean="0"/>
              <a:t>”</a:t>
            </a:r>
            <a:r>
              <a:rPr lang="en-US" altLang="ja-JP" sz="1200" dirty="0" smtClean="0"/>
              <a:t>-Remember the Titans </a:t>
            </a:r>
          </a:p>
          <a:p>
            <a:pPr defTabSz="263042" eaLnBrk="1" hangingPunct="1">
              <a:buFont typeface="Arial" pitchFamily="34" charset="0"/>
              <a:buChar char="•"/>
              <a:defRPr/>
            </a:pPr>
            <a:r>
              <a:rPr lang="en-US" altLang="ja-JP" sz="1200" dirty="0" smtClean="0"/>
              <a:t> Based on a true story that happen in Alexandria, Virginia in 1971.  </a:t>
            </a:r>
          </a:p>
          <a:p>
            <a:pPr defTabSz="263042" eaLnBrk="1" hangingPunct="1">
              <a:buFont typeface="Arial" pitchFamily="34" charset="0"/>
              <a:buChar char="•"/>
              <a:defRPr/>
            </a:pPr>
            <a:r>
              <a:rPr lang="en-US" altLang="ja-JP" sz="1200" dirty="0" smtClean="0"/>
              <a:t> </a:t>
            </a:r>
            <a:r>
              <a:rPr lang="en-US" altLang="ja-JP" sz="1200" dirty="0" err="1" smtClean="0"/>
              <a:t>TC</a:t>
            </a:r>
            <a:r>
              <a:rPr lang="en-US" altLang="ja-JP" sz="1200" dirty="0" smtClean="0"/>
              <a:t> Williams high school is being integrated for the first time.  </a:t>
            </a:r>
          </a:p>
          <a:p>
            <a:pPr defTabSz="263042" eaLnBrk="1" hangingPunct="1">
              <a:buFont typeface="Arial" pitchFamily="34" charset="0"/>
              <a:buChar char="•"/>
              <a:defRPr/>
            </a:pPr>
            <a:r>
              <a:rPr lang="en-US" altLang="ja-JP" sz="1200" dirty="0" smtClean="0"/>
              <a:t> A new coach, Herman Boone, has been appointed to take over the football team, replacing a highly successful and popular coach who has been demoted to assistant coach.  </a:t>
            </a:r>
          </a:p>
          <a:p>
            <a:pPr defTabSz="263042" eaLnBrk="1" hangingPunct="1">
              <a:buFont typeface="Arial" pitchFamily="34" charset="0"/>
              <a:buChar char="•"/>
              <a:defRPr/>
            </a:pPr>
            <a:r>
              <a:rPr lang="en-US" altLang="ja-JP" sz="1200" dirty="0" smtClean="0"/>
              <a:t> Boone is tough, opinionated, and the opposite of the old coach.  </a:t>
            </a:r>
          </a:p>
          <a:p>
            <a:pPr defTabSz="263042" eaLnBrk="1" hangingPunct="1">
              <a:buFont typeface="Arial" pitchFamily="34" charset="0"/>
              <a:buChar char="•"/>
              <a:defRPr/>
            </a:pPr>
            <a:r>
              <a:rPr lang="en-US" altLang="ja-JP" sz="1200" dirty="0" smtClean="0"/>
              <a:t> The movie tells the story tells of how the coaches and the players overcame their differences and became a team.</a:t>
            </a:r>
          </a:p>
          <a:p>
            <a:pPr defTabSz="263042" eaLnBrk="1" hangingPunct="1">
              <a:defRPr/>
            </a:pPr>
            <a:endParaRPr lang="en-US" sz="1200" dirty="0" smtClean="0"/>
          </a:p>
          <a:p>
            <a:pPr defTabSz="263042" eaLnBrk="1" hangingPunct="1">
              <a:buFont typeface="Arial" pitchFamily="34" charset="0"/>
              <a:buChar char="•"/>
              <a:defRPr/>
            </a:pPr>
            <a:r>
              <a:rPr lang="en-US" sz="1200" b="1" dirty="0" smtClean="0"/>
              <a:t> This clip depicts </a:t>
            </a:r>
            <a:r>
              <a:rPr lang="en-US" altLang="en-US" sz="1200" b="1" dirty="0" smtClean="0"/>
              <a:t>“</a:t>
            </a:r>
            <a:r>
              <a:rPr lang="en-US" sz="1200" b="1" dirty="0" smtClean="0"/>
              <a:t>Forming</a:t>
            </a:r>
            <a:r>
              <a:rPr lang="en-US" altLang="en-US" sz="1200" b="1" dirty="0" smtClean="0"/>
              <a:t>”</a:t>
            </a:r>
            <a:r>
              <a:rPr lang="en-US" sz="1200" b="1" dirty="0" smtClean="0"/>
              <a:t> stage.  </a:t>
            </a:r>
          </a:p>
          <a:p>
            <a:pPr defTabSz="263042" eaLnBrk="1" hangingPunct="1">
              <a:buFont typeface="Arial" pitchFamily="34" charset="0"/>
              <a:buChar char="•"/>
              <a:defRPr/>
            </a:pPr>
            <a:r>
              <a:rPr lang="en-US" sz="1200" dirty="0" smtClean="0"/>
              <a:t> It begins just prior to the first meeting some of the players and their new coach.</a:t>
            </a:r>
          </a:p>
          <a:p>
            <a:pPr defTabSz="263042" eaLnBrk="1" hangingPunct="1">
              <a:buFont typeface="Arial" pitchFamily="34" charset="0"/>
              <a:buChar char="•"/>
              <a:defRPr/>
            </a:pPr>
            <a:r>
              <a:rPr lang="en-US" sz="1200" dirty="0" smtClean="0"/>
              <a:t> Watch the teams for indications of the </a:t>
            </a:r>
            <a:r>
              <a:rPr lang="en-US" altLang="en-US" sz="1200" dirty="0" smtClean="0"/>
              <a:t>“</a:t>
            </a:r>
            <a:r>
              <a:rPr lang="en-US" sz="1200" dirty="0" smtClean="0"/>
              <a:t>Forming</a:t>
            </a:r>
            <a:r>
              <a:rPr lang="en-US" altLang="en-US" sz="1200" dirty="0" smtClean="0"/>
              <a:t>”</a:t>
            </a:r>
            <a:r>
              <a:rPr lang="en-US" sz="1200" dirty="0" smtClean="0"/>
              <a:t> stage  </a:t>
            </a:r>
          </a:p>
          <a:p>
            <a:pPr defTabSz="263042" eaLnBrk="1" hangingPunct="1">
              <a:defRPr/>
            </a:pPr>
            <a:r>
              <a:rPr lang="en-US" sz="1200" dirty="0" smtClean="0"/>
              <a:t>RUN VIDEO   STOP VIDEO</a:t>
            </a:r>
          </a:p>
          <a:p>
            <a:pPr defTabSz="263042" eaLnBrk="1" hangingPunct="1">
              <a:defRPr/>
            </a:pPr>
            <a:endParaRPr lang="en-US" sz="1100" dirty="0" smtClean="0"/>
          </a:p>
        </p:txBody>
      </p:sp>
    </p:spTree>
    <p:extLst>
      <p:ext uri="{BB962C8B-B14F-4D97-AF65-F5344CB8AC3E}">
        <p14:creationId xmlns:p14="http://schemas.microsoft.com/office/powerpoint/2010/main" xmlns="" val="4220402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4A0548E9-4CE6-4D51-BD50-E702254519A2}" type="slidenum">
              <a:rPr lang="en-US" altLang="en-US" sz="700">
                <a:solidFill>
                  <a:srgbClr val="000000"/>
                </a:solidFill>
                <a:latin typeface="Arial" panose="020B0604020202020204" pitchFamily="34" charset="0"/>
              </a:rPr>
              <a:pPr eaLnBrk="1" hangingPunct="1"/>
              <a:t>7</a:t>
            </a:fld>
            <a:endParaRPr lang="en-US" altLang="en-US" sz="700" dirty="0">
              <a:solidFill>
                <a:srgbClr val="000000"/>
              </a:solidFill>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xfrm>
            <a:off x="4687888" y="142875"/>
            <a:ext cx="561975" cy="4111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4" name="Rectangle 3"/>
          <p:cNvSpPr>
            <a:spLocks noGrp="1" noChangeArrowheads="1"/>
          </p:cNvSpPr>
          <p:nvPr>
            <p:ph type="body" idx="1"/>
          </p:nvPr>
        </p:nvSpPr>
        <p:spPr bwMode="auto">
          <a:xfrm>
            <a:off x="70847" y="284895"/>
            <a:ext cx="5148853" cy="280120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263042" eaLnBrk="1" hangingPunct="1">
              <a:defRPr/>
            </a:pPr>
            <a:r>
              <a:rPr lang="en-US" sz="1100" b="1" dirty="0" smtClean="0"/>
              <a:t>PHIL:</a:t>
            </a:r>
          </a:p>
          <a:p>
            <a:pPr defTabSz="263042" eaLnBrk="1" hangingPunct="1">
              <a:defRPr/>
            </a:pPr>
            <a:r>
              <a:rPr lang="en-US" sz="1100" b="1" dirty="0" smtClean="0"/>
              <a:t>ASK THE PARTICIPANTS</a:t>
            </a:r>
            <a:r>
              <a:rPr lang="en-US" sz="1100" dirty="0" smtClean="0"/>
              <a:t>:  Did you see . . . eagerness</a:t>
            </a:r>
            <a:r>
              <a:rPr lang="en-US" sz="1100" dirty="0"/>
              <a:t>, high and unrealistic expectations, anxiety about how players will fit in, what demands will be placed on </a:t>
            </a:r>
            <a:r>
              <a:rPr lang="en-US" sz="1100" dirty="0" smtClean="0"/>
              <a:t>them</a:t>
            </a:r>
            <a:r>
              <a:rPr lang="en-US" sz="1100" dirty="0"/>
              <a:t>?</a:t>
            </a:r>
            <a:r>
              <a:rPr lang="en-US" sz="1100" dirty="0" smtClean="0"/>
              <a:t> </a:t>
            </a:r>
            <a:endParaRPr lang="en-US" sz="1100" dirty="0"/>
          </a:p>
          <a:p>
            <a:pPr defTabSz="263042" eaLnBrk="1" hangingPunct="1">
              <a:defRPr/>
            </a:pPr>
            <a:r>
              <a:rPr lang="en-US" sz="1100" dirty="0" smtClean="0"/>
              <a:t>Were the team </a:t>
            </a:r>
            <a:r>
              <a:rPr lang="en-US" sz="1100" dirty="0"/>
              <a:t>members are unclear about expectations, rules, roles and </a:t>
            </a:r>
            <a:r>
              <a:rPr lang="en-US" sz="1100" dirty="0" smtClean="0"/>
              <a:t>goals</a:t>
            </a:r>
            <a:r>
              <a:rPr lang="en-US" sz="1100" dirty="0"/>
              <a:t>?</a:t>
            </a:r>
            <a:r>
              <a:rPr lang="en-US" sz="1100" dirty="0" smtClean="0"/>
              <a:t> </a:t>
            </a:r>
            <a:endParaRPr lang="en-US" sz="1100" dirty="0"/>
          </a:p>
          <a:p>
            <a:pPr defTabSz="263042" eaLnBrk="1" hangingPunct="1">
              <a:defRPr/>
            </a:pPr>
            <a:r>
              <a:rPr lang="en-US" sz="1100" dirty="0" smtClean="0"/>
              <a:t>Was there </a:t>
            </a:r>
            <a:r>
              <a:rPr lang="en-US" sz="1100" dirty="0"/>
              <a:t>is a high dependence on the leadership figures for purpose and direction, and the new coach provides it quickly and </a:t>
            </a:r>
            <a:r>
              <a:rPr lang="en-US" sz="1100" dirty="0" smtClean="0"/>
              <a:t>clearly?  </a:t>
            </a:r>
            <a:endParaRPr lang="en-US" sz="1100" dirty="0"/>
          </a:p>
          <a:p>
            <a:pPr defTabSz="263042" eaLnBrk="1" hangingPunct="1">
              <a:defRPr/>
            </a:pPr>
            <a:r>
              <a:rPr lang="en-US" sz="1100" dirty="0" smtClean="0"/>
              <a:t>At </a:t>
            </a:r>
            <a:r>
              <a:rPr lang="en-US" sz="1100" dirty="0"/>
              <a:t>this stage</a:t>
            </a:r>
            <a:r>
              <a:rPr lang="en-US" sz="1100" u="sng" dirty="0"/>
              <a:t>, team morale is high and team productivity is low</a:t>
            </a:r>
            <a:r>
              <a:rPr lang="en-US" sz="1100" dirty="0"/>
              <a:t>. </a:t>
            </a:r>
            <a:endParaRPr lang="en-US" sz="1100" dirty="0" smtClean="0"/>
          </a:p>
          <a:p>
            <a:pPr defTabSz="263042" eaLnBrk="1" hangingPunct="1">
              <a:defRPr/>
            </a:pPr>
            <a:r>
              <a:rPr lang="en-US" altLang="en-US" sz="1100" b="1" dirty="0" smtClean="0"/>
              <a:t>Discuss Video-Forming </a:t>
            </a:r>
            <a:r>
              <a:rPr lang="en-US" altLang="en-US" sz="1100" dirty="0" smtClean="0"/>
              <a:t>–   </a:t>
            </a:r>
          </a:p>
          <a:p>
            <a:pPr eaLnBrk="1" hangingPunct="1">
              <a:buFontTx/>
              <a:buChar char="•"/>
            </a:pPr>
            <a:r>
              <a:rPr lang="en-US" altLang="en-US" sz="1100" dirty="0" smtClean="0"/>
              <a:t> Desire to be accepted by the others, and avoid conflict. </a:t>
            </a:r>
          </a:p>
          <a:p>
            <a:pPr eaLnBrk="1" hangingPunct="1">
              <a:buFontTx/>
              <a:buChar char="•"/>
            </a:pPr>
            <a:r>
              <a:rPr lang="en-US" altLang="en-US" sz="1100" dirty="0" smtClean="0"/>
              <a:t> Serious issues and feelings are avoided </a:t>
            </a:r>
          </a:p>
          <a:p>
            <a:pPr eaLnBrk="1" hangingPunct="1">
              <a:buFontTx/>
              <a:buChar char="•"/>
            </a:pPr>
            <a:r>
              <a:rPr lang="en-US" altLang="en-US" sz="1100" dirty="0" smtClean="0"/>
              <a:t> Gathering information about each other, and the scope of the task </a:t>
            </a:r>
          </a:p>
          <a:p>
            <a:pPr eaLnBrk="1" hangingPunct="1">
              <a:buFontTx/>
              <a:buChar char="•"/>
            </a:pPr>
            <a:r>
              <a:rPr lang="en-US" altLang="en-US" sz="1100" dirty="0" smtClean="0"/>
              <a:t> This is a comfortable stage, but not much actually gets done.</a:t>
            </a:r>
          </a:p>
          <a:p>
            <a:pPr eaLnBrk="1" hangingPunct="1"/>
            <a:r>
              <a:rPr lang="en-US" altLang="en-US" sz="1100" b="1" dirty="0" smtClean="0"/>
              <a:t>What will Coach Boone do next? </a:t>
            </a:r>
            <a:r>
              <a:rPr lang="en-US" altLang="en-US" sz="1100" dirty="0" smtClean="0"/>
              <a:t>–  The team meets and learns about the opportunities and challenges, agrees on goals, and begins to tackle the tasks. </a:t>
            </a:r>
          </a:p>
          <a:p>
            <a:pPr eaLnBrk="1" hangingPunct="1"/>
            <a:r>
              <a:rPr lang="en-US" altLang="en-US" sz="1100" b="1" dirty="0" smtClean="0"/>
              <a:t>Can this stage of development be avoided? </a:t>
            </a:r>
            <a:r>
              <a:rPr lang="en-US" altLang="en-US" sz="1100" dirty="0" smtClean="0"/>
              <a:t>–   No, important because members get to know one another and make new friends. </a:t>
            </a:r>
          </a:p>
          <a:p>
            <a:pPr eaLnBrk="1" hangingPunct="1"/>
            <a:endParaRPr lang="en-US" altLang="en-US" sz="1100" dirty="0" smtClean="0"/>
          </a:p>
        </p:txBody>
      </p:sp>
    </p:spTree>
    <p:extLst>
      <p:ext uri="{BB962C8B-B14F-4D97-AF65-F5344CB8AC3E}">
        <p14:creationId xmlns:p14="http://schemas.microsoft.com/office/powerpoint/2010/main" xmlns="" val="2680286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4294188" y="142875"/>
            <a:ext cx="1008062" cy="739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xfrm>
            <a:off x="620621" y="348761"/>
            <a:ext cx="4449697" cy="224643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300" dirty="0" smtClean="0"/>
              <a:t>CHARLOTTE:</a:t>
            </a:r>
          </a:p>
          <a:p>
            <a:pPr eaLnBrk="1" hangingPunct="1"/>
            <a:r>
              <a:rPr lang="en-US" altLang="en-US" sz="1300" b="1" dirty="0" smtClean="0"/>
              <a:t>Storming</a:t>
            </a:r>
            <a:r>
              <a:rPr lang="en-US" altLang="en-US" sz="1300" dirty="0" smtClean="0"/>
              <a:t> – the second stage</a:t>
            </a:r>
          </a:p>
          <a:p>
            <a:pPr eaLnBrk="1" hangingPunct="1"/>
            <a:r>
              <a:rPr lang="en-US" altLang="en-US" sz="1400" dirty="0" smtClean="0"/>
              <a:t>Reality not up to expectations</a:t>
            </a:r>
          </a:p>
          <a:p>
            <a:pPr eaLnBrk="1" hangingPunct="1"/>
            <a:r>
              <a:rPr lang="en-US" altLang="en-US" sz="1400" dirty="0" smtClean="0"/>
              <a:t>Difficulties arise – confusion, frustrations</a:t>
            </a:r>
          </a:p>
          <a:p>
            <a:pPr eaLnBrk="1" hangingPunct="1"/>
            <a:r>
              <a:rPr lang="en-US" altLang="en-US" sz="1400" dirty="0" smtClean="0"/>
              <a:t>Leadership is challenged – members compete of positions and control</a:t>
            </a:r>
          </a:p>
          <a:p>
            <a:pPr eaLnBrk="1" hangingPunct="1"/>
            <a:r>
              <a:rPr lang="en-US" altLang="en-US" sz="1400" dirty="0" smtClean="0"/>
              <a:t>Negativity sets in</a:t>
            </a:r>
          </a:p>
          <a:p>
            <a:pPr eaLnBrk="1" hangingPunct="1"/>
            <a:r>
              <a:rPr lang="en-US" altLang="en-US" sz="1400" dirty="0" smtClean="0"/>
              <a:t>Communications break down</a:t>
            </a:r>
          </a:p>
          <a:p>
            <a:pPr eaLnBrk="1" hangingPunct="1"/>
            <a:r>
              <a:rPr lang="en-US" altLang="en-US" sz="1400" dirty="0" smtClean="0"/>
              <a:t>May lead to splinter groups unless the leader takes action</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8CD5462F-F50D-47BB-B690-8069F9DC1FE7}" type="slidenum">
              <a:rPr lang="en-US" altLang="en-US" sz="700">
                <a:latin typeface="Arial" panose="020B0604020202020204" pitchFamily="34" charset="0"/>
              </a:rPr>
              <a:pPr eaLnBrk="1" hangingPunct="1"/>
              <a:t>8</a:t>
            </a:fld>
            <a:endParaRPr lang="en-US" altLang="en-US" sz="700" dirty="0">
              <a:latin typeface="Arial" panose="020B0604020202020204" pitchFamily="34" charset="0"/>
            </a:endParaRPr>
          </a:p>
        </p:txBody>
      </p:sp>
    </p:spTree>
    <p:extLst>
      <p:ext uri="{BB962C8B-B14F-4D97-AF65-F5344CB8AC3E}">
        <p14:creationId xmlns:p14="http://schemas.microsoft.com/office/powerpoint/2010/main" xmlns="" val="2751014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3765550" y="142875"/>
            <a:ext cx="1382713" cy="10128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Notes Placeholder 2"/>
          <p:cNvSpPr>
            <a:spLocks noGrp="1"/>
          </p:cNvSpPr>
          <p:nvPr>
            <p:ph type="body" idx="1"/>
          </p:nvPr>
        </p:nvSpPr>
        <p:spPr bwMode="auto">
          <a:xfrm>
            <a:off x="620621" y="471854"/>
            <a:ext cx="4449697" cy="184638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dirty="0" smtClean="0"/>
              <a:t>CHARLOTTE:</a:t>
            </a:r>
          </a:p>
          <a:p>
            <a:pPr eaLnBrk="1" hangingPunct="1"/>
            <a:r>
              <a:rPr lang="en-US" altLang="en-US" sz="1400" dirty="0" smtClean="0"/>
              <a:t>“Angry Guides”</a:t>
            </a:r>
          </a:p>
          <a:p>
            <a:pPr eaLnBrk="1" hangingPunct="1"/>
            <a:r>
              <a:rPr lang="en-US" altLang="en-US" sz="1400" dirty="0" smtClean="0"/>
              <a:t>Literally at each other’s throats.  </a:t>
            </a:r>
          </a:p>
          <a:p>
            <a:pPr eaLnBrk="1" hangingPunct="1"/>
            <a:r>
              <a:rPr lang="en-US" altLang="en-US" sz="1400" dirty="0" smtClean="0"/>
              <a:t>Composure has broken down</a:t>
            </a:r>
          </a:p>
          <a:p>
            <a:pPr eaLnBrk="1" hangingPunct="1"/>
            <a:r>
              <a:rPr lang="en-US" altLang="en-US" sz="1400" dirty="0" smtClean="0"/>
              <a:t>Competing for group ranking  </a:t>
            </a:r>
          </a:p>
          <a:p>
            <a:pPr eaLnBrk="1" hangingPunct="1"/>
            <a:r>
              <a:rPr lang="en-US" altLang="en-US" sz="1400" dirty="0" smtClean="0"/>
              <a:t>Leadership – coaching and mediating differences</a:t>
            </a:r>
          </a:p>
          <a:p>
            <a:pPr eaLnBrk="1" hangingPunct="1"/>
            <a:r>
              <a:rPr lang="en-US" altLang="en-US" sz="1400" dirty="0" smtClean="0"/>
              <a:t>'Selling' mode of leadership to bring around to goals</a:t>
            </a:r>
          </a:p>
          <a:p>
            <a:pPr eaLnBrk="1" hangingPunct="1"/>
            <a:endParaRPr lang="en-US" altLang="en-US" sz="1400"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527973" eaLnBrk="0" hangingPunct="0">
              <a:defRPr sz="1400">
                <a:solidFill>
                  <a:schemeClr val="tx1"/>
                </a:solidFill>
                <a:latin typeface="Franklin Gothic Book" panose="020B0503020102020204" pitchFamily="34" charset="0"/>
                <a:ea typeface="MS PGothic" panose="020B0600070205080204" pitchFamily="34" charset="-128"/>
              </a:defRPr>
            </a:lvl1pPr>
            <a:lvl2pPr marL="427493" indent="-164421" defTabSz="527973" eaLnBrk="0" hangingPunct="0">
              <a:defRPr sz="1400">
                <a:solidFill>
                  <a:schemeClr val="tx1"/>
                </a:solidFill>
                <a:latin typeface="Franklin Gothic Book" panose="020B0503020102020204" pitchFamily="34" charset="0"/>
                <a:ea typeface="MS PGothic" panose="020B0600070205080204" pitchFamily="34" charset="-128"/>
              </a:defRPr>
            </a:lvl2pPr>
            <a:lvl3pPr marL="657682"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3pPr>
            <a:lvl4pPr marL="920755"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4pPr>
            <a:lvl5pPr marL="1183828" indent="-131536" defTabSz="527973" eaLnBrk="0" hangingPunct="0">
              <a:defRPr sz="1400">
                <a:solidFill>
                  <a:schemeClr val="tx1"/>
                </a:solidFill>
                <a:latin typeface="Franklin Gothic Book" panose="020B0503020102020204" pitchFamily="34" charset="0"/>
                <a:ea typeface="MS PGothic" panose="020B0600070205080204" pitchFamily="34" charset="-128"/>
              </a:defRPr>
            </a:lvl5pPr>
            <a:lvl6pPr marL="1446901"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6pPr>
            <a:lvl7pPr marL="1709974"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7pPr>
            <a:lvl8pPr marL="1973047"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8pPr>
            <a:lvl9pPr marL="2236119" indent="-131536" defTabSz="527973" eaLnBrk="0" fontAlgn="base" hangingPunct="0">
              <a:spcBef>
                <a:spcPct val="0"/>
              </a:spcBef>
              <a:spcAft>
                <a:spcPct val="0"/>
              </a:spcAft>
              <a:defRPr sz="1400">
                <a:solidFill>
                  <a:schemeClr val="tx1"/>
                </a:solidFill>
                <a:latin typeface="Franklin Gothic Book" panose="020B0503020102020204" pitchFamily="34" charset="0"/>
                <a:ea typeface="MS PGothic" panose="020B0600070205080204" pitchFamily="34" charset="-128"/>
              </a:defRPr>
            </a:lvl9pPr>
          </a:lstStyle>
          <a:p>
            <a:pPr eaLnBrk="1" hangingPunct="1"/>
            <a:fld id="{76BF219C-10E2-4049-ADC2-104C1B568B41}" type="slidenum">
              <a:rPr lang="en-US" altLang="en-US" sz="700">
                <a:latin typeface="Arial" panose="020B0604020202020204" pitchFamily="34" charset="0"/>
              </a:rPr>
              <a:pPr eaLnBrk="1" hangingPunct="1"/>
              <a:t>9</a:t>
            </a:fld>
            <a:endParaRPr lang="en-US" altLang="en-US" sz="700" dirty="0">
              <a:latin typeface="Arial" panose="020B0604020202020204" pitchFamily="34" charset="0"/>
            </a:endParaRPr>
          </a:p>
        </p:txBody>
      </p:sp>
    </p:spTree>
    <p:extLst>
      <p:ext uri="{BB962C8B-B14F-4D97-AF65-F5344CB8AC3E}">
        <p14:creationId xmlns:p14="http://schemas.microsoft.com/office/powerpoint/2010/main" xmlns="" val="3299031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7"/>
          <p:cNvSpPr txBox="1">
            <a:spLocks/>
          </p:cNvSpPr>
          <p:nvPr userDrawn="1"/>
        </p:nvSpPr>
        <p:spPr>
          <a:xfrm>
            <a:off x="1535834" y="98217"/>
            <a:ext cx="4972050" cy="838200"/>
          </a:xfrm>
          <a:prstGeom prst="rect">
            <a:avLst/>
          </a:prstGeom>
          <a:noFill/>
          <a:effectLst/>
        </p:spPr>
        <p:txBody>
          <a:bodyPr lIns="67916" tIns="33958" rIns="67916" bIns="33958">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r" rtl="0" eaLnBrk="0" fontAlgn="base" hangingPunct="0">
              <a:spcBef>
                <a:spcPct val="0"/>
              </a:spcBef>
              <a:spcAft>
                <a:spcPct val="0"/>
              </a:spcAft>
              <a:defRPr sz="4000" b="1" kern="1200" cap="all" spc="0">
                <a:ln/>
                <a:solidFill>
                  <a:srgbClr val="FF0000"/>
                </a:solidFill>
                <a:effectLst>
                  <a:outerShdw blurRad="19685" dist="12700" dir="5400000" algn="tl" rotWithShape="0">
                    <a:schemeClr val="accent1">
                      <a:satMod val="130000"/>
                      <a:alpha val="60000"/>
                    </a:schemeClr>
                  </a:outerShdw>
                  <a:reflection blurRad="10000" stA="55000" endPos="48000" dist="25908" dir="5400000" sy="-100000" algn="bl" rotWithShape="0"/>
                </a:effectLst>
                <a:latin typeface="+mj-lt"/>
                <a:ea typeface="ＭＳ Ｐゴシック" charset="0"/>
                <a:cs typeface="Woodbadge"/>
              </a:defRPr>
            </a:lvl1pPr>
            <a:lvl2pPr algn="l" rtl="0" eaLnBrk="0" fontAlgn="base" hangingPunct="0">
              <a:spcBef>
                <a:spcPct val="0"/>
              </a:spcBef>
              <a:spcAft>
                <a:spcPct val="0"/>
              </a:spcAft>
              <a:defRPr sz="3600">
                <a:solidFill>
                  <a:schemeClr val="tx2"/>
                </a:solidFill>
                <a:latin typeface="Franklin Gothic Medium" pitchFamily="34" charset="0"/>
                <a:ea typeface="ＭＳ Ｐゴシック" charset="0"/>
              </a:defRPr>
            </a:lvl2pPr>
            <a:lvl3pPr algn="l" rtl="0" eaLnBrk="0" fontAlgn="base" hangingPunct="0">
              <a:spcBef>
                <a:spcPct val="0"/>
              </a:spcBef>
              <a:spcAft>
                <a:spcPct val="0"/>
              </a:spcAft>
              <a:defRPr sz="3600">
                <a:solidFill>
                  <a:schemeClr val="tx2"/>
                </a:solidFill>
                <a:latin typeface="Franklin Gothic Medium" pitchFamily="34" charset="0"/>
                <a:ea typeface="ＭＳ Ｐゴシック" charset="0"/>
              </a:defRPr>
            </a:lvl3pPr>
            <a:lvl4pPr algn="l" rtl="0" eaLnBrk="0" fontAlgn="base" hangingPunct="0">
              <a:spcBef>
                <a:spcPct val="0"/>
              </a:spcBef>
              <a:spcAft>
                <a:spcPct val="0"/>
              </a:spcAft>
              <a:defRPr sz="3600">
                <a:solidFill>
                  <a:schemeClr val="tx2"/>
                </a:solidFill>
                <a:latin typeface="Franklin Gothic Medium" pitchFamily="34" charset="0"/>
                <a:ea typeface="ＭＳ Ｐゴシック" charset="0"/>
              </a:defRPr>
            </a:lvl4pPr>
            <a:lvl5pPr algn="l" rtl="0" eaLnBrk="0" fontAlgn="base" hangingPunct="0">
              <a:spcBef>
                <a:spcPct val="0"/>
              </a:spcBef>
              <a:spcAft>
                <a:spcPct val="0"/>
              </a:spcAft>
              <a:defRPr sz="3600">
                <a:solidFill>
                  <a:schemeClr val="tx2"/>
                </a:solidFill>
                <a:latin typeface="Franklin Gothic Medium" pitchFamily="34" charset="0"/>
                <a:ea typeface="ＭＳ Ｐゴシック"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l">
              <a:defRPr/>
            </a:pPr>
            <a:r>
              <a:rPr lang="en-US" sz="4500" cap="none" spc="37"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Woodbadge"/>
              </a:rPr>
              <a:t>WOOD BADGE</a:t>
            </a:r>
            <a:endParaRPr lang="en-US" sz="4500" cap="none" spc="3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Woodbadge"/>
            </a:endParaRPr>
          </a:p>
        </p:txBody>
      </p:sp>
      <p:sp>
        <p:nvSpPr>
          <p:cNvPr id="5" name="Straight Connector 4"/>
          <p:cNvSpPr>
            <a:spLocks noChangeShapeType="1"/>
          </p:cNvSpPr>
          <p:nvPr userDrawn="1"/>
        </p:nvSpPr>
        <p:spPr bwMode="auto">
          <a:xfrm flipV="1">
            <a:off x="228601" y="2413172"/>
            <a:ext cx="5241204" cy="1332"/>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67916" tIns="33958" rIns="67916" bIns="33958"/>
          <a:lstStyle/>
          <a:p>
            <a:pPr fontAlgn="auto">
              <a:spcBef>
                <a:spcPts val="0"/>
              </a:spcBef>
              <a:spcAft>
                <a:spcPts val="0"/>
              </a:spcAft>
              <a:defRPr/>
            </a:pPr>
            <a:endParaRPr lang="en-US" sz="1300" dirty="0">
              <a:ln w="76200" cmpd="sng">
                <a:solidFill>
                  <a:schemeClr val="tx1"/>
                </a:solidFill>
              </a:ln>
              <a:latin typeface="+mn-lt"/>
              <a:ea typeface="+mn-ea"/>
            </a:endParaRPr>
          </a:p>
        </p:txBody>
      </p:sp>
      <p:pic>
        <p:nvPicPr>
          <p:cNvPr id="6" name="Picture 15" descr="wb2014_patch"/>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872038" y="1718310"/>
            <a:ext cx="1931194" cy="1796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4"/>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4782" y="0"/>
            <a:ext cx="1445419" cy="1043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6"/>
          <p:cNvSpPr txBox="1">
            <a:spLocks noChangeArrowheads="1"/>
          </p:cNvSpPr>
          <p:nvPr userDrawn="1"/>
        </p:nvSpPr>
        <p:spPr bwMode="auto">
          <a:xfrm>
            <a:off x="317898" y="1007005"/>
            <a:ext cx="137223" cy="268634"/>
          </a:xfrm>
          <a:prstGeom prst="rect">
            <a:avLst/>
          </a:prstGeom>
          <a:noFill/>
          <a:ln>
            <a:noFill/>
          </a:ln>
          <a:extLst>
            <a:ext uri="{909E8E84-426E-40dd-AFC4-6F175D3DCCD1}"/>
            <a:ext uri="{91240B29-F687-4f45-9708-019B960494DF}"/>
          </a:extLst>
        </p:spPr>
        <p:txBody>
          <a:bodyPr wrap="none" lIns="67916" tIns="33958" rIns="67916" bIns="33958">
            <a:spAutoFit/>
          </a:bodyPr>
          <a:lstStyle>
            <a:lvl1pPr eaLnBrk="0" hangingPunct="0">
              <a:defRPr sz="2400">
                <a:solidFill>
                  <a:schemeClr val="tx1"/>
                </a:solidFill>
                <a:latin typeface="Franklin Gothic Book" charset="0"/>
                <a:ea typeface="ＭＳ Ｐゴシック" charset="0"/>
                <a:cs typeface="ＭＳ Ｐゴシック" charset="0"/>
              </a:defRPr>
            </a:lvl1pPr>
            <a:lvl2pPr marL="742950" indent="-285750" eaLnBrk="0" hangingPunct="0">
              <a:defRPr sz="2400">
                <a:solidFill>
                  <a:schemeClr val="tx1"/>
                </a:solidFill>
                <a:latin typeface="Franklin Gothic Book" charset="0"/>
                <a:ea typeface="ＭＳ Ｐゴシック" charset="0"/>
              </a:defRPr>
            </a:lvl2pPr>
            <a:lvl3pPr marL="1143000" indent="-228600" eaLnBrk="0" hangingPunct="0">
              <a:defRPr sz="2400">
                <a:solidFill>
                  <a:schemeClr val="tx1"/>
                </a:solidFill>
                <a:latin typeface="Franklin Gothic Book" charset="0"/>
                <a:ea typeface="ＭＳ Ｐゴシック" charset="0"/>
              </a:defRPr>
            </a:lvl3pPr>
            <a:lvl4pPr marL="1600200" indent="-228600" eaLnBrk="0" hangingPunct="0">
              <a:defRPr sz="2400">
                <a:solidFill>
                  <a:schemeClr val="tx1"/>
                </a:solidFill>
                <a:latin typeface="Franklin Gothic Book" charset="0"/>
                <a:ea typeface="ＭＳ Ｐゴシック" charset="0"/>
              </a:defRPr>
            </a:lvl4pPr>
            <a:lvl5pPr marL="2057400" indent="-228600" eaLnBrk="0" hangingPunct="0">
              <a:defRPr sz="2400">
                <a:solidFill>
                  <a:schemeClr val="tx1"/>
                </a:solidFill>
                <a:latin typeface="Franklin Gothic Book" charset="0"/>
                <a:ea typeface="ＭＳ Ｐゴシック" charset="0"/>
              </a:defRPr>
            </a:lvl5pPr>
            <a:lvl6pPr marL="2514600" indent="-228600" eaLnBrk="0" fontAlgn="base" hangingPunct="0">
              <a:spcBef>
                <a:spcPct val="0"/>
              </a:spcBef>
              <a:spcAft>
                <a:spcPct val="0"/>
              </a:spcAft>
              <a:defRPr sz="2400">
                <a:solidFill>
                  <a:schemeClr val="tx1"/>
                </a:solidFill>
                <a:latin typeface="Franklin Gothic Book" charset="0"/>
                <a:ea typeface="ＭＳ Ｐゴシック" charset="0"/>
              </a:defRPr>
            </a:lvl6pPr>
            <a:lvl7pPr marL="2971800" indent="-228600" eaLnBrk="0" fontAlgn="base" hangingPunct="0">
              <a:spcBef>
                <a:spcPct val="0"/>
              </a:spcBef>
              <a:spcAft>
                <a:spcPct val="0"/>
              </a:spcAft>
              <a:defRPr sz="2400">
                <a:solidFill>
                  <a:schemeClr val="tx1"/>
                </a:solidFill>
                <a:latin typeface="Franklin Gothic Book" charset="0"/>
                <a:ea typeface="ＭＳ Ｐゴシック" charset="0"/>
              </a:defRPr>
            </a:lvl7pPr>
            <a:lvl8pPr marL="3429000" indent="-228600" eaLnBrk="0" fontAlgn="base" hangingPunct="0">
              <a:spcBef>
                <a:spcPct val="0"/>
              </a:spcBef>
              <a:spcAft>
                <a:spcPct val="0"/>
              </a:spcAft>
              <a:defRPr sz="2400">
                <a:solidFill>
                  <a:schemeClr val="tx1"/>
                </a:solidFill>
                <a:latin typeface="Franklin Gothic Book" charset="0"/>
                <a:ea typeface="ＭＳ Ｐゴシック" charset="0"/>
              </a:defRPr>
            </a:lvl8pPr>
            <a:lvl9pPr marL="3886200" indent="-228600" eaLnBrk="0" fontAlgn="base" hangingPunct="0">
              <a:spcBef>
                <a:spcPct val="0"/>
              </a:spcBef>
              <a:spcAft>
                <a:spcPct val="0"/>
              </a:spcAft>
              <a:defRPr sz="2400">
                <a:solidFill>
                  <a:schemeClr val="tx1"/>
                </a:solidFill>
                <a:latin typeface="Franklin Gothic Book" charset="0"/>
                <a:ea typeface="ＭＳ Ｐゴシック" charset="0"/>
              </a:defRPr>
            </a:lvl9pPr>
          </a:lstStyle>
          <a:p>
            <a:pPr eaLnBrk="1" hangingPunct="1">
              <a:defRPr/>
            </a:pPr>
            <a:endParaRPr lang="en-US" sz="1300" dirty="0" smtClean="0"/>
          </a:p>
        </p:txBody>
      </p:sp>
      <p:sp>
        <p:nvSpPr>
          <p:cNvPr id="9" name="TextBox 17"/>
          <p:cNvSpPr txBox="1">
            <a:spLocks noChangeArrowheads="1"/>
          </p:cNvSpPr>
          <p:nvPr userDrawn="1"/>
        </p:nvSpPr>
        <p:spPr bwMode="auto">
          <a:xfrm>
            <a:off x="228601" y="4638040"/>
            <a:ext cx="1837565" cy="272769"/>
          </a:xfrm>
          <a:prstGeom prst="rect">
            <a:avLst/>
          </a:prstGeom>
          <a:noFill/>
          <a:ln>
            <a:noFill/>
          </a:ln>
          <a:extLst>
            <a:ext uri="{909E8E84-426E-40dd-AFC4-6F175D3DCCD1}"/>
            <a:ext uri="{91240B29-F687-4f45-9708-019B960494DF}"/>
          </a:extLst>
        </p:spPr>
        <p:txBody>
          <a:bodyPr wrap="none" lIns="67916" tIns="33958" rIns="67916" bIns="33958">
            <a:spAutoFit/>
          </a:bodyPr>
          <a:lstStyle>
            <a:lvl1pPr eaLnBrk="0" hangingPunct="0">
              <a:defRPr sz="2400">
                <a:solidFill>
                  <a:schemeClr val="tx1"/>
                </a:solidFill>
                <a:latin typeface="Franklin Gothic Book" charset="0"/>
                <a:ea typeface="ＭＳ Ｐゴシック" charset="0"/>
                <a:cs typeface="ＭＳ Ｐゴシック" charset="0"/>
              </a:defRPr>
            </a:lvl1pPr>
            <a:lvl2pPr marL="742950" indent="-285750" eaLnBrk="0" hangingPunct="0">
              <a:defRPr sz="2400">
                <a:solidFill>
                  <a:schemeClr val="tx1"/>
                </a:solidFill>
                <a:latin typeface="Franklin Gothic Book" charset="0"/>
                <a:ea typeface="ＭＳ Ｐゴシック" charset="0"/>
              </a:defRPr>
            </a:lvl2pPr>
            <a:lvl3pPr marL="1143000" indent="-228600" eaLnBrk="0" hangingPunct="0">
              <a:defRPr sz="2400">
                <a:solidFill>
                  <a:schemeClr val="tx1"/>
                </a:solidFill>
                <a:latin typeface="Franklin Gothic Book" charset="0"/>
                <a:ea typeface="ＭＳ Ｐゴシック" charset="0"/>
              </a:defRPr>
            </a:lvl3pPr>
            <a:lvl4pPr marL="1600200" indent="-228600" eaLnBrk="0" hangingPunct="0">
              <a:defRPr sz="2400">
                <a:solidFill>
                  <a:schemeClr val="tx1"/>
                </a:solidFill>
                <a:latin typeface="Franklin Gothic Book" charset="0"/>
                <a:ea typeface="ＭＳ Ｐゴシック" charset="0"/>
              </a:defRPr>
            </a:lvl4pPr>
            <a:lvl5pPr marL="2057400" indent="-228600" eaLnBrk="0" hangingPunct="0">
              <a:defRPr sz="2400">
                <a:solidFill>
                  <a:schemeClr val="tx1"/>
                </a:solidFill>
                <a:latin typeface="Franklin Gothic Book" charset="0"/>
                <a:ea typeface="ＭＳ Ｐゴシック" charset="0"/>
              </a:defRPr>
            </a:lvl5pPr>
            <a:lvl6pPr marL="2514600" indent="-228600" eaLnBrk="0" fontAlgn="base" hangingPunct="0">
              <a:spcBef>
                <a:spcPct val="0"/>
              </a:spcBef>
              <a:spcAft>
                <a:spcPct val="0"/>
              </a:spcAft>
              <a:defRPr sz="2400">
                <a:solidFill>
                  <a:schemeClr val="tx1"/>
                </a:solidFill>
                <a:latin typeface="Franklin Gothic Book" charset="0"/>
                <a:ea typeface="ＭＳ Ｐゴシック" charset="0"/>
              </a:defRPr>
            </a:lvl6pPr>
            <a:lvl7pPr marL="2971800" indent="-228600" eaLnBrk="0" fontAlgn="base" hangingPunct="0">
              <a:spcBef>
                <a:spcPct val="0"/>
              </a:spcBef>
              <a:spcAft>
                <a:spcPct val="0"/>
              </a:spcAft>
              <a:defRPr sz="2400">
                <a:solidFill>
                  <a:schemeClr val="tx1"/>
                </a:solidFill>
                <a:latin typeface="Franklin Gothic Book" charset="0"/>
                <a:ea typeface="ＭＳ Ｐゴシック" charset="0"/>
              </a:defRPr>
            </a:lvl7pPr>
            <a:lvl8pPr marL="3429000" indent="-228600" eaLnBrk="0" fontAlgn="base" hangingPunct="0">
              <a:spcBef>
                <a:spcPct val="0"/>
              </a:spcBef>
              <a:spcAft>
                <a:spcPct val="0"/>
              </a:spcAft>
              <a:defRPr sz="2400">
                <a:solidFill>
                  <a:schemeClr val="tx1"/>
                </a:solidFill>
                <a:latin typeface="Franklin Gothic Book" charset="0"/>
                <a:ea typeface="ＭＳ Ｐゴシック" charset="0"/>
              </a:defRPr>
            </a:lvl8pPr>
            <a:lvl9pPr marL="3886200" indent="-228600" eaLnBrk="0" fontAlgn="base" hangingPunct="0">
              <a:spcBef>
                <a:spcPct val="0"/>
              </a:spcBef>
              <a:spcAft>
                <a:spcPct val="0"/>
              </a:spcAft>
              <a:defRPr sz="2400">
                <a:solidFill>
                  <a:schemeClr val="tx1"/>
                </a:solidFill>
                <a:latin typeface="Franklin Gothic Book" charset="0"/>
                <a:ea typeface="ＭＳ Ｐゴシック" charset="0"/>
              </a:defRPr>
            </a:lvl9pPr>
          </a:lstStyle>
          <a:p>
            <a:pPr eaLnBrk="1" hangingPunct="1">
              <a:defRPr/>
            </a:pPr>
            <a:r>
              <a:rPr lang="en-US" sz="1300" dirty="0" smtClean="0">
                <a:solidFill>
                  <a:srgbClr val="CE1126"/>
                </a:solidFill>
                <a:latin typeface="Franklin Gothic Medium" charset="0"/>
              </a:rPr>
              <a:t>Heart of Virginia Council</a:t>
            </a:r>
          </a:p>
        </p:txBody>
      </p:sp>
      <p:sp>
        <p:nvSpPr>
          <p:cNvPr id="16" name="Text Placeholder 5"/>
          <p:cNvSpPr>
            <a:spLocks noGrp="1"/>
          </p:cNvSpPr>
          <p:nvPr>
            <p:ph type="body" idx="1"/>
          </p:nvPr>
        </p:nvSpPr>
        <p:spPr>
          <a:xfrm>
            <a:off x="514350" y="1620520"/>
            <a:ext cx="4800600" cy="391160"/>
          </a:xfrm>
        </p:spPr>
        <p:txBody>
          <a:bodyPr anchor="b"/>
          <a:lstStyle>
            <a:lvl1pPr marL="0" indent="0" algn="r">
              <a:buNone/>
              <a:defRPr sz="2400">
                <a:solidFill>
                  <a:schemeClr val="tx2">
                    <a:shade val="75000"/>
                  </a:schemeClr>
                </a:solidFill>
              </a:defRPr>
            </a:lvl1pPr>
            <a:lvl2pPr>
              <a:buNone/>
              <a:defRPr sz="1300">
                <a:solidFill>
                  <a:schemeClr val="tx1">
                    <a:tint val="75000"/>
                  </a:schemeClr>
                </a:solidFill>
              </a:defRPr>
            </a:lvl2pPr>
            <a:lvl3pPr>
              <a:buNone/>
              <a:defRPr sz="1200">
                <a:solidFill>
                  <a:schemeClr val="tx1">
                    <a:tint val="75000"/>
                  </a:schemeClr>
                </a:solidFill>
              </a:defRPr>
            </a:lvl3pPr>
            <a:lvl4pPr>
              <a:buNone/>
              <a:defRPr sz="1000">
                <a:solidFill>
                  <a:schemeClr val="tx1">
                    <a:tint val="75000"/>
                  </a:schemeClr>
                </a:solidFill>
              </a:defRPr>
            </a:lvl4pPr>
            <a:lvl5pPr>
              <a:buNone/>
              <a:defRPr sz="1000">
                <a:solidFill>
                  <a:schemeClr val="tx1">
                    <a:tint val="75000"/>
                  </a:schemeClr>
                </a:solidFill>
              </a:defRPr>
            </a:lvl5pPr>
          </a:lstStyle>
          <a:p>
            <a:pPr lvl="0"/>
            <a:r>
              <a:rPr lang="en-US" dirty="0" smtClean="0"/>
              <a:t>Click to edit Master text styles</a:t>
            </a:r>
          </a:p>
        </p:txBody>
      </p:sp>
      <p:sp>
        <p:nvSpPr>
          <p:cNvPr id="17" name="Title 7"/>
          <p:cNvSpPr>
            <a:spLocks noGrp="1"/>
          </p:cNvSpPr>
          <p:nvPr>
            <p:ph type="title"/>
          </p:nvPr>
        </p:nvSpPr>
        <p:spPr>
          <a:xfrm>
            <a:off x="135357" y="1921091"/>
            <a:ext cx="4665244" cy="868871"/>
          </a:xfrm>
          <a:effectLst/>
        </p:spPr>
        <p:txBody>
          <a:bodyPr rtlCol="0" anchor="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r">
              <a:defRPr sz="3600" b="1" cap="all" spc="0">
                <a:ln/>
                <a:solidFill>
                  <a:srgbClr val="FF0000"/>
                </a:solidFill>
                <a:effectLst>
                  <a:outerShdw blurRad="19685" dist="12700" dir="5400000" algn="tl" rotWithShape="0">
                    <a:schemeClr val="accent1">
                      <a:satMod val="130000"/>
                      <a:alpha val="60000"/>
                    </a:schemeClr>
                  </a:outerShdw>
                  <a:reflection blurRad="10000" stA="55000" endPos="48000" dist="25908" dir="5400000" sy="-100000" algn="bl" rotWithShape="0"/>
                </a:effectLst>
                <a:latin typeface="+mj-lt"/>
                <a:cs typeface="Woodbadge"/>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93194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3"/>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971550" y="4683444"/>
            <a:ext cx="311944" cy="289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28600" y="293512"/>
            <a:ext cx="6515100" cy="558800"/>
          </a:xfrm>
        </p:spPr>
        <p:txBody>
          <a:bodyPr/>
          <a:lstStyle/>
          <a:p>
            <a:r>
              <a:rPr lang="en-US" dirty="0" smtClean="0"/>
              <a:t>Click to edit Master title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r>
              <a:rPr lang="en-US"/>
              <a:t>Heart of Virginia Council</a:t>
            </a:r>
          </a:p>
        </p:txBody>
      </p:sp>
      <p:sp>
        <p:nvSpPr>
          <p:cNvPr id="6" name="Slide Number Placeholder 4"/>
          <p:cNvSpPr>
            <a:spLocks noGrp="1"/>
          </p:cNvSpPr>
          <p:nvPr>
            <p:ph type="sldNum" sz="quarter" idx="11"/>
          </p:nvPr>
        </p:nvSpPr>
        <p:spPr/>
        <p:txBody>
          <a:bodyPr/>
          <a:lstStyle>
            <a:lvl1pPr>
              <a:defRPr/>
            </a:lvl1pPr>
          </a:lstStyle>
          <a:p>
            <a:fld id="{E7077F92-BF5C-4BAC-8791-80AF4822B690}" type="slidenum">
              <a:rPr lang="en-US" altLang="en-US"/>
              <a:pPr/>
              <a:t>‹#›</a:t>
            </a:fld>
            <a:endParaRPr lang="en-US" altLang="en-US"/>
          </a:p>
        </p:txBody>
      </p:sp>
      <p:sp>
        <p:nvSpPr>
          <p:cNvPr id="7" name="Footer Placeholder 27"/>
          <p:cNvSpPr>
            <a:spLocks noGrp="1"/>
          </p:cNvSpPr>
          <p:nvPr>
            <p:ph type="ftr" sz="quarter" idx="12"/>
          </p:nvPr>
        </p:nvSpPr>
        <p:spPr/>
        <p:txBody>
          <a:bodyPr/>
          <a:lstStyle>
            <a:lvl1pPr>
              <a:defRPr sz="1000">
                <a:solidFill>
                  <a:srgbClr val="000090"/>
                </a:solidFill>
              </a:defRPr>
            </a:lvl1pPr>
          </a:lstStyle>
          <a:p>
            <a:pPr>
              <a:defRPr/>
            </a:pPr>
            <a:r>
              <a:rPr lang="nl-NL"/>
              <a:t>Wood Badge              S7-602-14</a:t>
            </a:r>
            <a:endParaRPr lang="en-US"/>
          </a:p>
        </p:txBody>
      </p:sp>
    </p:spTree>
    <p:extLst>
      <p:ext uri="{BB962C8B-B14F-4D97-AF65-F5344CB8AC3E}">
        <p14:creationId xmlns:p14="http://schemas.microsoft.com/office/powerpoint/2010/main" xmlns="" val="1929840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13"/>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971550" y="4683444"/>
            <a:ext cx="311944" cy="289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Vertical Title 1"/>
          <p:cNvSpPr>
            <a:spLocks noGrp="1"/>
          </p:cNvSpPr>
          <p:nvPr>
            <p:ph type="title" orient="vert"/>
          </p:nvPr>
        </p:nvSpPr>
        <p:spPr>
          <a:xfrm>
            <a:off x="5143500" y="402804"/>
            <a:ext cx="1371600" cy="42911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402804"/>
            <a:ext cx="4686300" cy="429111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r>
              <a:rPr lang="en-US"/>
              <a:t>Heart of Virginia Council</a:t>
            </a:r>
          </a:p>
        </p:txBody>
      </p:sp>
      <p:sp>
        <p:nvSpPr>
          <p:cNvPr id="6" name="Slide Number Placeholder 4"/>
          <p:cNvSpPr>
            <a:spLocks noGrp="1"/>
          </p:cNvSpPr>
          <p:nvPr>
            <p:ph type="sldNum" sz="quarter" idx="11"/>
          </p:nvPr>
        </p:nvSpPr>
        <p:spPr/>
        <p:txBody>
          <a:bodyPr/>
          <a:lstStyle>
            <a:lvl1pPr>
              <a:defRPr/>
            </a:lvl1pPr>
          </a:lstStyle>
          <a:p>
            <a:fld id="{AEAC4A02-441A-4923-8CFF-48AB1AED4CBC}" type="slidenum">
              <a:rPr lang="en-US" altLang="en-US"/>
              <a:pPr/>
              <a:t>‹#›</a:t>
            </a:fld>
            <a:endParaRPr lang="en-US" altLang="en-US"/>
          </a:p>
        </p:txBody>
      </p:sp>
      <p:sp>
        <p:nvSpPr>
          <p:cNvPr id="7" name="Footer Placeholder 27"/>
          <p:cNvSpPr>
            <a:spLocks noGrp="1"/>
          </p:cNvSpPr>
          <p:nvPr>
            <p:ph type="ftr" sz="quarter" idx="12"/>
          </p:nvPr>
        </p:nvSpPr>
        <p:spPr/>
        <p:txBody>
          <a:bodyPr/>
          <a:lstStyle>
            <a:lvl1pPr>
              <a:defRPr sz="1000">
                <a:solidFill>
                  <a:srgbClr val="000090"/>
                </a:solidFill>
              </a:defRPr>
            </a:lvl1pPr>
          </a:lstStyle>
          <a:p>
            <a:pPr>
              <a:defRPr/>
            </a:pPr>
            <a:r>
              <a:rPr lang="nl-NL"/>
              <a:t>Wood Badge              S7-602-14</a:t>
            </a:r>
            <a:endParaRPr lang="en-US"/>
          </a:p>
        </p:txBody>
      </p:sp>
    </p:spTree>
    <p:extLst>
      <p:ext uri="{BB962C8B-B14F-4D97-AF65-F5344CB8AC3E}">
        <p14:creationId xmlns:p14="http://schemas.microsoft.com/office/powerpoint/2010/main" xmlns="" val="2470204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50069" y="274744"/>
            <a:ext cx="6159104"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58404" y="1173483"/>
            <a:ext cx="3021807" cy="36077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94510" y="1173483"/>
            <a:ext cx="3022997" cy="36077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r>
              <a:rPr lang="nl-NL"/>
              <a:t>Wood Badge              S7-602-14</a:t>
            </a:r>
            <a:endParaRPr lang="en-US"/>
          </a:p>
        </p:txBody>
      </p:sp>
      <p:sp>
        <p:nvSpPr>
          <p:cNvPr id="6" name="Rectangle 5"/>
          <p:cNvSpPr>
            <a:spLocks noGrp="1" noChangeArrowheads="1"/>
          </p:cNvSpPr>
          <p:nvPr>
            <p:ph type="sldNum" sz="quarter" idx="11"/>
          </p:nvPr>
        </p:nvSpPr>
        <p:spPr/>
        <p:txBody>
          <a:bodyPr/>
          <a:lstStyle>
            <a:lvl1pPr>
              <a:defRPr/>
            </a:lvl1pPr>
          </a:lstStyle>
          <a:p>
            <a:fld id="{5D7AAA41-9261-4B66-AAD1-F49AD93CDDCF}" type="slidenum">
              <a:rPr lang="en-US" altLang="en-US"/>
              <a:pPr/>
              <a:t>‹#›</a:t>
            </a:fld>
            <a:endParaRPr lang="en-US" altLang="en-US"/>
          </a:p>
        </p:txBody>
      </p:sp>
    </p:spTree>
    <p:extLst>
      <p:ext uri="{BB962C8B-B14F-4D97-AF65-F5344CB8AC3E}">
        <p14:creationId xmlns:p14="http://schemas.microsoft.com/office/powerpoint/2010/main" xmlns="" val="82725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3"/>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971550" y="4683444"/>
            <a:ext cx="311944" cy="289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itle 21"/>
          <p:cNvSpPr>
            <a:spLocks noGrp="1"/>
          </p:cNvSpPr>
          <p:nvPr>
            <p:ph type="title"/>
          </p:nvPr>
        </p:nvSpPr>
        <p:spPr>
          <a:xfrm>
            <a:off x="228600" y="298311"/>
            <a:ext cx="6515100" cy="558800"/>
          </a:xfrm>
        </p:spPr>
        <p:txBody>
          <a:bodyPr/>
          <a:lstStyle>
            <a:lvl1pPr>
              <a:defRPr sz="3600">
                <a:ln>
                  <a:solidFill>
                    <a:srgbClr val="000090"/>
                  </a:solidFill>
                </a:ln>
              </a:defRPr>
            </a:lvl1pPr>
          </a:lstStyle>
          <a:p>
            <a:r>
              <a:rPr lang="en-US" dirty="0" smtClean="0"/>
              <a:t>Click to edit Master title</a:t>
            </a:r>
            <a:endParaRPr lang="en-US" dirty="0"/>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10"/>
          <p:cNvSpPr>
            <a:spLocks noGrp="1"/>
          </p:cNvSpPr>
          <p:nvPr>
            <p:ph type="dt" sz="half" idx="10"/>
          </p:nvPr>
        </p:nvSpPr>
        <p:spPr/>
        <p:txBody>
          <a:bodyPr/>
          <a:lstStyle>
            <a:lvl1pPr>
              <a:defRPr sz="1000"/>
            </a:lvl1pPr>
          </a:lstStyle>
          <a:p>
            <a:pPr>
              <a:defRPr/>
            </a:pPr>
            <a:r>
              <a:rPr lang="en-US"/>
              <a:t>Heart of Virginia Council</a:t>
            </a:r>
            <a:endParaRPr lang="en-US" dirty="0"/>
          </a:p>
        </p:txBody>
      </p:sp>
      <p:sp>
        <p:nvSpPr>
          <p:cNvPr id="6" name="Slide Number Placeholder 4"/>
          <p:cNvSpPr>
            <a:spLocks noGrp="1"/>
          </p:cNvSpPr>
          <p:nvPr>
            <p:ph type="sldNum" sz="quarter" idx="11"/>
          </p:nvPr>
        </p:nvSpPr>
        <p:spPr/>
        <p:txBody>
          <a:bodyPr/>
          <a:lstStyle>
            <a:lvl1pPr>
              <a:defRPr/>
            </a:lvl1pPr>
          </a:lstStyle>
          <a:p>
            <a:fld id="{4471F1F9-9025-4EC3-B99B-A81BAA756910}" type="slidenum">
              <a:rPr lang="en-US" altLang="en-US"/>
              <a:pPr/>
              <a:t>‹#›</a:t>
            </a:fld>
            <a:endParaRPr lang="en-US" altLang="en-US"/>
          </a:p>
        </p:txBody>
      </p:sp>
      <p:sp>
        <p:nvSpPr>
          <p:cNvPr id="7" name="Footer Placeholder 27"/>
          <p:cNvSpPr>
            <a:spLocks noGrp="1"/>
          </p:cNvSpPr>
          <p:nvPr>
            <p:ph type="ftr" sz="quarter" idx="12"/>
          </p:nvPr>
        </p:nvSpPr>
        <p:spPr/>
        <p:txBody>
          <a:bodyPr/>
          <a:lstStyle>
            <a:lvl1pPr>
              <a:defRPr sz="1000">
                <a:solidFill>
                  <a:srgbClr val="000090"/>
                </a:solidFill>
              </a:defRPr>
            </a:lvl1pPr>
          </a:lstStyle>
          <a:p>
            <a:pPr>
              <a:defRPr/>
            </a:pPr>
            <a:r>
              <a:rPr lang="nl-NL"/>
              <a:t>Wood Badge              S7-602-14</a:t>
            </a:r>
            <a:endParaRPr lang="en-US"/>
          </a:p>
        </p:txBody>
      </p:sp>
    </p:spTree>
    <p:extLst>
      <p:ext uri="{BB962C8B-B14F-4D97-AF65-F5344CB8AC3E}">
        <p14:creationId xmlns:p14="http://schemas.microsoft.com/office/powerpoint/2010/main" xmlns="" val="202410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385763" y="3923264"/>
            <a:ext cx="6472238" cy="174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67916" tIns="33958" rIns="67916" bIns="33958"/>
          <a:lstStyle/>
          <a:p>
            <a:pPr fontAlgn="auto">
              <a:spcBef>
                <a:spcPts val="0"/>
              </a:spcBef>
              <a:spcAft>
                <a:spcPts val="0"/>
              </a:spcAft>
              <a:defRPr/>
            </a:pPr>
            <a:endParaRPr lang="en-US" sz="1300" dirty="0">
              <a:latin typeface="+mn-lt"/>
              <a:ea typeface="+mn-ea"/>
            </a:endParaRPr>
          </a:p>
        </p:txBody>
      </p:sp>
      <p:pic>
        <p:nvPicPr>
          <p:cNvPr id="5" name="Picture 13"/>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971550" y="4683444"/>
            <a:ext cx="311944" cy="289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28"/>
          <p:cNvSpPr>
            <a:spLocks noGrp="1"/>
          </p:cNvSpPr>
          <p:nvPr>
            <p:ph type="ctrTitle"/>
          </p:nvPr>
        </p:nvSpPr>
        <p:spPr>
          <a:xfrm>
            <a:off x="285750" y="3429850"/>
            <a:ext cx="6343650" cy="896409"/>
          </a:xfrm>
        </p:spPr>
        <p:txBody>
          <a:bodyPr anchor="t"/>
          <a:lstStyle>
            <a:lvl1pPr>
              <a:defRPr>
                <a:ln>
                  <a:solidFill>
                    <a:srgbClr val="000090"/>
                  </a:solidFill>
                </a:ln>
              </a:defRPr>
            </a:lvl1pPr>
          </a:lstStyle>
          <a:p>
            <a:r>
              <a:rPr lang="en-US" dirty="0" smtClean="0"/>
              <a:t>Click to edit Master title style</a:t>
            </a:r>
            <a:endParaRPr lang="en-US" dirty="0"/>
          </a:p>
        </p:txBody>
      </p:sp>
      <p:sp>
        <p:nvSpPr>
          <p:cNvPr id="15" name="Subtitle 8"/>
          <p:cNvSpPr>
            <a:spLocks noGrp="1"/>
          </p:cNvSpPr>
          <p:nvPr>
            <p:ph type="subTitle" idx="1"/>
          </p:nvPr>
        </p:nvSpPr>
        <p:spPr>
          <a:xfrm>
            <a:off x="285750" y="2849880"/>
            <a:ext cx="6343650" cy="670560"/>
          </a:xfrm>
        </p:spPr>
        <p:txBody>
          <a:bodyPr anchor="b"/>
          <a:lstStyle>
            <a:lvl1pPr marL="0" indent="0" algn="l">
              <a:buNone/>
              <a:defRPr sz="2100">
                <a:solidFill>
                  <a:schemeClr val="tx2">
                    <a:shade val="75000"/>
                  </a:schemeClr>
                </a:solidFill>
              </a:defRPr>
            </a:lvl1pPr>
            <a:lvl2pPr marL="339577" indent="0" algn="ctr">
              <a:buNone/>
            </a:lvl2pPr>
            <a:lvl3pPr marL="679154" indent="0" algn="ctr">
              <a:buNone/>
            </a:lvl3pPr>
            <a:lvl4pPr marL="1018731" indent="0" algn="ctr">
              <a:buNone/>
            </a:lvl4pPr>
            <a:lvl5pPr marL="1358309" indent="0" algn="ctr">
              <a:buNone/>
            </a:lvl5pPr>
            <a:lvl6pPr marL="1697885" indent="0" algn="ctr">
              <a:buNone/>
            </a:lvl6pPr>
            <a:lvl7pPr marL="2037462" indent="0" algn="ctr">
              <a:buNone/>
            </a:lvl7pPr>
            <a:lvl8pPr marL="2377040" indent="0" algn="ctr">
              <a:buNone/>
            </a:lvl8pPr>
            <a:lvl9pPr marL="2716616" indent="0" algn="ctr">
              <a:buNone/>
            </a:lvl9pPr>
          </a:lstStyle>
          <a:p>
            <a:r>
              <a:rPr lang="en-US" smtClean="0"/>
              <a:t>Click to edit Master subtitle style</a:t>
            </a:r>
            <a:endParaRPr lang="en-US" dirty="0"/>
          </a:p>
        </p:txBody>
      </p:sp>
      <p:sp>
        <p:nvSpPr>
          <p:cNvPr id="6" name="Date Placeholder 1"/>
          <p:cNvSpPr>
            <a:spLocks noGrp="1"/>
          </p:cNvSpPr>
          <p:nvPr>
            <p:ph type="dt" sz="half" idx="10"/>
          </p:nvPr>
        </p:nvSpPr>
        <p:spPr/>
        <p:txBody>
          <a:bodyPr/>
          <a:lstStyle>
            <a:lvl1pPr>
              <a:defRPr sz="1000" smtClean="0"/>
            </a:lvl1pPr>
          </a:lstStyle>
          <a:p>
            <a:r>
              <a:rPr lang="en-US" altLang="en-US"/>
              <a:t>Heart of Virginia Council</a:t>
            </a:r>
          </a:p>
        </p:txBody>
      </p:sp>
      <p:sp>
        <p:nvSpPr>
          <p:cNvPr id="7" name="Slide Number Placeholder 18"/>
          <p:cNvSpPr>
            <a:spLocks noGrp="1"/>
          </p:cNvSpPr>
          <p:nvPr>
            <p:ph type="sldNum" sz="quarter" idx="11"/>
          </p:nvPr>
        </p:nvSpPr>
        <p:spPr/>
        <p:txBody>
          <a:bodyPr/>
          <a:lstStyle>
            <a:lvl1pPr>
              <a:defRPr/>
            </a:lvl1pPr>
          </a:lstStyle>
          <a:p>
            <a:fld id="{B2AD37AC-1DAF-4B51-A14B-DB46D6B5838C}" type="slidenum">
              <a:rPr lang="en-US" altLang="en-US"/>
              <a:pPr/>
              <a:t>‹#›</a:t>
            </a:fld>
            <a:endParaRPr lang="en-US" altLang="en-US"/>
          </a:p>
        </p:txBody>
      </p:sp>
      <p:sp>
        <p:nvSpPr>
          <p:cNvPr id="8" name="Footer Placeholder 27"/>
          <p:cNvSpPr>
            <a:spLocks noGrp="1"/>
          </p:cNvSpPr>
          <p:nvPr>
            <p:ph type="ftr" sz="quarter" idx="12"/>
          </p:nvPr>
        </p:nvSpPr>
        <p:spPr/>
        <p:txBody>
          <a:bodyPr/>
          <a:lstStyle>
            <a:lvl1pPr>
              <a:defRPr sz="1000">
                <a:solidFill>
                  <a:srgbClr val="000090"/>
                </a:solidFill>
              </a:defRPr>
            </a:lvl1pPr>
          </a:lstStyle>
          <a:p>
            <a:pPr>
              <a:defRPr/>
            </a:pPr>
            <a:r>
              <a:rPr lang="nl-NL"/>
              <a:t>Wood Badge              S7-602-14</a:t>
            </a:r>
            <a:endParaRPr lang="en-US"/>
          </a:p>
        </p:txBody>
      </p:sp>
    </p:spTree>
    <p:extLst>
      <p:ext uri="{BB962C8B-B14F-4D97-AF65-F5344CB8AC3E}">
        <p14:creationId xmlns:p14="http://schemas.microsoft.com/office/powerpoint/2010/main" xmlns="" val="221862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3"/>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971550" y="4683444"/>
            <a:ext cx="311944" cy="289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itle 19"/>
          <p:cNvSpPr>
            <a:spLocks noGrp="1"/>
          </p:cNvSpPr>
          <p:nvPr>
            <p:ph type="title"/>
          </p:nvPr>
        </p:nvSpPr>
        <p:spPr>
          <a:xfrm>
            <a:off x="226315" y="307340"/>
            <a:ext cx="6515100" cy="561035"/>
          </a:xfrm>
        </p:spPr>
        <p:txBody>
          <a:bodyPr>
            <a:normAutofit/>
          </a:bodyPr>
          <a:lstStyle>
            <a:lvl1pPr>
              <a:defRPr sz="3200"/>
            </a:lvl1pPr>
          </a:lstStyle>
          <a:p>
            <a:r>
              <a:rPr lang="en-US" dirty="0" smtClean="0"/>
              <a:t>Click to edit Master title</a:t>
            </a:r>
            <a:endParaRPr lang="en-US" dirty="0"/>
          </a:p>
        </p:txBody>
      </p:sp>
      <p:sp>
        <p:nvSpPr>
          <p:cNvPr id="14" name="Content Placeholder 13"/>
          <p:cNvSpPr>
            <a:spLocks noGrp="1"/>
          </p:cNvSpPr>
          <p:nvPr>
            <p:ph sz="half" idx="1"/>
          </p:nvPr>
        </p:nvSpPr>
        <p:spPr>
          <a:xfrm>
            <a:off x="228600" y="1173480"/>
            <a:ext cx="3143250" cy="3464560"/>
          </a:xfrm>
        </p:spPr>
        <p:txBody>
          <a:bodyPr/>
          <a:lstStyle>
            <a:lvl1pPr>
              <a:defRPr sz="2100"/>
            </a:lvl1pPr>
            <a:lvl2pPr>
              <a:defRPr sz="1700"/>
            </a:lvl2pPr>
            <a:lvl3pPr>
              <a:defRPr sz="1500"/>
            </a:lvl3pPr>
            <a:lvl4pPr>
              <a:defRPr sz="1300"/>
            </a:lvl4pPr>
            <a:lvl5pP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half" idx="2"/>
          </p:nvPr>
        </p:nvSpPr>
        <p:spPr>
          <a:xfrm>
            <a:off x="3486150" y="1173480"/>
            <a:ext cx="3257550" cy="3464560"/>
          </a:xfrm>
        </p:spPr>
        <p:txBody>
          <a:bodyPr/>
          <a:lstStyle>
            <a:lvl1pPr>
              <a:defRPr sz="2100"/>
            </a:lvl1pPr>
            <a:lvl2pPr>
              <a:defRPr sz="1700"/>
            </a:lvl2pPr>
            <a:lvl3pPr>
              <a:defRPr sz="1500"/>
            </a:lvl3pPr>
            <a:lvl4pPr>
              <a:defRPr sz="1300"/>
            </a:lvl4pPr>
            <a:lvl5pP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10"/>
          <p:cNvSpPr>
            <a:spLocks noGrp="1"/>
          </p:cNvSpPr>
          <p:nvPr>
            <p:ph type="dt" sz="half" idx="10"/>
          </p:nvPr>
        </p:nvSpPr>
        <p:spPr/>
        <p:txBody>
          <a:bodyPr/>
          <a:lstStyle>
            <a:lvl1pPr>
              <a:defRPr smtClean="0"/>
            </a:lvl1pPr>
          </a:lstStyle>
          <a:p>
            <a:r>
              <a:rPr lang="en-US" altLang="en-US"/>
              <a:t>Heart of Virginia Council</a:t>
            </a:r>
          </a:p>
        </p:txBody>
      </p:sp>
      <p:sp>
        <p:nvSpPr>
          <p:cNvPr id="7" name="Slide Number Placeholder 4"/>
          <p:cNvSpPr>
            <a:spLocks noGrp="1"/>
          </p:cNvSpPr>
          <p:nvPr>
            <p:ph type="sldNum" sz="quarter" idx="11"/>
          </p:nvPr>
        </p:nvSpPr>
        <p:spPr/>
        <p:txBody>
          <a:bodyPr/>
          <a:lstStyle>
            <a:lvl1pPr>
              <a:defRPr/>
            </a:lvl1pPr>
          </a:lstStyle>
          <a:p>
            <a:fld id="{742882DE-3B51-432E-9195-839EDE849164}" type="slidenum">
              <a:rPr lang="en-US" altLang="en-US"/>
              <a:pPr/>
              <a:t>‹#›</a:t>
            </a:fld>
            <a:endParaRPr lang="en-US" altLang="en-US"/>
          </a:p>
        </p:txBody>
      </p:sp>
      <p:sp>
        <p:nvSpPr>
          <p:cNvPr id="8" name="Footer Placeholder 27"/>
          <p:cNvSpPr>
            <a:spLocks noGrp="1"/>
          </p:cNvSpPr>
          <p:nvPr>
            <p:ph type="ftr" sz="quarter" idx="12"/>
          </p:nvPr>
        </p:nvSpPr>
        <p:spPr/>
        <p:txBody>
          <a:bodyPr/>
          <a:lstStyle>
            <a:lvl1pPr>
              <a:defRPr sz="1000">
                <a:solidFill>
                  <a:srgbClr val="000090"/>
                </a:solidFill>
              </a:defRPr>
            </a:lvl1pPr>
          </a:lstStyle>
          <a:p>
            <a:pPr>
              <a:defRPr/>
            </a:pPr>
            <a:r>
              <a:rPr lang="nl-NL"/>
              <a:t>Wood Badge              S7-602-14</a:t>
            </a:r>
            <a:endParaRPr lang="en-US"/>
          </a:p>
        </p:txBody>
      </p:sp>
    </p:spTree>
    <p:extLst>
      <p:ext uri="{BB962C8B-B14F-4D97-AF65-F5344CB8AC3E}">
        <p14:creationId xmlns:p14="http://schemas.microsoft.com/office/powerpoint/2010/main" xmlns="" val="105993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385763" y="4414523"/>
            <a:ext cx="6472238" cy="174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67916" tIns="33958" rIns="67916" bIns="33958"/>
          <a:lstStyle/>
          <a:p>
            <a:pPr fontAlgn="auto">
              <a:spcBef>
                <a:spcPts val="0"/>
              </a:spcBef>
              <a:spcAft>
                <a:spcPts val="0"/>
              </a:spcAft>
              <a:defRPr/>
            </a:pPr>
            <a:endParaRPr lang="en-US" sz="1300" dirty="0">
              <a:latin typeface="+mn-lt"/>
              <a:ea typeface="+mn-ea"/>
            </a:endParaRPr>
          </a:p>
        </p:txBody>
      </p:sp>
      <p:pic>
        <p:nvPicPr>
          <p:cNvPr id="8" name="Picture 13"/>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971550" y="4683444"/>
            <a:ext cx="311944" cy="289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itle 28"/>
          <p:cNvSpPr>
            <a:spLocks noGrp="1"/>
          </p:cNvSpPr>
          <p:nvPr>
            <p:ph type="title"/>
          </p:nvPr>
        </p:nvSpPr>
        <p:spPr>
          <a:xfrm>
            <a:off x="228600" y="3939255"/>
            <a:ext cx="6457950" cy="558800"/>
          </a:xfrm>
        </p:spPr>
        <p:txBody>
          <a:bodyPr/>
          <a:lstStyle>
            <a:lvl1pPr>
              <a:defRPr/>
            </a:lvl1pPr>
          </a:lstStyle>
          <a:p>
            <a:r>
              <a:rPr lang="en-US" dirty="0" smtClean="0"/>
              <a:t>Click to edit Master title</a:t>
            </a:r>
            <a:endParaRPr lang="en-US" dirty="0"/>
          </a:p>
        </p:txBody>
      </p:sp>
      <p:sp>
        <p:nvSpPr>
          <p:cNvPr id="13" name="Text Placeholder 12"/>
          <p:cNvSpPr>
            <a:spLocks noGrp="1"/>
          </p:cNvSpPr>
          <p:nvPr>
            <p:ph type="body" idx="1"/>
          </p:nvPr>
        </p:nvSpPr>
        <p:spPr>
          <a:xfrm>
            <a:off x="211085" y="488950"/>
            <a:ext cx="3217917" cy="469159"/>
          </a:xfrm>
        </p:spPr>
        <p:txBody>
          <a:bodyPr anchor="ctr"/>
          <a:lstStyle>
            <a:lvl1pPr marL="0" indent="0">
              <a:buNone/>
              <a:defRPr sz="1300" b="0" cap="all" baseline="0">
                <a:solidFill>
                  <a:schemeClr val="accent1">
                    <a:shade val="50000"/>
                  </a:schemeClr>
                </a:solidFill>
                <a:latin typeface="+mj-lt"/>
                <a:ea typeface="+mj-ea"/>
                <a:cs typeface="+mj-cs"/>
              </a:defRPr>
            </a:lvl1pPr>
            <a:lvl2pPr>
              <a:buNone/>
              <a:defRPr sz="1500" b="1"/>
            </a:lvl2pPr>
            <a:lvl3pPr>
              <a:buNone/>
              <a:defRPr sz="1300" b="1"/>
            </a:lvl3pPr>
            <a:lvl4pPr>
              <a:buNone/>
              <a:defRPr sz="1200" b="1"/>
            </a:lvl4pPr>
            <a:lvl5pPr>
              <a:buNone/>
              <a:defRPr sz="1200" b="1"/>
            </a:lvl5pPr>
          </a:lstStyle>
          <a:p>
            <a:pPr lvl="0"/>
            <a:r>
              <a:rPr lang="en-US" smtClean="0"/>
              <a:t>Click to edit Master text styles</a:t>
            </a:r>
          </a:p>
        </p:txBody>
      </p:sp>
      <p:sp>
        <p:nvSpPr>
          <p:cNvPr id="25" name="Text Placeholder 24"/>
          <p:cNvSpPr>
            <a:spLocks noGrp="1"/>
          </p:cNvSpPr>
          <p:nvPr>
            <p:ph type="body" sz="half" idx="3"/>
          </p:nvPr>
        </p:nvSpPr>
        <p:spPr>
          <a:xfrm>
            <a:off x="3483770" y="488950"/>
            <a:ext cx="3219181" cy="469159"/>
          </a:xfrm>
        </p:spPr>
        <p:txBody>
          <a:bodyPr anchor="ctr"/>
          <a:lstStyle>
            <a:lvl1pPr marL="0" indent="0">
              <a:buNone/>
              <a:defRPr sz="1300" b="0" cap="all" baseline="0">
                <a:solidFill>
                  <a:schemeClr val="accent1">
                    <a:shade val="50000"/>
                  </a:schemeClr>
                </a:solidFill>
                <a:latin typeface="+mj-lt"/>
                <a:ea typeface="+mj-ea"/>
                <a:cs typeface="+mj-cs"/>
              </a:defRPr>
            </a:lvl1pPr>
            <a:lvl2pPr>
              <a:buNone/>
              <a:defRPr sz="1500" b="1"/>
            </a:lvl2pPr>
            <a:lvl3pPr>
              <a:buNone/>
              <a:defRPr sz="1300" b="1"/>
            </a:lvl3pPr>
            <a:lvl4pPr>
              <a:buNone/>
              <a:defRPr sz="1200" b="1"/>
            </a:lvl4pPr>
            <a:lvl5pPr>
              <a:buNone/>
              <a:defRPr sz="1200" b="1"/>
            </a:lvl5pPr>
          </a:lstStyle>
          <a:p>
            <a:pPr lvl="0"/>
            <a:r>
              <a:rPr lang="en-US" smtClean="0"/>
              <a:t>Click to edit Master text styles</a:t>
            </a:r>
          </a:p>
        </p:txBody>
      </p:sp>
      <p:sp>
        <p:nvSpPr>
          <p:cNvPr id="4" name="Content Placeholder 3"/>
          <p:cNvSpPr>
            <a:spLocks noGrp="1"/>
          </p:cNvSpPr>
          <p:nvPr>
            <p:ph sz="quarter" idx="2"/>
          </p:nvPr>
        </p:nvSpPr>
        <p:spPr>
          <a:xfrm>
            <a:off x="211085" y="965094"/>
            <a:ext cx="3217917" cy="2890626"/>
          </a:xfrm>
        </p:spPr>
        <p:txBody>
          <a:bodyPr/>
          <a:lstStyle>
            <a:lvl1pPr>
              <a:defRPr sz="1700"/>
            </a:lvl1pPr>
            <a:lvl2pPr>
              <a:defRPr sz="1500"/>
            </a:lvl2pPr>
            <a:lvl3pPr>
              <a:defRPr sz="13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27"/>
          <p:cNvSpPr>
            <a:spLocks noGrp="1"/>
          </p:cNvSpPr>
          <p:nvPr>
            <p:ph sz="quarter" idx="4"/>
          </p:nvPr>
        </p:nvSpPr>
        <p:spPr>
          <a:xfrm>
            <a:off x="3486549" y="965094"/>
            <a:ext cx="3216402" cy="2890626"/>
          </a:xfrm>
        </p:spPr>
        <p:txBody>
          <a:bodyPr/>
          <a:lstStyle>
            <a:lvl1pPr>
              <a:defRPr sz="1700"/>
            </a:lvl1pPr>
            <a:lvl2pPr>
              <a:defRPr sz="1500"/>
            </a:lvl2pPr>
            <a:lvl3pPr>
              <a:defRPr sz="13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10"/>
          <p:cNvSpPr>
            <a:spLocks noGrp="1"/>
          </p:cNvSpPr>
          <p:nvPr>
            <p:ph type="dt" sz="half" idx="10"/>
          </p:nvPr>
        </p:nvSpPr>
        <p:spPr/>
        <p:txBody>
          <a:bodyPr/>
          <a:lstStyle>
            <a:lvl1pPr>
              <a:defRPr/>
            </a:lvl1pPr>
          </a:lstStyle>
          <a:p>
            <a:pPr>
              <a:defRPr/>
            </a:pPr>
            <a:r>
              <a:rPr lang="en-US"/>
              <a:t>Heart of Virginia Council</a:t>
            </a:r>
          </a:p>
        </p:txBody>
      </p:sp>
      <p:sp>
        <p:nvSpPr>
          <p:cNvPr id="10" name="Slide Number Placeholder 4"/>
          <p:cNvSpPr>
            <a:spLocks noGrp="1"/>
          </p:cNvSpPr>
          <p:nvPr>
            <p:ph type="sldNum" sz="quarter" idx="11"/>
          </p:nvPr>
        </p:nvSpPr>
        <p:spPr/>
        <p:txBody>
          <a:bodyPr/>
          <a:lstStyle>
            <a:lvl1pPr>
              <a:defRPr/>
            </a:lvl1pPr>
          </a:lstStyle>
          <a:p>
            <a:fld id="{FE85C6F1-DE2E-4F5D-9B36-85E2C539E387}" type="slidenum">
              <a:rPr lang="en-US" altLang="en-US"/>
              <a:pPr/>
              <a:t>‹#›</a:t>
            </a:fld>
            <a:endParaRPr lang="en-US" altLang="en-US"/>
          </a:p>
        </p:txBody>
      </p:sp>
      <p:sp>
        <p:nvSpPr>
          <p:cNvPr id="11" name="Footer Placeholder 27"/>
          <p:cNvSpPr>
            <a:spLocks noGrp="1"/>
          </p:cNvSpPr>
          <p:nvPr>
            <p:ph type="ftr" sz="quarter" idx="12"/>
          </p:nvPr>
        </p:nvSpPr>
        <p:spPr/>
        <p:txBody>
          <a:bodyPr/>
          <a:lstStyle>
            <a:lvl1pPr>
              <a:defRPr sz="1000">
                <a:solidFill>
                  <a:srgbClr val="000090"/>
                </a:solidFill>
              </a:defRPr>
            </a:lvl1pPr>
          </a:lstStyle>
          <a:p>
            <a:pPr>
              <a:defRPr/>
            </a:pPr>
            <a:r>
              <a:rPr lang="nl-NL"/>
              <a:t>Wood Badge              S7-602-14</a:t>
            </a:r>
            <a:endParaRPr lang="en-US"/>
          </a:p>
        </p:txBody>
      </p:sp>
    </p:spTree>
    <p:extLst>
      <p:ext uri="{BB962C8B-B14F-4D97-AF65-F5344CB8AC3E}">
        <p14:creationId xmlns:p14="http://schemas.microsoft.com/office/powerpoint/2010/main" xmlns="" val="336890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3"/>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971550" y="4683444"/>
            <a:ext cx="311944" cy="289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Title 29"/>
          <p:cNvSpPr>
            <a:spLocks noGrp="1"/>
          </p:cNvSpPr>
          <p:nvPr>
            <p:ph type="title"/>
          </p:nvPr>
        </p:nvSpPr>
        <p:spPr>
          <a:xfrm>
            <a:off x="226315" y="292943"/>
            <a:ext cx="6515100" cy="561035"/>
          </a:xfrm>
        </p:spPr>
        <p:txBody>
          <a:bodyPr/>
          <a:lstStyle/>
          <a:p>
            <a:r>
              <a:rPr lang="en-US" dirty="0" smtClean="0"/>
              <a:t>Click to edit Master title</a:t>
            </a:r>
            <a:endParaRPr lang="en-US" dirty="0"/>
          </a:p>
        </p:txBody>
      </p:sp>
      <p:sp>
        <p:nvSpPr>
          <p:cNvPr id="4" name="Date Placeholder 10"/>
          <p:cNvSpPr>
            <a:spLocks noGrp="1"/>
          </p:cNvSpPr>
          <p:nvPr>
            <p:ph type="dt" sz="half" idx="10"/>
          </p:nvPr>
        </p:nvSpPr>
        <p:spPr/>
        <p:txBody>
          <a:bodyPr/>
          <a:lstStyle>
            <a:lvl1pPr>
              <a:defRPr/>
            </a:lvl1pPr>
          </a:lstStyle>
          <a:p>
            <a:pPr>
              <a:defRPr/>
            </a:pPr>
            <a:r>
              <a:rPr lang="en-US"/>
              <a:t>Heart of Virginia Council</a:t>
            </a:r>
          </a:p>
        </p:txBody>
      </p:sp>
      <p:sp>
        <p:nvSpPr>
          <p:cNvPr id="5" name="Slide Number Placeholder 4"/>
          <p:cNvSpPr>
            <a:spLocks noGrp="1"/>
          </p:cNvSpPr>
          <p:nvPr>
            <p:ph type="sldNum" sz="quarter" idx="11"/>
          </p:nvPr>
        </p:nvSpPr>
        <p:spPr/>
        <p:txBody>
          <a:bodyPr/>
          <a:lstStyle>
            <a:lvl1pPr>
              <a:defRPr/>
            </a:lvl1pPr>
          </a:lstStyle>
          <a:p>
            <a:fld id="{DD663042-2DD0-440E-9D8B-0A2C12B2D4A6}" type="slidenum">
              <a:rPr lang="en-US" altLang="en-US"/>
              <a:pPr/>
              <a:t>‹#›</a:t>
            </a:fld>
            <a:endParaRPr lang="en-US" altLang="en-US"/>
          </a:p>
        </p:txBody>
      </p:sp>
      <p:sp>
        <p:nvSpPr>
          <p:cNvPr id="6" name="Footer Placeholder 27"/>
          <p:cNvSpPr>
            <a:spLocks noGrp="1"/>
          </p:cNvSpPr>
          <p:nvPr>
            <p:ph type="ftr" sz="quarter" idx="12"/>
          </p:nvPr>
        </p:nvSpPr>
        <p:spPr/>
        <p:txBody>
          <a:bodyPr/>
          <a:lstStyle>
            <a:lvl1pPr>
              <a:defRPr sz="1000">
                <a:solidFill>
                  <a:srgbClr val="000090"/>
                </a:solidFill>
              </a:defRPr>
            </a:lvl1pPr>
          </a:lstStyle>
          <a:p>
            <a:pPr>
              <a:defRPr/>
            </a:pPr>
            <a:r>
              <a:rPr lang="nl-NL"/>
              <a:t>Wood Badge              S7-602-14</a:t>
            </a:r>
            <a:endParaRPr lang="en-US"/>
          </a:p>
        </p:txBody>
      </p:sp>
    </p:spTree>
    <p:extLst>
      <p:ext uri="{BB962C8B-B14F-4D97-AF65-F5344CB8AC3E}">
        <p14:creationId xmlns:p14="http://schemas.microsoft.com/office/powerpoint/2010/main" xmlns="" val="275326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3"/>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971550" y="4683444"/>
            <a:ext cx="311944" cy="289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10"/>
          <p:cNvSpPr>
            <a:spLocks noGrp="1"/>
          </p:cNvSpPr>
          <p:nvPr>
            <p:ph type="dt" sz="half" idx="10"/>
          </p:nvPr>
        </p:nvSpPr>
        <p:spPr/>
        <p:txBody>
          <a:bodyPr/>
          <a:lstStyle>
            <a:lvl1pPr>
              <a:defRPr smtClean="0"/>
            </a:lvl1pPr>
          </a:lstStyle>
          <a:p>
            <a:r>
              <a:rPr lang="en-US" altLang="en-US"/>
              <a:t>Heart of Virginia Council</a:t>
            </a:r>
          </a:p>
        </p:txBody>
      </p:sp>
      <p:sp>
        <p:nvSpPr>
          <p:cNvPr id="4" name="Slide Number Placeholder 4"/>
          <p:cNvSpPr>
            <a:spLocks noGrp="1"/>
          </p:cNvSpPr>
          <p:nvPr>
            <p:ph type="sldNum" sz="quarter" idx="11"/>
          </p:nvPr>
        </p:nvSpPr>
        <p:spPr/>
        <p:txBody>
          <a:bodyPr/>
          <a:lstStyle>
            <a:lvl1pPr>
              <a:defRPr/>
            </a:lvl1pPr>
          </a:lstStyle>
          <a:p>
            <a:fld id="{1713F9E6-01E3-48EC-BB0E-4CEFD22D8C46}" type="slidenum">
              <a:rPr lang="en-US" altLang="en-US"/>
              <a:pPr/>
              <a:t>‹#›</a:t>
            </a:fld>
            <a:endParaRPr lang="en-US" altLang="en-US"/>
          </a:p>
        </p:txBody>
      </p:sp>
      <p:sp>
        <p:nvSpPr>
          <p:cNvPr id="5" name="Footer Placeholder 27"/>
          <p:cNvSpPr>
            <a:spLocks noGrp="1"/>
          </p:cNvSpPr>
          <p:nvPr>
            <p:ph type="ftr" sz="quarter" idx="12"/>
          </p:nvPr>
        </p:nvSpPr>
        <p:spPr/>
        <p:txBody>
          <a:bodyPr/>
          <a:lstStyle>
            <a:lvl1pPr>
              <a:defRPr sz="1000">
                <a:solidFill>
                  <a:srgbClr val="000090"/>
                </a:solidFill>
              </a:defRPr>
            </a:lvl1pPr>
          </a:lstStyle>
          <a:p>
            <a:pPr>
              <a:defRPr/>
            </a:pPr>
            <a:r>
              <a:rPr lang="nl-NL"/>
              <a:t>Wood Badge              S7-602-14</a:t>
            </a:r>
            <a:endParaRPr lang="en-US"/>
          </a:p>
        </p:txBody>
      </p:sp>
    </p:spTree>
    <p:extLst>
      <p:ext uri="{BB962C8B-B14F-4D97-AF65-F5344CB8AC3E}">
        <p14:creationId xmlns:p14="http://schemas.microsoft.com/office/powerpoint/2010/main" xmlns="" val="2301376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385763" y="4289355"/>
            <a:ext cx="6472238" cy="174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67916" tIns="33958" rIns="67916" bIns="33958"/>
          <a:lstStyle/>
          <a:p>
            <a:pPr fontAlgn="auto">
              <a:spcBef>
                <a:spcPts val="0"/>
              </a:spcBef>
              <a:spcAft>
                <a:spcPts val="0"/>
              </a:spcAft>
              <a:defRPr/>
            </a:pPr>
            <a:endParaRPr lang="en-US" sz="1300" dirty="0">
              <a:latin typeface="+mn-lt"/>
              <a:ea typeface="+mn-ea"/>
            </a:endParaRPr>
          </a:p>
        </p:txBody>
      </p:sp>
      <p:pic>
        <p:nvPicPr>
          <p:cNvPr id="6" name="Picture 13"/>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971550" y="4683444"/>
            <a:ext cx="311944" cy="289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11"/>
          <p:cNvSpPr>
            <a:spLocks noGrp="1"/>
          </p:cNvSpPr>
          <p:nvPr>
            <p:ph type="title"/>
          </p:nvPr>
        </p:nvSpPr>
        <p:spPr>
          <a:xfrm>
            <a:off x="342900" y="4023362"/>
            <a:ext cx="6343650" cy="381846"/>
          </a:xfrm>
        </p:spPr>
        <p:txBody>
          <a:bodyPr/>
          <a:lstStyle>
            <a:lvl1pPr algn="l">
              <a:buNone/>
              <a:defRPr sz="1500" b="1"/>
            </a:lvl1pPr>
          </a:lstStyle>
          <a:p>
            <a:r>
              <a:rPr lang="en-US" smtClean="0"/>
              <a:t>Click to edit Master title style</a:t>
            </a:r>
            <a:endParaRPr lang="en-US"/>
          </a:p>
        </p:txBody>
      </p:sp>
      <p:sp>
        <p:nvSpPr>
          <p:cNvPr id="26" name="Text Placeholder 25"/>
          <p:cNvSpPr>
            <a:spLocks noGrp="1"/>
          </p:cNvSpPr>
          <p:nvPr>
            <p:ph type="body" idx="2"/>
          </p:nvPr>
        </p:nvSpPr>
        <p:spPr>
          <a:xfrm>
            <a:off x="342901" y="447040"/>
            <a:ext cx="2256235" cy="3520440"/>
          </a:xfrm>
        </p:spPr>
        <p:txBody>
          <a:bodyPr/>
          <a:lstStyle>
            <a:lvl1pPr marL="0" indent="0">
              <a:buNone/>
              <a:defRPr sz="1000"/>
            </a:lvl1pPr>
            <a:lvl2pPr>
              <a:buNone/>
              <a:defRPr sz="900"/>
            </a:lvl2pPr>
            <a:lvl3pPr>
              <a:buNone/>
              <a:defRPr sz="600"/>
            </a:lvl3pPr>
            <a:lvl4pPr>
              <a:buNone/>
              <a:defRPr sz="600"/>
            </a:lvl4pPr>
            <a:lvl5pPr>
              <a:buNone/>
              <a:defRPr sz="600"/>
            </a:lvl5pPr>
          </a:lstStyle>
          <a:p>
            <a:pPr lvl="0"/>
            <a:r>
              <a:rPr lang="en-US" smtClean="0"/>
              <a:t>Click to edit Master text styles</a:t>
            </a:r>
          </a:p>
        </p:txBody>
      </p:sp>
      <p:sp>
        <p:nvSpPr>
          <p:cNvPr id="14" name="Content Placeholder 13"/>
          <p:cNvSpPr>
            <a:spLocks noGrp="1"/>
          </p:cNvSpPr>
          <p:nvPr>
            <p:ph sz="half" idx="1"/>
          </p:nvPr>
        </p:nvSpPr>
        <p:spPr>
          <a:xfrm>
            <a:off x="2681288" y="447040"/>
            <a:ext cx="4005263" cy="3520440"/>
          </a:xfrm>
        </p:spPr>
        <p:txBody>
          <a:bodyPr/>
          <a:lstStyle>
            <a:lvl1pPr>
              <a:defRPr sz="2400"/>
            </a:lvl1pPr>
            <a:lvl2pPr>
              <a:defRPr sz="2100"/>
            </a:lvl2pPr>
            <a:lvl3pPr>
              <a:defRPr sz="17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0"/>
          <p:cNvSpPr>
            <a:spLocks noGrp="1"/>
          </p:cNvSpPr>
          <p:nvPr>
            <p:ph type="dt" sz="half" idx="10"/>
          </p:nvPr>
        </p:nvSpPr>
        <p:spPr/>
        <p:txBody>
          <a:bodyPr/>
          <a:lstStyle>
            <a:lvl1pPr>
              <a:defRPr smtClean="0"/>
            </a:lvl1pPr>
          </a:lstStyle>
          <a:p>
            <a:r>
              <a:rPr lang="en-US" altLang="en-US"/>
              <a:t>Heart of Virginia Council</a:t>
            </a:r>
          </a:p>
        </p:txBody>
      </p:sp>
      <p:sp>
        <p:nvSpPr>
          <p:cNvPr id="8" name="Slide Number Placeholder 4"/>
          <p:cNvSpPr>
            <a:spLocks noGrp="1"/>
          </p:cNvSpPr>
          <p:nvPr>
            <p:ph type="sldNum" sz="quarter" idx="11"/>
          </p:nvPr>
        </p:nvSpPr>
        <p:spPr/>
        <p:txBody>
          <a:bodyPr/>
          <a:lstStyle>
            <a:lvl1pPr>
              <a:defRPr/>
            </a:lvl1pPr>
          </a:lstStyle>
          <a:p>
            <a:fld id="{B171A1E7-B0C3-4FB0-B7DE-13BC78A010A0}" type="slidenum">
              <a:rPr lang="en-US" altLang="en-US"/>
              <a:pPr/>
              <a:t>‹#›</a:t>
            </a:fld>
            <a:endParaRPr lang="en-US" altLang="en-US"/>
          </a:p>
        </p:txBody>
      </p:sp>
      <p:sp>
        <p:nvSpPr>
          <p:cNvPr id="9" name="Footer Placeholder 27"/>
          <p:cNvSpPr>
            <a:spLocks noGrp="1"/>
          </p:cNvSpPr>
          <p:nvPr>
            <p:ph type="ftr" sz="quarter" idx="12"/>
          </p:nvPr>
        </p:nvSpPr>
        <p:spPr/>
        <p:txBody>
          <a:bodyPr/>
          <a:lstStyle>
            <a:lvl1pPr>
              <a:defRPr sz="1000">
                <a:solidFill>
                  <a:srgbClr val="000090"/>
                </a:solidFill>
              </a:defRPr>
            </a:lvl1pPr>
          </a:lstStyle>
          <a:p>
            <a:pPr>
              <a:defRPr/>
            </a:pPr>
            <a:r>
              <a:rPr lang="nl-NL"/>
              <a:t>Wood Badge              S7-602-14</a:t>
            </a:r>
            <a:endParaRPr lang="en-US"/>
          </a:p>
        </p:txBody>
      </p:sp>
    </p:spTree>
    <p:extLst>
      <p:ext uri="{BB962C8B-B14F-4D97-AF65-F5344CB8AC3E}">
        <p14:creationId xmlns:p14="http://schemas.microsoft.com/office/powerpoint/2010/main" xmlns="" val="936697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3"/>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971550" y="4683444"/>
            <a:ext cx="311944" cy="289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Picture Placeholder 12"/>
          <p:cNvSpPr>
            <a:spLocks noGrp="1"/>
          </p:cNvSpPr>
          <p:nvPr>
            <p:ph type="pic" idx="1"/>
          </p:nvPr>
        </p:nvSpPr>
        <p:spPr>
          <a:xfrm>
            <a:off x="2628900" y="452198"/>
            <a:ext cx="3771900" cy="268224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2400"/>
            </a:lvl1pPr>
          </a:lstStyle>
          <a:p>
            <a:pPr lvl="0"/>
            <a:r>
              <a:rPr lang="en-US" noProof="0" smtClean="0"/>
              <a:t>Click icon to add picture</a:t>
            </a:r>
            <a:endParaRPr lang="en-US" noProof="0" dirty="0"/>
          </a:p>
        </p:txBody>
      </p:sp>
      <p:sp>
        <p:nvSpPr>
          <p:cNvPr id="17" name="Title 16"/>
          <p:cNvSpPr>
            <a:spLocks noGrp="1"/>
          </p:cNvSpPr>
          <p:nvPr>
            <p:ph type="title"/>
          </p:nvPr>
        </p:nvSpPr>
        <p:spPr>
          <a:xfrm>
            <a:off x="285750" y="3911031"/>
            <a:ext cx="4400550" cy="383011"/>
          </a:xfrm>
        </p:spPr>
        <p:txBody>
          <a:bodyPr/>
          <a:lstStyle>
            <a:lvl1pPr algn="l">
              <a:buNone/>
              <a:defRPr sz="1500" b="1"/>
            </a:lvl1pPr>
          </a:lstStyle>
          <a:p>
            <a:r>
              <a:rPr lang="en-US" dirty="0" smtClean="0"/>
              <a:t>Click to edit Master title style</a:t>
            </a:r>
            <a:endParaRPr lang="en-US" dirty="0"/>
          </a:p>
        </p:txBody>
      </p:sp>
      <p:sp>
        <p:nvSpPr>
          <p:cNvPr id="26" name="Text Placeholder 25"/>
          <p:cNvSpPr>
            <a:spLocks noGrp="1"/>
          </p:cNvSpPr>
          <p:nvPr>
            <p:ph type="body" sz="half" idx="2"/>
          </p:nvPr>
        </p:nvSpPr>
        <p:spPr>
          <a:xfrm>
            <a:off x="285750" y="4302761"/>
            <a:ext cx="4400550" cy="318390"/>
          </a:xfrm>
        </p:spPr>
        <p:txBody>
          <a:bodyPr lIns="81499" tIns="0"/>
          <a:lstStyle>
            <a:lvl1pPr marL="0" indent="0">
              <a:buNone/>
              <a:defRPr sz="1000"/>
            </a:lvl1pPr>
            <a:lvl2pPr>
              <a:defRPr sz="900"/>
            </a:lvl2pPr>
            <a:lvl3pPr>
              <a:defRPr sz="600"/>
            </a:lvl3pPr>
            <a:lvl4pPr>
              <a:defRPr sz="600"/>
            </a:lvl4pPr>
            <a:lvl5pPr>
              <a:defRPr sz="600"/>
            </a:lvl5pPr>
          </a:lstStyle>
          <a:p>
            <a:pPr lvl="0"/>
            <a:r>
              <a:rPr lang="en-US" smtClean="0"/>
              <a:t>Click to edit Master text styles</a:t>
            </a:r>
          </a:p>
        </p:txBody>
      </p:sp>
      <p:sp>
        <p:nvSpPr>
          <p:cNvPr id="6" name="Date Placeholder 10"/>
          <p:cNvSpPr>
            <a:spLocks noGrp="1"/>
          </p:cNvSpPr>
          <p:nvPr>
            <p:ph type="dt" sz="half" idx="10"/>
          </p:nvPr>
        </p:nvSpPr>
        <p:spPr/>
        <p:txBody>
          <a:bodyPr/>
          <a:lstStyle>
            <a:lvl1pPr>
              <a:defRPr/>
            </a:lvl1pPr>
          </a:lstStyle>
          <a:p>
            <a:pPr>
              <a:defRPr/>
            </a:pPr>
            <a:r>
              <a:rPr lang="en-US"/>
              <a:t>Heart of Virginia Council</a:t>
            </a:r>
          </a:p>
        </p:txBody>
      </p:sp>
      <p:sp>
        <p:nvSpPr>
          <p:cNvPr id="7" name="Slide Number Placeholder 4"/>
          <p:cNvSpPr>
            <a:spLocks noGrp="1"/>
          </p:cNvSpPr>
          <p:nvPr>
            <p:ph type="sldNum" sz="quarter" idx="11"/>
          </p:nvPr>
        </p:nvSpPr>
        <p:spPr/>
        <p:txBody>
          <a:bodyPr/>
          <a:lstStyle>
            <a:lvl1pPr>
              <a:defRPr/>
            </a:lvl1pPr>
          </a:lstStyle>
          <a:p>
            <a:fld id="{27E23A2E-477E-4B17-9F07-3D9668C7A403}" type="slidenum">
              <a:rPr lang="en-US" altLang="en-US"/>
              <a:pPr/>
              <a:t>‹#›</a:t>
            </a:fld>
            <a:endParaRPr lang="en-US" altLang="en-US"/>
          </a:p>
        </p:txBody>
      </p:sp>
      <p:sp>
        <p:nvSpPr>
          <p:cNvPr id="8" name="Footer Placeholder 27"/>
          <p:cNvSpPr>
            <a:spLocks noGrp="1"/>
          </p:cNvSpPr>
          <p:nvPr>
            <p:ph type="ftr" sz="quarter" idx="12"/>
          </p:nvPr>
        </p:nvSpPr>
        <p:spPr/>
        <p:txBody>
          <a:bodyPr/>
          <a:lstStyle>
            <a:lvl1pPr>
              <a:defRPr sz="1000">
                <a:solidFill>
                  <a:srgbClr val="000090"/>
                </a:solidFill>
              </a:defRPr>
            </a:lvl1pPr>
          </a:lstStyle>
          <a:p>
            <a:pPr>
              <a:defRPr/>
            </a:pPr>
            <a:r>
              <a:rPr lang="nl-NL"/>
              <a:t>Wood Badge              S7-602-14</a:t>
            </a:r>
            <a:endParaRPr lang="en-US"/>
          </a:p>
        </p:txBody>
      </p:sp>
    </p:spTree>
    <p:extLst>
      <p:ext uri="{BB962C8B-B14F-4D97-AF65-F5344CB8AC3E}">
        <p14:creationId xmlns:p14="http://schemas.microsoft.com/office/powerpoint/2010/main" xmlns="" val="3480707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385763" y="770660"/>
            <a:ext cx="6472238" cy="174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67916" tIns="33958" rIns="67916" bIns="33958"/>
          <a:lstStyle/>
          <a:p>
            <a:pPr fontAlgn="auto">
              <a:spcBef>
                <a:spcPts val="0"/>
              </a:spcBef>
              <a:spcAft>
                <a:spcPts val="0"/>
              </a:spcAft>
              <a:defRPr/>
            </a:pPr>
            <a:endParaRPr lang="en-US" sz="1300" dirty="0">
              <a:latin typeface="+mn-lt"/>
              <a:ea typeface="+mn-ea"/>
            </a:endParaRPr>
          </a:p>
        </p:txBody>
      </p:sp>
      <p:sp>
        <p:nvSpPr>
          <p:cNvPr id="1029" name="Text Placeholder 7"/>
          <p:cNvSpPr>
            <a:spLocks noGrp="1"/>
          </p:cNvSpPr>
          <p:nvPr>
            <p:ph type="body" idx="1"/>
          </p:nvPr>
        </p:nvSpPr>
        <p:spPr bwMode="auto">
          <a:xfrm>
            <a:off x="228600" y="1139720"/>
            <a:ext cx="6515100" cy="3319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7916" tIns="33958" rIns="67916" bIns="33958" numCol="1" anchor="t" anchorCtr="0" compatLnSpc="1">
            <a:prstTxWarp prst="textNoShape">
              <a:avLst/>
            </a:prstTxWarp>
          </a:bodyPr>
          <a:lstStyle/>
          <a:p>
            <a:pPr lvl="0"/>
            <a:r>
              <a:rPr lang="en-US" altLang="en-US" smtClean="0"/>
              <a:t>Click to edit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Date Placeholder 10"/>
          <p:cNvSpPr>
            <a:spLocks noGrp="1"/>
          </p:cNvSpPr>
          <p:nvPr>
            <p:ph type="dt" sz="half" idx="2"/>
          </p:nvPr>
        </p:nvSpPr>
        <p:spPr>
          <a:xfrm>
            <a:off x="4857750" y="4764936"/>
            <a:ext cx="1885950" cy="193251"/>
          </a:xfrm>
          <a:prstGeom prst="rect">
            <a:avLst/>
          </a:prstGeom>
        </p:spPr>
        <p:txBody>
          <a:bodyPr vert="horz" wrap="square" lIns="67916" tIns="33958" rIns="67916" bIns="33958" numCol="1" anchor="t" anchorCtr="0" compatLnSpc="1">
            <a:prstTxWarp prst="textNoShape">
              <a:avLst/>
            </a:prstTxWarp>
          </a:bodyPr>
          <a:lstStyle>
            <a:lvl1pPr algn="r">
              <a:defRPr sz="900">
                <a:solidFill>
                  <a:srgbClr val="003676"/>
                </a:solidFill>
                <a:latin typeface="Franklin Gothic Book" pitchFamily="34" charset="0"/>
                <a:ea typeface="MS PGothic" pitchFamily="34" charset="-128"/>
                <a:cs typeface="Arial" pitchFamily="34" charset="0"/>
              </a:defRPr>
            </a:lvl1pPr>
          </a:lstStyle>
          <a:p>
            <a:pPr>
              <a:defRPr/>
            </a:pPr>
            <a:r>
              <a:rPr lang="en-US"/>
              <a:t>Heart of Virginia Council</a:t>
            </a:r>
          </a:p>
        </p:txBody>
      </p:sp>
      <p:sp>
        <p:nvSpPr>
          <p:cNvPr id="5" name="Slide Number Placeholder 4"/>
          <p:cNvSpPr>
            <a:spLocks noGrp="1"/>
          </p:cNvSpPr>
          <p:nvPr>
            <p:ph type="sldNum" sz="quarter" idx="4"/>
          </p:nvPr>
        </p:nvSpPr>
        <p:spPr>
          <a:xfrm>
            <a:off x="3257550" y="4773084"/>
            <a:ext cx="571500" cy="179281"/>
          </a:xfrm>
          <a:prstGeom prst="rect">
            <a:avLst/>
          </a:prstGeom>
        </p:spPr>
        <p:txBody>
          <a:bodyPr vert="horz" wrap="square" lIns="67916" tIns="33958" rIns="67916" bIns="33958" numCol="1" anchor="t" anchorCtr="0" compatLnSpc="1">
            <a:prstTxWarp prst="textNoShape">
              <a:avLst/>
            </a:prstTxWarp>
          </a:bodyPr>
          <a:lstStyle>
            <a:lvl1pPr algn="ctr">
              <a:defRPr sz="900">
                <a:solidFill>
                  <a:srgbClr val="003676"/>
                </a:solidFill>
                <a:cs typeface="Arial" panose="020B0604020202020204" pitchFamily="34" charset="0"/>
              </a:defRPr>
            </a:lvl1pPr>
          </a:lstStyle>
          <a:p>
            <a:fld id="{8F23317E-1E17-4A3B-A16F-6AA1C2839239}" type="slidenum">
              <a:rPr lang="en-US" altLang="en-US"/>
              <a:pPr/>
              <a:t>‹#›</a:t>
            </a:fld>
            <a:endParaRPr lang="en-US" altLang="en-US"/>
          </a:p>
        </p:txBody>
      </p:sp>
      <p:sp>
        <p:nvSpPr>
          <p:cNvPr id="10" name="Title Placeholder 9"/>
          <p:cNvSpPr>
            <a:spLocks noGrp="1"/>
          </p:cNvSpPr>
          <p:nvPr>
            <p:ph type="title"/>
          </p:nvPr>
        </p:nvSpPr>
        <p:spPr>
          <a:xfrm>
            <a:off x="228600" y="300355"/>
            <a:ext cx="6515100" cy="558800"/>
          </a:xfrm>
          <a:prstGeom prst="rect">
            <a:avLst/>
          </a:prstGeom>
        </p:spPr>
        <p:txBody>
          <a:bodyPr vert="horz" lIns="67916" tIns="33958" rIns="67916" bIns="33958" anchor="ctr">
            <a:noAutofit/>
          </a:bodyPr>
          <a:lstStyle/>
          <a:p>
            <a:r>
              <a:rPr lang="en-US" dirty="0" smtClean="0"/>
              <a:t>Title</a:t>
            </a:r>
            <a:endParaRPr lang="en-US" dirty="0"/>
          </a:p>
        </p:txBody>
      </p:sp>
      <p:sp>
        <p:nvSpPr>
          <p:cNvPr id="9" name="Straight Connector 8"/>
          <p:cNvSpPr>
            <a:spLocks noChangeShapeType="1"/>
          </p:cNvSpPr>
          <p:nvPr/>
        </p:nvSpPr>
        <p:spPr bwMode="auto">
          <a:xfrm>
            <a:off x="385763" y="770660"/>
            <a:ext cx="6472238" cy="174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67916" tIns="33958" rIns="67916" bIns="33958"/>
          <a:lstStyle/>
          <a:p>
            <a:pPr fontAlgn="auto">
              <a:spcBef>
                <a:spcPts val="0"/>
              </a:spcBef>
              <a:spcAft>
                <a:spcPts val="0"/>
              </a:spcAft>
              <a:defRPr/>
            </a:pPr>
            <a:endParaRPr lang="en-US" sz="1300" dirty="0">
              <a:latin typeface="+mn-lt"/>
              <a:ea typeface="+mn-ea"/>
            </a:endParaRPr>
          </a:p>
        </p:txBody>
      </p:sp>
      <p:sp>
        <p:nvSpPr>
          <p:cNvPr id="12" name="Straight Connector 11"/>
          <p:cNvSpPr>
            <a:spLocks noChangeShapeType="1"/>
          </p:cNvSpPr>
          <p:nvPr/>
        </p:nvSpPr>
        <p:spPr bwMode="auto">
          <a:xfrm>
            <a:off x="385763" y="775335"/>
            <a:ext cx="6472238" cy="2329"/>
          </a:xfrm>
          <a:prstGeom prst="line">
            <a:avLst/>
          </a:prstGeom>
          <a:noFill/>
          <a:ln w="25400">
            <a:solidFill>
              <a:srgbClr val="FFCC00"/>
            </a:solidFill>
            <a:round/>
            <a:headEnd/>
            <a:tailEnd/>
          </a:ln>
          <a:effectLst>
            <a:outerShdw dist="50800" dir="5400000" rotWithShape="0">
              <a:srgbClr val="4E3B30">
                <a:alpha val="59999"/>
              </a:srgbClr>
            </a:outerShdw>
          </a:effectLst>
        </p:spPr>
        <p:txBody>
          <a:bodyPr lIns="67916" tIns="33958" rIns="67916" bIns="33958"/>
          <a:lstStyle/>
          <a:p>
            <a:pPr>
              <a:defRPr/>
            </a:pPr>
            <a:endParaRPr lang="en-US"/>
          </a:p>
        </p:txBody>
      </p:sp>
      <p:sp>
        <p:nvSpPr>
          <p:cNvPr id="14" name="Footer Placeholder 27"/>
          <p:cNvSpPr>
            <a:spLocks noGrp="1"/>
          </p:cNvSpPr>
          <p:nvPr>
            <p:ph type="ftr" sz="quarter" idx="3"/>
          </p:nvPr>
        </p:nvSpPr>
        <p:spPr>
          <a:xfrm>
            <a:off x="114300" y="4749800"/>
            <a:ext cx="2514600" cy="174625"/>
          </a:xfrm>
          <a:prstGeom prst="rect">
            <a:avLst/>
          </a:prstGeom>
        </p:spPr>
        <p:txBody>
          <a:bodyPr lIns="67916" tIns="33958" rIns="67916" bIns="33958"/>
          <a:lstStyle>
            <a:lvl1pPr>
              <a:defRPr sz="1000">
                <a:solidFill>
                  <a:srgbClr val="000090"/>
                </a:solidFill>
                <a:latin typeface="Franklin Gothic Book" pitchFamily="34" charset="0"/>
                <a:ea typeface="MS PGothic" pitchFamily="34" charset="-128"/>
                <a:cs typeface="+mn-cs"/>
              </a:defRPr>
            </a:lvl1pPr>
          </a:lstStyle>
          <a:p>
            <a:pPr>
              <a:defRPr/>
            </a:pPr>
            <a:r>
              <a:rPr lang="nl-NL"/>
              <a:t>Wood Badge              S7-602-14</a:t>
            </a:r>
            <a:endParaRPr lang="en-US"/>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Lst>
  <p:timing>
    <p:tnLst>
      <p:par>
        <p:cTn id="1" dur="indefinite" restart="never" nodeType="tmRoot"/>
      </p:par>
    </p:tnLst>
  </p:timing>
  <p:hf sldNum="0" hdr="0"/>
  <p:txStyles>
    <p:titleStyle>
      <a:lvl1pPr algn="l" rtl="0" eaLnBrk="0" fontAlgn="base" hangingPunct="0">
        <a:spcBef>
          <a:spcPct val="0"/>
        </a:spcBef>
        <a:spcAft>
          <a:spcPct val="0"/>
        </a:spcAft>
        <a:defRPr sz="3600" kern="1200" cap="all">
          <a:ln>
            <a:solidFill>
              <a:srgbClr val="000090"/>
            </a:solidFill>
          </a:ln>
          <a:solidFill>
            <a:srgbClr val="FF0000"/>
          </a:solidFill>
          <a:effectLst>
            <a:reflection blurRad="12700" stA="48000" endA="300" endPos="55000" dist="25400" dir="5400000" sy="-90000" algn="bl" rotWithShape="0"/>
          </a:effectLst>
          <a:latin typeface="+mj-lt"/>
          <a:ea typeface="MS PGothic" pitchFamily="34" charset="-128"/>
          <a:cs typeface="ＭＳ Ｐゴシック" charset="0"/>
        </a:defRPr>
      </a:lvl1pPr>
      <a:lvl2pPr algn="l" rtl="0" eaLnBrk="0" fontAlgn="base" hangingPunct="0">
        <a:spcBef>
          <a:spcPct val="0"/>
        </a:spcBef>
        <a:spcAft>
          <a:spcPct val="0"/>
        </a:spcAft>
        <a:defRPr sz="3600">
          <a:solidFill>
            <a:srgbClr val="FF0000"/>
          </a:solidFill>
          <a:latin typeface="Franklin Gothic Medium" pitchFamily="34" charset="0"/>
          <a:ea typeface="MS PGothic" pitchFamily="34" charset="-128"/>
          <a:cs typeface="ＭＳ Ｐゴシック" charset="0"/>
        </a:defRPr>
      </a:lvl2pPr>
      <a:lvl3pPr algn="l" rtl="0" eaLnBrk="0" fontAlgn="base" hangingPunct="0">
        <a:spcBef>
          <a:spcPct val="0"/>
        </a:spcBef>
        <a:spcAft>
          <a:spcPct val="0"/>
        </a:spcAft>
        <a:defRPr sz="3600">
          <a:solidFill>
            <a:srgbClr val="FF0000"/>
          </a:solidFill>
          <a:latin typeface="Franklin Gothic Medium" pitchFamily="34" charset="0"/>
          <a:ea typeface="MS PGothic" pitchFamily="34" charset="-128"/>
          <a:cs typeface="ＭＳ Ｐゴシック" charset="0"/>
        </a:defRPr>
      </a:lvl3pPr>
      <a:lvl4pPr algn="l" rtl="0" eaLnBrk="0" fontAlgn="base" hangingPunct="0">
        <a:spcBef>
          <a:spcPct val="0"/>
        </a:spcBef>
        <a:spcAft>
          <a:spcPct val="0"/>
        </a:spcAft>
        <a:defRPr sz="3600">
          <a:solidFill>
            <a:srgbClr val="FF0000"/>
          </a:solidFill>
          <a:latin typeface="Franklin Gothic Medium" pitchFamily="34" charset="0"/>
          <a:ea typeface="MS PGothic" pitchFamily="34" charset="-128"/>
          <a:cs typeface="ＭＳ Ｐゴシック" charset="0"/>
        </a:defRPr>
      </a:lvl4pPr>
      <a:lvl5pPr algn="l" rtl="0" eaLnBrk="0" fontAlgn="base" hangingPunct="0">
        <a:spcBef>
          <a:spcPct val="0"/>
        </a:spcBef>
        <a:spcAft>
          <a:spcPct val="0"/>
        </a:spcAft>
        <a:defRPr sz="3600">
          <a:solidFill>
            <a:srgbClr val="FF0000"/>
          </a:solidFill>
          <a:latin typeface="Franklin Gothic Medium" pitchFamily="34" charset="0"/>
          <a:ea typeface="MS PGothic" pitchFamily="34" charset="-128"/>
          <a:cs typeface="ＭＳ Ｐゴシック" charset="0"/>
        </a:defRPr>
      </a:lvl5pPr>
      <a:lvl6pPr marL="339577" algn="l" rtl="0" eaLnBrk="1" fontAlgn="base" hangingPunct="1">
        <a:spcBef>
          <a:spcPct val="0"/>
        </a:spcBef>
        <a:spcAft>
          <a:spcPct val="0"/>
        </a:spcAft>
        <a:defRPr sz="2700">
          <a:solidFill>
            <a:schemeClr val="tx2"/>
          </a:solidFill>
          <a:latin typeface="Franklin Gothic Medium" pitchFamily="34" charset="0"/>
        </a:defRPr>
      </a:lvl6pPr>
      <a:lvl7pPr marL="679154" algn="l" rtl="0" eaLnBrk="1" fontAlgn="base" hangingPunct="1">
        <a:spcBef>
          <a:spcPct val="0"/>
        </a:spcBef>
        <a:spcAft>
          <a:spcPct val="0"/>
        </a:spcAft>
        <a:defRPr sz="2700">
          <a:solidFill>
            <a:schemeClr val="tx2"/>
          </a:solidFill>
          <a:latin typeface="Franklin Gothic Medium" pitchFamily="34" charset="0"/>
        </a:defRPr>
      </a:lvl7pPr>
      <a:lvl8pPr marL="1018731" algn="l" rtl="0" eaLnBrk="1" fontAlgn="base" hangingPunct="1">
        <a:spcBef>
          <a:spcPct val="0"/>
        </a:spcBef>
        <a:spcAft>
          <a:spcPct val="0"/>
        </a:spcAft>
        <a:defRPr sz="2700">
          <a:solidFill>
            <a:schemeClr val="tx2"/>
          </a:solidFill>
          <a:latin typeface="Franklin Gothic Medium" pitchFamily="34" charset="0"/>
        </a:defRPr>
      </a:lvl8pPr>
      <a:lvl9pPr marL="1358309" algn="l" rtl="0" eaLnBrk="1" fontAlgn="base" hangingPunct="1">
        <a:spcBef>
          <a:spcPct val="0"/>
        </a:spcBef>
        <a:spcAft>
          <a:spcPct val="0"/>
        </a:spcAft>
        <a:defRPr sz="2700">
          <a:solidFill>
            <a:schemeClr val="tx2"/>
          </a:solidFill>
          <a:latin typeface="Franklin Gothic Medium" pitchFamily="34" charset="0"/>
        </a:defRPr>
      </a:lvl9pPr>
    </p:titleStyle>
    <p:bodyStyle>
      <a:lvl1pPr marL="338438" indent="-338438" algn="l" rtl="0" eaLnBrk="0" fontAlgn="base" hangingPunct="0">
        <a:spcBef>
          <a:spcPct val="20000"/>
        </a:spcBef>
        <a:spcAft>
          <a:spcPct val="0"/>
        </a:spcAft>
        <a:buClr>
          <a:schemeClr val="accent1"/>
        </a:buClr>
        <a:buSzPct val="70000"/>
        <a:buFont typeface="Wingdings" panose="05000000000000000000" pitchFamily="2" charset="2"/>
        <a:buChar char="²"/>
        <a:defRPr sz="2400" kern="1200">
          <a:solidFill>
            <a:schemeClr val="tx2"/>
          </a:solidFill>
          <a:latin typeface="+mn-lt"/>
          <a:ea typeface="MS PGothic" pitchFamily="34" charset="-128"/>
          <a:cs typeface="ＭＳ Ｐゴシック" charset="0"/>
        </a:defRPr>
      </a:lvl1pPr>
      <a:lvl2pPr marL="550699" indent="-211082" algn="l" rtl="0" eaLnBrk="0" fontAlgn="base" hangingPunct="0">
        <a:spcBef>
          <a:spcPct val="20000"/>
        </a:spcBef>
        <a:spcAft>
          <a:spcPct val="0"/>
        </a:spcAft>
        <a:buClr>
          <a:schemeClr val="accent1"/>
        </a:buClr>
        <a:buSzPct val="70000"/>
        <a:buFont typeface="Wingdings" panose="05000000000000000000" pitchFamily="2" charset="2"/>
        <a:buChar char="u"/>
        <a:defRPr sz="2100" kern="1200">
          <a:solidFill>
            <a:schemeClr val="tx2"/>
          </a:solidFill>
          <a:latin typeface="+mn-lt"/>
          <a:ea typeface="MS PGothic" pitchFamily="34" charset="-128"/>
          <a:cs typeface="+mn-cs"/>
        </a:defRPr>
      </a:lvl2pPr>
      <a:lvl3pPr marL="847863" indent="-168630" algn="l" rtl="0" eaLnBrk="0" fontAlgn="base" hangingPunct="0">
        <a:spcBef>
          <a:spcPct val="20000"/>
        </a:spcBef>
        <a:spcAft>
          <a:spcPct val="0"/>
        </a:spcAft>
        <a:buClr>
          <a:schemeClr val="accent1"/>
        </a:buClr>
        <a:buSzPct val="70000"/>
        <a:buFont typeface="Wingdings" panose="05000000000000000000" pitchFamily="2" charset="2"/>
        <a:buChar char="Ø"/>
        <a:defRPr sz="1700" kern="1200">
          <a:solidFill>
            <a:schemeClr val="tx2"/>
          </a:solidFill>
          <a:latin typeface="+mn-lt"/>
          <a:ea typeface="MS PGothic" pitchFamily="34" charset="-128"/>
          <a:cs typeface="+mn-cs"/>
        </a:defRPr>
      </a:lvl3pPr>
      <a:lvl4pPr marL="1187480" indent="-168630" algn="l" rtl="0" eaLnBrk="0" fontAlgn="base" hangingPunct="0">
        <a:spcBef>
          <a:spcPct val="20000"/>
        </a:spcBef>
        <a:spcAft>
          <a:spcPct val="0"/>
        </a:spcAft>
        <a:buClr>
          <a:schemeClr val="accent1"/>
        </a:buClr>
        <a:buSzPct val="70000"/>
        <a:buFont typeface="Wingdings 2" panose="05020102010507070707" pitchFamily="18" charset="2"/>
        <a:buChar char=""/>
        <a:defRPr sz="1500" kern="1200">
          <a:solidFill>
            <a:schemeClr val="tx2"/>
          </a:solidFill>
          <a:latin typeface="+mn-lt"/>
          <a:ea typeface="MS PGothic" pitchFamily="34" charset="-128"/>
          <a:cs typeface="+mn-cs"/>
        </a:defRPr>
      </a:lvl4pPr>
      <a:lvl5pPr marL="1527097" indent="-168630" algn="l" rtl="0" eaLnBrk="0" fontAlgn="base" hangingPunct="0">
        <a:spcBef>
          <a:spcPct val="20000"/>
        </a:spcBef>
        <a:spcAft>
          <a:spcPct val="0"/>
        </a:spcAft>
        <a:buClr>
          <a:schemeClr val="accent1"/>
        </a:buClr>
        <a:buSzPct val="60000"/>
        <a:buFont typeface="Wingdings" panose="05000000000000000000" pitchFamily="2" charset="2"/>
        <a:buChar char="v"/>
        <a:defRPr kern="1200">
          <a:solidFill>
            <a:schemeClr val="tx2"/>
          </a:solidFill>
          <a:latin typeface="+mn-lt"/>
          <a:ea typeface="MS PGothic" pitchFamily="34" charset="-128"/>
          <a:cs typeface="+mn-cs"/>
        </a:defRPr>
      </a:lvl5pPr>
      <a:lvl6pPr marL="1867674" indent="-169789" algn="l" rtl="0" eaLnBrk="1" latinLnBrk="0" hangingPunct="1">
        <a:spcBef>
          <a:spcPct val="20000"/>
        </a:spcBef>
        <a:buClr>
          <a:schemeClr val="accent1"/>
        </a:buClr>
        <a:buSzPct val="60000"/>
        <a:buFont typeface="Wingdings 2"/>
        <a:buChar char=""/>
        <a:defRPr kumimoji="0" sz="1300" kern="1200">
          <a:solidFill>
            <a:schemeClr val="tx2"/>
          </a:solidFill>
          <a:latin typeface="+mn-lt"/>
          <a:ea typeface="+mn-ea"/>
          <a:cs typeface="+mn-cs"/>
        </a:defRPr>
      </a:lvl6pPr>
      <a:lvl7pPr marL="2207251" indent="-169789" algn="l" rtl="0" eaLnBrk="1" latinLnBrk="0" hangingPunct="1">
        <a:spcBef>
          <a:spcPct val="20000"/>
        </a:spcBef>
        <a:buClr>
          <a:schemeClr val="accent1"/>
        </a:buClr>
        <a:buSzPct val="60000"/>
        <a:buFont typeface="Wingdings 2"/>
        <a:buChar char=""/>
        <a:defRPr kumimoji="0" sz="1200" kern="1200">
          <a:solidFill>
            <a:schemeClr val="tx2"/>
          </a:solidFill>
          <a:latin typeface="+mn-lt"/>
          <a:ea typeface="+mn-ea"/>
          <a:cs typeface="+mn-cs"/>
        </a:defRPr>
      </a:lvl7pPr>
      <a:lvl8pPr marL="2546827" indent="-169789" algn="l" rtl="0" eaLnBrk="1" latinLnBrk="0" hangingPunct="1">
        <a:spcBef>
          <a:spcPct val="20000"/>
        </a:spcBef>
        <a:buClr>
          <a:schemeClr val="accent1"/>
        </a:buClr>
        <a:buSzPct val="60000"/>
        <a:buFont typeface="Wingdings 2"/>
        <a:buChar char=""/>
        <a:defRPr kumimoji="0" sz="1200" kern="1200" baseline="0">
          <a:solidFill>
            <a:schemeClr val="tx2"/>
          </a:solidFill>
          <a:latin typeface="+mn-lt"/>
          <a:ea typeface="+mn-ea"/>
          <a:cs typeface="+mn-cs"/>
        </a:defRPr>
      </a:lvl8pPr>
      <a:lvl9pPr marL="2886404" indent="-169789" algn="l" rtl="0" eaLnBrk="1" latinLnBrk="0" hangingPunct="1">
        <a:spcBef>
          <a:spcPct val="20000"/>
        </a:spcBef>
        <a:buClr>
          <a:schemeClr val="accent1"/>
        </a:buClr>
        <a:buSzPct val="60000"/>
        <a:buFont typeface="Wingdings 2"/>
        <a:buChar char=""/>
        <a:defRPr kumimoji="0" sz="10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39577" algn="l" rtl="0" eaLnBrk="1" latinLnBrk="0" hangingPunct="1">
        <a:defRPr kumimoji="0" kern="1200">
          <a:solidFill>
            <a:schemeClr val="tx1"/>
          </a:solidFill>
          <a:latin typeface="+mn-lt"/>
          <a:ea typeface="+mn-ea"/>
          <a:cs typeface="+mn-cs"/>
        </a:defRPr>
      </a:lvl2pPr>
      <a:lvl3pPr marL="679154" algn="l" rtl="0" eaLnBrk="1" latinLnBrk="0" hangingPunct="1">
        <a:defRPr kumimoji="0" kern="1200">
          <a:solidFill>
            <a:schemeClr val="tx1"/>
          </a:solidFill>
          <a:latin typeface="+mn-lt"/>
          <a:ea typeface="+mn-ea"/>
          <a:cs typeface="+mn-cs"/>
        </a:defRPr>
      </a:lvl3pPr>
      <a:lvl4pPr marL="1018731" algn="l" rtl="0" eaLnBrk="1" latinLnBrk="0" hangingPunct="1">
        <a:defRPr kumimoji="0" kern="1200">
          <a:solidFill>
            <a:schemeClr val="tx1"/>
          </a:solidFill>
          <a:latin typeface="+mn-lt"/>
          <a:ea typeface="+mn-ea"/>
          <a:cs typeface="+mn-cs"/>
        </a:defRPr>
      </a:lvl4pPr>
      <a:lvl5pPr marL="1358309" algn="l" rtl="0" eaLnBrk="1" latinLnBrk="0" hangingPunct="1">
        <a:defRPr kumimoji="0" kern="1200">
          <a:solidFill>
            <a:schemeClr val="tx1"/>
          </a:solidFill>
          <a:latin typeface="+mn-lt"/>
          <a:ea typeface="+mn-ea"/>
          <a:cs typeface="+mn-cs"/>
        </a:defRPr>
      </a:lvl5pPr>
      <a:lvl6pPr marL="1697885" algn="l" rtl="0" eaLnBrk="1" latinLnBrk="0" hangingPunct="1">
        <a:defRPr kumimoji="0" kern="1200">
          <a:solidFill>
            <a:schemeClr val="tx1"/>
          </a:solidFill>
          <a:latin typeface="+mn-lt"/>
          <a:ea typeface="+mn-ea"/>
          <a:cs typeface="+mn-cs"/>
        </a:defRPr>
      </a:lvl6pPr>
      <a:lvl7pPr marL="2037462" algn="l" rtl="0" eaLnBrk="1" latinLnBrk="0" hangingPunct="1">
        <a:defRPr kumimoji="0" kern="1200">
          <a:solidFill>
            <a:schemeClr val="tx1"/>
          </a:solidFill>
          <a:latin typeface="+mn-lt"/>
          <a:ea typeface="+mn-ea"/>
          <a:cs typeface="+mn-cs"/>
        </a:defRPr>
      </a:lvl7pPr>
      <a:lvl8pPr marL="2377040" algn="l" rtl="0" eaLnBrk="1" latinLnBrk="0" hangingPunct="1">
        <a:defRPr kumimoji="0" kern="1200">
          <a:solidFill>
            <a:schemeClr val="tx1"/>
          </a:solidFill>
          <a:latin typeface="+mn-lt"/>
          <a:ea typeface="+mn-ea"/>
          <a:cs typeface="+mn-cs"/>
        </a:defRPr>
      </a:lvl8pPr>
      <a:lvl9pPr marL="271661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6.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ravottableau.com/Family/Mr.%20Baby/open%20mouth/open_mouth.ht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EXcIiU8D166AUM&amp;tbnid=uKSjjsBCLID26M:&amp;ved=0CAUQjRw&amp;url=http://www.firstpresrf.org/adult_ministries/article268198.htm?img=1&amp;imgsize=small&amp;imgalign=left&amp;imgcaption=1&amp;wraptext=1&amp;body=1&amp;ei=c9e0U7C7BIaZyAS4wYL4Dw&amp;bvm=bv.70138588,d.aWw&amp;psig=AFQjCNE3lFzTCQ1KyA8S9NcSUPEifGgFaw&amp;ust=1404446843025708"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imgres?imgurl=http://1.bp.blogspot.com/_S0Lep7ttxNQ/S9TvHG7aOgI/AAAAAAAAAik/GG_2ATRaDoE/s1600/April+24.jpg&amp;imgrefurl=http://www.tristanlynae.com/2010_04_01_archive.html&amp;h=1600&amp;w=1161&amp;tbnid=-auauu_7P1mysM:&amp;zoom=1&amp;docid=aebnIDBaJB6bgM&amp;ei=9tu0U4yENYWtyAS1zILgAw&amp;tbm=isch&amp;ved=0CC4QMygQMBA&amp;iact=rc&amp;uact=3&amp;dur=559&amp;page=2&amp;start=16&amp;ndsp=22"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1"/>
          </p:nvPr>
        </p:nvSpPr>
        <p:spPr>
          <a:xfrm>
            <a:off x="514350" y="1061720"/>
            <a:ext cx="5200650" cy="726440"/>
          </a:xfrm>
        </p:spPr>
        <p:txBody>
          <a:bodyPr/>
          <a:lstStyle/>
          <a:p>
            <a:pPr algn="l" eaLnBrk="1" hangingPunct="1">
              <a:buFont typeface="Wingdings" charset="2"/>
              <a:buNone/>
              <a:defRPr/>
            </a:pPr>
            <a:r>
              <a:rPr lang="en-US" dirty="0" smtClean="0">
                <a:latin typeface="Trebuchet MS" charset="0"/>
              </a:rPr>
              <a:t>Phil Victor &amp; Charlotte Pemberton</a:t>
            </a:r>
            <a:endParaRPr lang="en-US" dirty="0">
              <a:latin typeface="Trebuchet MS" charset="0"/>
            </a:endParaRPr>
          </a:p>
        </p:txBody>
      </p:sp>
      <p:sp>
        <p:nvSpPr>
          <p:cNvPr id="5123" name="Rectangle 2"/>
          <p:cNvSpPr>
            <a:spLocks noGrp="1" noChangeArrowheads="1"/>
          </p:cNvSpPr>
          <p:nvPr>
            <p:ph type="title"/>
          </p:nvPr>
        </p:nvSpPr>
        <p:spPr/>
        <p:txBody>
          <a:bodyPr/>
          <a:lstStyle/>
          <a:p>
            <a:pPr eaLnBrk="1" hangingPunct="1">
              <a:defRPr/>
            </a:pPr>
            <a:r>
              <a:rPr lang="en-US" dirty="0">
                <a:latin typeface="Trebuchet MS" charset="0"/>
              </a:rPr>
              <a:t>Stages of Team Development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defRPr/>
            </a:pPr>
            <a:r>
              <a:rPr lang="en-US" dirty="0">
                <a:latin typeface="GeoSlab703 XBd BT" charset="0"/>
              </a:rPr>
              <a:t>Video: Storming</a:t>
            </a:r>
          </a:p>
        </p:txBody>
      </p:sp>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66975" y="1179301"/>
            <a:ext cx="2336007" cy="349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defRPr/>
            </a:pPr>
            <a:r>
              <a:rPr lang="en-US" dirty="0">
                <a:latin typeface="GeoSlab703 XBd BT" charset="0"/>
              </a:rPr>
              <a:t>Video: Storming</a:t>
            </a:r>
          </a:p>
        </p:txBody>
      </p:sp>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18072" y="1087332"/>
            <a:ext cx="3857625" cy="3653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0" name="Footer Placeholder 1"/>
          <p:cNvSpPr>
            <a:spLocks noGrp="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defRPr/>
            </a:pPr>
            <a:r>
              <a:rPr lang="en-US" dirty="0" smtClean="0"/>
              <a:t>Norming - </a:t>
            </a:r>
            <a:r>
              <a:rPr lang="en-US" i="1" dirty="0" smtClean="0"/>
              <a:t>“</a:t>
            </a:r>
            <a:r>
              <a:rPr lang="en-US" i="1" dirty="0"/>
              <a:t>Coming Around”</a:t>
            </a:r>
          </a:p>
        </p:txBody>
      </p:sp>
      <p:pic>
        <p:nvPicPr>
          <p:cNvPr id="25603" name="Picture 5"/>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t="-426" b="482"/>
          <a:stretch>
            <a:fillRect/>
          </a:stretch>
        </p:blipFill>
        <p:spPr>
          <a:xfrm>
            <a:off x="1771650" y="1061720"/>
            <a:ext cx="3476625" cy="3485515"/>
          </a:xfrm>
          <a:noFill/>
        </p:spPr>
      </p:pic>
      <p:sp>
        <p:nvSpPr>
          <p:cNvPr id="25604"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25605"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defRPr/>
            </a:pPr>
            <a:r>
              <a:rPr lang="en-US" dirty="0"/>
              <a:t>Norming</a:t>
            </a:r>
          </a:p>
        </p:txBody>
      </p:sp>
      <p:pic>
        <p:nvPicPr>
          <p:cNvPr id="26627" name="Picture 4"/>
          <p:cNvPicPr>
            <a:picLocks noGrp="1" noChangeAspect="1" noChangeArrowheads="1"/>
          </p:cNvPicPr>
          <p:nvPr>
            <p:ph type="body" idx="1"/>
          </p:nvPr>
        </p:nvPicPr>
        <p:blipFill>
          <a:blip r:embed="rId3" cstate="print">
            <a:extLst>
              <a:ext uri="{28A0092B-C50C-407E-A947-70E740481C1C}">
                <a14:useLocalDpi xmlns:a14="http://schemas.microsoft.com/office/drawing/2010/main" xmlns="" val="0"/>
              </a:ext>
            </a:extLst>
          </a:blip>
          <a:srcRect/>
          <a:stretch>
            <a:fillRect/>
          </a:stretch>
        </p:blipFill>
        <p:spPr>
          <a:xfrm>
            <a:off x="1177529" y="1373718"/>
            <a:ext cx="4920853" cy="3207280"/>
          </a:xfrm>
          <a:noFill/>
        </p:spPr>
      </p:pic>
      <p:sp>
        <p:nvSpPr>
          <p:cNvPr id="26628"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26629"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defRPr/>
            </a:pPr>
            <a:r>
              <a:rPr lang="en-US" dirty="0"/>
              <a:t>Video: Norming</a:t>
            </a:r>
          </a:p>
        </p:txBody>
      </p:sp>
      <p:sp>
        <p:nvSpPr>
          <p:cNvPr id="27651" name="Content Placeholder 1"/>
          <p:cNvSpPr>
            <a:spLocks noGrp="1"/>
          </p:cNvSpPr>
          <p:nvPr>
            <p:ph idx="1"/>
          </p:nvPr>
        </p:nvSpPr>
        <p:spPr/>
        <p:txBody>
          <a:bodyPr/>
          <a:lstStyle/>
          <a:p>
            <a:pPr eaLnBrk="1" hangingPunct="1"/>
            <a:endParaRPr lang="en-US" altLang="en-US" smtClean="0"/>
          </a:p>
        </p:txBody>
      </p:sp>
      <p:pic>
        <p:nvPicPr>
          <p:cNvPr id="2765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66975" y="1179301"/>
            <a:ext cx="2336007" cy="349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3"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27654" name="Footer Placeholder 4"/>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defRPr/>
            </a:pPr>
            <a:r>
              <a:rPr lang="en-US" dirty="0">
                <a:latin typeface="GeoSlab703 XBd BT" charset="0"/>
              </a:rPr>
              <a:t>Video: Norming</a:t>
            </a:r>
          </a:p>
        </p:txBody>
      </p:sp>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26344" y="1096645"/>
            <a:ext cx="4708922" cy="3449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6" name="Footer Placeholder 1"/>
          <p:cNvSpPr>
            <a:spLocks noGrp="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defRPr/>
            </a:pPr>
            <a:r>
              <a:rPr lang="en-US" dirty="0" smtClean="0"/>
              <a:t>Performing - </a:t>
            </a:r>
            <a:r>
              <a:rPr lang="en-US" i="1" dirty="0" smtClean="0"/>
              <a:t>“</a:t>
            </a:r>
            <a:r>
              <a:rPr lang="en-US" i="1" dirty="0"/>
              <a:t>As One”</a:t>
            </a:r>
          </a:p>
        </p:txBody>
      </p:sp>
      <p:pic>
        <p:nvPicPr>
          <p:cNvPr id="29699"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t="-188" b="2431"/>
          <a:stretch>
            <a:fillRect/>
          </a:stretch>
        </p:blipFill>
        <p:spPr>
          <a:xfrm>
            <a:off x="1257300" y="1117600"/>
            <a:ext cx="4057650" cy="3464560"/>
          </a:xfrm>
          <a:noFill/>
        </p:spPr>
      </p:pic>
      <p:sp>
        <p:nvSpPr>
          <p:cNvPr id="29700" name="TextBox 1"/>
          <p:cNvSpPr txBox="1">
            <a:spLocks noChangeArrowheads="1"/>
          </p:cNvSpPr>
          <p:nvPr/>
        </p:nvSpPr>
        <p:spPr bwMode="auto">
          <a:xfrm>
            <a:off x="2613422" y="3549545"/>
            <a:ext cx="1395413" cy="27276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67916" tIns="33958" rIns="67916" bIns="33958">
            <a:spAutoFit/>
          </a:bodyP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300" dirty="0">
                <a:latin typeface="Arial" panose="020B0604020202020204" pitchFamily="34" charset="0"/>
              </a:rPr>
              <a:t>                           </a:t>
            </a:r>
          </a:p>
        </p:txBody>
      </p:sp>
      <p:sp>
        <p:nvSpPr>
          <p:cNvPr id="29701"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29702"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eaLnBrk="1" hangingPunct="1">
              <a:defRPr/>
            </a:pPr>
            <a:r>
              <a:rPr lang="en-US" dirty="0">
                <a:latin typeface="GeoSlab703 XBd BT" charset="0"/>
              </a:rPr>
              <a:t>Performing</a:t>
            </a:r>
          </a:p>
        </p:txBody>
      </p:sp>
      <p:pic>
        <p:nvPicPr>
          <p:cNvPr id="30723" name="Picture 5"/>
          <p:cNvPicPr>
            <a:picLocks noGrp="1" noChangeAspect="1" noChangeArrowheads="1"/>
          </p:cNvPicPr>
          <p:nvPr>
            <p:ph type="body" idx="1"/>
          </p:nvPr>
        </p:nvPicPr>
        <p:blipFill>
          <a:blip r:embed="rId3" cstate="print">
            <a:extLst>
              <a:ext uri="{28A0092B-C50C-407E-A947-70E740481C1C}">
                <a14:useLocalDpi xmlns:a14="http://schemas.microsoft.com/office/drawing/2010/main" xmlns="" val="0"/>
              </a:ext>
            </a:extLst>
          </a:blip>
          <a:srcRect/>
          <a:stretch>
            <a:fillRect/>
          </a:stretch>
        </p:blipFill>
        <p:spPr>
          <a:xfrm>
            <a:off x="1008460" y="1263122"/>
            <a:ext cx="5257800" cy="3427306"/>
          </a:xfrm>
          <a:noFill/>
        </p:spPr>
      </p:pic>
      <p:sp>
        <p:nvSpPr>
          <p:cNvPr id="30724"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30725"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defRPr/>
            </a:pPr>
            <a:r>
              <a:rPr lang="en-US" dirty="0"/>
              <a:t>Video: Performing</a:t>
            </a:r>
          </a:p>
        </p:txBody>
      </p:sp>
      <p:sp>
        <p:nvSpPr>
          <p:cNvPr id="31747" name="Content Placeholder 1"/>
          <p:cNvSpPr>
            <a:spLocks noGrp="1"/>
          </p:cNvSpPr>
          <p:nvPr>
            <p:ph idx="1"/>
          </p:nvPr>
        </p:nvSpPr>
        <p:spPr/>
        <p:txBody>
          <a:bodyPr/>
          <a:lstStyle/>
          <a:p>
            <a:pPr eaLnBrk="1" hangingPunct="1"/>
            <a:endParaRPr lang="en-US" altLang="en-US" smtClean="0"/>
          </a:p>
        </p:txBody>
      </p:sp>
      <p:pic>
        <p:nvPicPr>
          <p:cNvPr id="3174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66975" y="1179301"/>
            <a:ext cx="2336007" cy="349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9"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31750" name="Footer Placeholder 4"/>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defRPr/>
            </a:pPr>
            <a:r>
              <a:rPr lang="en-US" dirty="0"/>
              <a:t>Video</a:t>
            </a:r>
            <a:r>
              <a:rPr lang="en-US" dirty="0">
                <a:latin typeface="GeoSlab703 XBd BT" charset="0"/>
              </a:rPr>
              <a:t>: Performing</a:t>
            </a:r>
          </a:p>
        </p:txBody>
      </p:sp>
      <p:sp>
        <p:nvSpPr>
          <p:cNvPr id="32771" name="Content Placeholder 1"/>
          <p:cNvSpPr>
            <a:spLocks noGrp="1"/>
          </p:cNvSpPr>
          <p:nvPr>
            <p:ph idx="1"/>
          </p:nvPr>
        </p:nvSpPr>
        <p:spPr/>
        <p:txBody>
          <a:bodyPr/>
          <a:lstStyle/>
          <a:p>
            <a:pPr eaLnBrk="1" hangingPunct="1"/>
            <a:endParaRPr lang="en-US" altLang="en-US" smtClean="0"/>
          </a:p>
        </p:txBody>
      </p:sp>
      <p:pic>
        <p:nvPicPr>
          <p:cNvPr id="3277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6079" y="1196764"/>
            <a:ext cx="5263753" cy="3454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3"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32774" name="Footer Placeholder 4"/>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defRPr/>
            </a:pPr>
            <a:r>
              <a:rPr lang="en-US" dirty="0"/>
              <a:t>Overview</a:t>
            </a:r>
          </a:p>
        </p:txBody>
      </p:sp>
      <p:sp>
        <p:nvSpPr>
          <p:cNvPr id="15363" name="Content Placeholder 2"/>
          <p:cNvSpPr>
            <a:spLocks noGrp="1"/>
          </p:cNvSpPr>
          <p:nvPr>
            <p:ph idx="1"/>
          </p:nvPr>
        </p:nvSpPr>
        <p:spPr/>
        <p:txBody>
          <a:bodyPr/>
          <a:lstStyle/>
          <a:p>
            <a:pPr eaLnBrk="1" hangingPunct="1"/>
            <a:r>
              <a:rPr lang="en-US" altLang="en-US" smtClean="0">
                <a:latin typeface="Tahoma" panose="020B0604030504040204" pitchFamily="34" charset="0"/>
              </a:rPr>
              <a:t>Illustrate stages of team development</a:t>
            </a:r>
          </a:p>
          <a:p>
            <a:pPr eaLnBrk="1" hangingPunct="1"/>
            <a:r>
              <a:rPr lang="en-US" altLang="en-US" smtClean="0">
                <a:latin typeface="Tahoma" panose="020B0604030504040204" pitchFamily="34" charset="0"/>
              </a:rPr>
              <a:t>View video depicting the stages of team development</a:t>
            </a:r>
          </a:p>
          <a:p>
            <a:pPr eaLnBrk="1" hangingPunct="1"/>
            <a:r>
              <a:rPr lang="en-US" altLang="en-US" smtClean="0">
                <a:latin typeface="Tahoma" panose="020B0604030504040204" pitchFamily="34" charset="0"/>
              </a:rPr>
              <a:t>A personal story illustrating stages of team development</a:t>
            </a:r>
          </a:p>
          <a:p>
            <a:pPr eaLnBrk="1" hangingPunct="1"/>
            <a:r>
              <a:rPr lang="en-US" altLang="en-US" smtClean="0">
                <a:latin typeface="Tahoma" panose="020B0604030504040204" pitchFamily="34" charset="0"/>
              </a:rPr>
              <a:t>Patrol Task</a:t>
            </a:r>
          </a:p>
        </p:txBody>
      </p:sp>
      <p:sp>
        <p:nvSpPr>
          <p:cNvPr id="15364"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15365"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1303735" y="1061720"/>
            <a:ext cx="10715" cy="3404024"/>
          </a:xfrm>
          <a:prstGeom prst="line">
            <a:avLst/>
          </a:prstGeom>
          <a:ln w="38100">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03735" y="4465744"/>
            <a:ext cx="4629150" cy="0"/>
          </a:xfrm>
          <a:prstGeom prst="line">
            <a:avLst/>
          </a:prstGeom>
          <a:ln w="38100">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sp>
        <p:nvSpPr>
          <p:cNvPr id="1026" name="Freeform 8"/>
          <p:cNvSpPr>
            <a:spLocks/>
          </p:cNvSpPr>
          <p:nvPr/>
        </p:nvSpPr>
        <p:spPr bwMode="auto">
          <a:xfrm>
            <a:off x="1703785" y="1005841"/>
            <a:ext cx="4358878" cy="3158385"/>
          </a:xfrm>
          <a:custGeom>
            <a:avLst/>
            <a:gdLst>
              <a:gd name="T0" fmla="*/ 0 w 4991100"/>
              <a:gd name="T1" fmla="*/ 593312 h 3022136"/>
              <a:gd name="T2" fmla="*/ 687287 w 4991100"/>
              <a:gd name="T3" fmla="*/ 5329604 h 3022136"/>
              <a:gd name="T4" fmla="*/ 2411756 w 4991100"/>
              <a:gd name="T5" fmla="*/ 5182172 h 3022136"/>
              <a:gd name="T6" fmla="*/ 6148103 w 4991100"/>
              <a:gd name="T7" fmla="*/ 519597 h 3022136"/>
              <a:gd name="T8" fmla="*/ 6435513 w 4991100"/>
              <a:gd name="T9" fmla="*/ 114153 h 3022136"/>
              <a:gd name="T10" fmla="*/ 6435513 w 4991100"/>
              <a:gd name="T11" fmla="*/ 114153 h 3022136"/>
              <a:gd name="T12" fmla="*/ 6547979 w 4991100"/>
              <a:gd name="T13" fmla="*/ 40438 h 3022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91100" h="3022136">
                <a:moveTo>
                  <a:pt x="0" y="306650"/>
                </a:moveTo>
                <a:cubicBezTo>
                  <a:pt x="108744" y="1332969"/>
                  <a:pt x="217488" y="2359288"/>
                  <a:pt x="523875" y="2754575"/>
                </a:cubicBezTo>
                <a:cubicBezTo>
                  <a:pt x="830262" y="3149862"/>
                  <a:pt x="1144588" y="3092712"/>
                  <a:pt x="1838325" y="2678375"/>
                </a:cubicBezTo>
                <a:cubicBezTo>
                  <a:pt x="2532062" y="2264038"/>
                  <a:pt x="4175125" y="705113"/>
                  <a:pt x="4686300" y="268550"/>
                </a:cubicBezTo>
                <a:cubicBezTo>
                  <a:pt x="5197475" y="-168013"/>
                  <a:pt x="4905375" y="59000"/>
                  <a:pt x="4905375" y="59000"/>
                </a:cubicBezTo>
                <a:lnTo>
                  <a:pt x="4991100" y="20900"/>
                </a:lnTo>
              </a:path>
            </a:pathLst>
          </a:custGeom>
          <a:noFill/>
          <a:ln w="38100" cap="flat" cmpd="sng">
            <a:solidFill>
              <a:schemeClr val="tx1"/>
            </a:solidFill>
            <a:prstDash val="solid"/>
            <a:round/>
            <a:headEnd/>
            <a:tailEnd/>
          </a:ln>
          <a:effectLst>
            <a:outerShdw dist="23000" dir="5400000" rotWithShape="0">
              <a:srgbClr val="000000">
                <a:alpha val="34998"/>
              </a:srgbClr>
            </a:outerShdw>
          </a:effectLst>
        </p:spPr>
        <p:txBody>
          <a:bodyPr lIns="67916" tIns="33958" rIns="67916" bIns="33958" anchor="ctr"/>
          <a:lstStyle/>
          <a:p>
            <a:pPr>
              <a:defRPr/>
            </a:pPr>
            <a:endParaRPr lang="en-US"/>
          </a:p>
        </p:txBody>
      </p:sp>
      <p:sp>
        <p:nvSpPr>
          <p:cNvPr id="33797" name="TextBox 9"/>
          <p:cNvSpPr txBox="1">
            <a:spLocks noChangeArrowheads="1"/>
          </p:cNvSpPr>
          <p:nvPr/>
        </p:nvSpPr>
        <p:spPr bwMode="auto">
          <a:xfrm>
            <a:off x="623888" y="1173480"/>
            <a:ext cx="685800" cy="272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7916" tIns="33958" rIns="67916" bIns="33958">
            <a:spAutoFit/>
          </a:bodyP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algn="ctr" eaLnBrk="1" hangingPunct="1"/>
            <a:r>
              <a:rPr lang="en-US" altLang="en-US" sz="1300" dirty="0">
                <a:latin typeface="Arial" panose="020B0604020202020204" pitchFamily="34" charset="0"/>
              </a:rPr>
              <a:t>HIGH</a:t>
            </a:r>
          </a:p>
        </p:txBody>
      </p:sp>
      <p:sp>
        <p:nvSpPr>
          <p:cNvPr id="33798" name="TextBox 10"/>
          <p:cNvSpPr txBox="1">
            <a:spLocks noChangeArrowheads="1"/>
          </p:cNvSpPr>
          <p:nvPr/>
        </p:nvSpPr>
        <p:spPr bwMode="auto">
          <a:xfrm>
            <a:off x="681038" y="4154911"/>
            <a:ext cx="685800" cy="272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7916" tIns="33958" rIns="67916" bIns="33958">
            <a:spAutoFit/>
          </a:bodyP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algn="ctr" eaLnBrk="1" hangingPunct="1"/>
            <a:r>
              <a:rPr lang="en-US" altLang="en-US" sz="1300" dirty="0">
                <a:latin typeface="Arial" panose="020B0604020202020204" pitchFamily="34" charset="0"/>
              </a:rPr>
              <a:t>LOW</a:t>
            </a:r>
          </a:p>
        </p:txBody>
      </p:sp>
      <p:sp>
        <p:nvSpPr>
          <p:cNvPr id="33799" name="TextBox 11"/>
          <p:cNvSpPr txBox="1">
            <a:spLocks noChangeArrowheads="1"/>
          </p:cNvSpPr>
          <p:nvPr/>
        </p:nvSpPr>
        <p:spPr bwMode="auto">
          <a:xfrm>
            <a:off x="1423987" y="4546071"/>
            <a:ext cx="685800" cy="272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7916" tIns="33958" rIns="67916" bIns="33958">
            <a:spAutoFit/>
          </a:bodyP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algn="ctr" eaLnBrk="1" hangingPunct="1"/>
            <a:r>
              <a:rPr lang="en-US" altLang="en-US" sz="1300" dirty="0">
                <a:latin typeface="Arial" panose="020B0604020202020204" pitchFamily="34" charset="0"/>
              </a:rPr>
              <a:t>LOW</a:t>
            </a:r>
          </a:p>
        </p:txBody>
      </p:sp>
      <p:sp>
        <p:nvSpPr>
          <p:cNvPr id="33800" name="TextBox 12"/>
          <p:cNvSpPr txBox="1">
            <a:spLocks noChangeArrowheads="1"/>
          </p:cNvSpPr>
          <p:nvPr/>
        </p:nvSpPr>
        <p:spPr bwMode="auto">
          <a:xfrm>
            <a:off x="5424488" y="4555385"/>
            <a:ext cx="685800" cy="272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7916" tIns="33958" rIns="67916" bIns="33958">
            <a:spAutoFit/>
          </a:bodyP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algn="ctr" eaLnBrk="1" hangingPunct="1"/>
            <a:r>
              <a:rPr lang="en-US" altLang="en-US" sz="1300" dirty="0">
                <a:latin typeface="Arial" panose="020B0604020202020204" pitchFamily="34" charset="0"/>
              </a:rPr>
              <a:t>HIGH</a:t>
            </a:r>
          </a:p>
        </p:txBody>
      </p:sp>
      <p:sp>
        <p:nvSpPr>
          <p:cNvPr id="14" name="TextBox 13"/>
          <p:cNvSpPr txBox="1"/>
          <p:nvPr/>
        </p:nvSpPr>
        <p:spPr>
          <a:xfrm>
            <a:off x="1348853" y="1209078"/>
            <a:ext cx="1969534" cy="323553"/>
          </a:xfrm>
          <a:prstGeom prst="rect">
            <a:avLst/>
          </a:prstGeom>
          <a:noFill/>
        </p:spPr>
        <p:txBody>
          <a:bodyPr lIns="67916" tIns="33958" rIns="67916" bIns="3395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1600" b="1" cap="all" dirty="0">
                <a:ln w="0"/>
                <a:solidFill>
                  <a:schemeClr val="tx2">
                    <a:lumMod val="60000"/>
                    <a:lumOff val="40000"/>
                  </a:schemeClr>
                </a:solidFill>
                <a:effectLst>
                  <a:reflection blurRad="12700" stA="50000" endPos="50000" dist="5000" dir="5400000" sy="-100000" rotWithShape="0"/>
                </a:effectLst>
                <a:ea typeface="+mn-ea"/>
              </a:rPr>
              <a:t>Forming</a:t>
            </a:r>
          </a:p>
        </p:txBody>
      </p:sp>
      <p:sp>
        <p:nvSpPr>
          <p:cNvPr id="15" name="TextBox 14"/>
          <p:cNvSpPr txBox="1"/>
          <p:nvPr/>
        </p:nvSpPr>
        <p:spPr>
          <a:xfrm>
            <a:off x="2109434" y="3191460"/>
            <a:ext cx="1284944" cy="323553"/>
          </a:xfrm>
          <a:prstGeom prst="rect">
            <a:avLst/>
          </a:prstGeom>
          <a:noFill/>
        </p:spPr>
        <p:txBody>
          <a:bodyPr lIns="67916" tIns="33958" rIns="67916" bIns="3395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00" b="1" cap="all" dirty="0">
                <a:ln w="0"/>
                <a:solidFill>
                  <a:srgbClr val="FF0000"/>
                </a:solidFill>
                <a:effectLst>
                  <a:reflection blurRad="12700" stA="50000" endPos="50000" dist="5000" dir="5400000" sy="-100000" rotWithShape="0"/>
                </a:effectLst>
                <a:ea typeface="+mn-ea"/>
              </a:rPr>
              <a:t>Storming</a:t>
            </a:r>
          </a:p>
        </p:txBody>
      </p:sp>
      <p:sp>
        <p:nvSpPr>
          <p:cNvPr id="16" name="TextBox 15"/>
          <p:cNvSpPr txBox="1"/>
          <p:nvPr/>
        </p:nvSpPr>
        <p:spPr>
          <a:xfrm>
            <a:off x="4479137" y="2540789"/>
            <a:ext cx="1323057" cy="323553"/>
          </a:xfrm>
          <a:prstGeom prst="rect">
            <a:avLst/>
          </a:prstGeom>
          <a:noFill/>
        </p:spPr>
        <p:txBody>
          <a:bodyPr lIns="67916" tIns="33958" rIns="67916" bIns="3395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1600" b="1" cap="all" dirty="0" err="1">
                <a:ln w="0"/>
                <a:solidFill>
                  <a:srgbClr val="F3900D"/>
                </a:solidFill>
                <a:effectLst>
                  <a:reflection blurRad="12700" stA="50000" endPos="50000" dist="5000" dir="5400000" sy="-100000" rotWithShape="0"/>
                </a:effectLst>
                <a:ea typeface="+mn-ea"/>
              </a:rPr>
              <a:t>Norming</a:t>
            </a:r>
            <a:endParaRPr lang="en-US" sz="1600" b="1" cap="all" dirty="0">
              <a:ln w="0"/>
              <a:solidFill>
                <a:srgbClr val="F3900D"/>
              </a:solidFill>
              <a:effectLst>
                <a:reflection blurRad="12700" stA="50000" endPos="50000" dist="5000" dir="5400000" sy="-100000" rotWithShape="0"/>
              </a:effectLst>
              <a:ea typeface="+mn-ea"/>
            </a:endParaRPr>
          </a:p>
        </p:txBody>
      </p:sp>
      <p:sp>
        <p:nvSpPr>
          <p:cNvPr id="17" name="TextBox 16"/>
          <p:cNvSpPr txBox="1"/>
          <p:nvPr/>
        </p:nvSpPr>
        <p:spPr>
          <a:xfrm>
            <a:off x="4011057" y="1053245"/>
            <a:ext cx="1655183" cy="323553"/>
          </a:xfrm>
          <a:prstGeom prst="rect">
            <a:avLst/>
          </a:prstGeom>
          <a:noFill/>
        </p:spPr>
        <p:txBody>
          <a:bodyPr lIns="67916" tIns="33958" rIns="67916" bIns="3395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1600" b="1" cap="all" dirty="0">
                <a:ln w="0"/>
                <a:solidFill>
                  <a:srgbClr val="00B050"/>
                </a:solidFill>
                <a:effectLst>
                  <a:reflection blurRad="12700" stA="50000" endPos="50000" dist="5000" dir="5400000" sy="-100000" rotWithShape="0"/>
                </a:effectLst>
                <a:ea typeface="+mn-ea"/>
              </a:rPr>
              <a:t>Performing</a:t>
            </a:r>
          </a:p>
        </p:txBody>
      </p:sp>
      <p:sp>
        <p:nvSpPr>
          <p:cNvPr id="19" name="TextBox 18"/>
          <p:cNvSpPr txBox="1"/>
          <p:nvPr/>
        </p:nvSpPr>
        <p:spPr>
          <a:xfrm>
            <a:off x="737768" y="1417325"/>
            <a:ext cx="398769" cy="2514600"/>
          </a:xfrm>
          <a:prstGeom prst="rect">
            <a:avLst/>
          </a:prstGeom>
          <a:noFill/>
        </p:spPr>
        <p:txBody>
          <a:bodyPr vert="vert270" lIns="67916" tIns="33958" rIns="67916" bIns="33958">
            <a:spAutoFit/>
          </a:bodyPr>
          <a:lstStyle/>
          <a:p>
            <a:pPr algn="ctr">
              <a:defRPr/>
            </a:pPr>
            <a:r>
              <a:rPr lang="en-US" b="1" dirty="0">
                <a:ea typeface="+mn-ea"/>
              </a:rPr>
              <a:t>ENTHUSIASM</a:t>
            </a:r>
          </a:p>
        </p:txBody>
      </p:sp>
      <p:sp>
        <p:nvSpPr>
          <p:cNvPr id="33806" name="TextBox 19"/>
          <p:cNvSpPr txBox="1">
            <a:spLocks noChangeArrowheads="1"/>
          </p:cNvSpPr>
          <p:nvPr/>
        </p:nvSpPr>
        <p:spPr bwMode="auto">
          <a:xfrm>
            <a:off x="2681288" y="4601951"/>
            <a:ext cx="1943100" cy="437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7916" tIns="33958" rIns="67916" bIns="33958">
            <a:spAutoFit/>
          </a:bodyP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algn="ctr" eaLnBrk="1" hangingPunct="1"/>
            <a:r>
              <a:rPr lang="en-US" altLang="en-US" b="1">
                <a:latin typeface="Arial" panose="020B0604020202020204" pitchFamily="34" charset="0"/>
              </a:rPr>
              <a:t>SKILL</a:t>
            </a:r>
          </a:p>
        </p:txBody>
      </p:sp>
      <p:sp>
        <p:nvSpPr>
          <p:cNvPr id="21" name="TextBox 20"/>
          <p:cNvSpPr txBox="1"/>
          <p:nvPr/>
        </p:nvSpPr>
        <p:spPr>
          <a:xfrm>
            <a:off x="1352539" y="1461438"/>
            <a:ext cx="1969534" cy="468689"/>
          </a:xfrm>
          <a:prstGeom prst="rect">
            <a:avLst/>
          </a:prstGeom>
          <a:noFill/>
        </p:spPr>
        <p:txBody>
          <a:bodyPr lIns="67916" tIns="33958" rIns="67916" bIns="3395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1300" cap="all" dirty="0">
                <a:ln w="0"/>
                <a:solidFill>
                  <a:schemeClr val="tx2">
                    <a:lumMod val="60000"/>
                    <a:lumOff val="40000"/>
                  </a:schemeClr>
                </a:solidFill>
                <a:effectLst>
                  <a:reflection blurRad="12700" stA="50000" endPos="50000" dist="5000" dir="5400000" sy="-100000" rotWithShape="0"/>
                </a:effectLst>
                <a:ea typeface="+mn-ea"/>
              </a:rPr>
              <a:t>(Directing &amp; </a:t>
            </a:r>
          </a:p>
          <a:p>
            <a:pPr algn="ctr">
              <a:defRPr/>
            </a:pPr>
            <a:r>
              <a:rPr lang="en-US" sz="1300" cap="all" dirty="0">
                <a:ln w="0"/>
                <a:solidFill>
                  <a:schemeClr val="tx2">
                    <a:lumMod val="60000"/>
                    <a:lumOff val="40000"/>
                  </a:schemeClr>
                </a:solidFill>
                <a:effectLst>
                  <a:reflection blurRad="12700" stA="50000" endPos="50000" dist="5000" dir="5400000" sy="-100000" rotWithShape="0"/>
                </a:effectLst>
                <a:ea typeface="+mn-ea"/>
              </a:rPr>
              <a:t>Telling)</a:t>
            </a:r>
          </a:p>
        </p:txBody>
      </p:sp>
      <p:sp>
        <p:nvSpPr>
          <p:cNvPr id="22" name="TextBox 21"/>
          <p:cNvSpPr txBox="1"/>
          <p:nvPr/>
        </p:nvSpPr>
        <p:spPr>
          <a:xfrm>
            <a:off x="3829050" y="1314185"/>
            <a:ext cx="1969534" cy="475902"/>
          </a:xfrm>
          <a:prstGeom prst="rect">
            <a:avLst/>
          </a:prstGeom>
          <a:noFill/>
        </p:spPr>
        <p:txBody>
          <a:bodyPr lIns="67916" tIns="33958" rIns="67916" bIns="3395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1300" cap="all" dirty="0">
                <a:ln w="0"/>
                <a:solidFill>
                  <a:srgbClr val="00B050"/>
                </a:solidFill>
                <a:effectLst>
                  <a:reflection blurRad="12700" stA="50000" endPos="50000" dist="5000" dir="5400000" sy="-100000" rotWithShape="0"/>
                </a:effectLst>
                <a:ea typeface="+mn-ea"/>
              </a:rPr>
              <a:t>(supporting &amp; observing)</a:t>
            </a:r>
          </a:p>
        </p:txBody>
      </p:sp>
      <p:sp>
        <p:nvSpPr>
          <p:cNvPr id="23" name="TextBox 22"/>
          <p:cNvSpPr txBox="1"/>
          <p:nvPr/>
        </p:nvSpPr>
        <p:spPr>
          <a:xfrm>
            <a:off x="4145517" y="2767065"/>
            <a:ext cx="1969534" cy="475902"/>
          </a:xfrm>
          <a:prstGeom prst="rect">
            <a:avLst/>
          </a:prstGeom>
          <a:noFill/>
        </p:spPr>
        <p:txBody>
          <a:bodyPr lIns="67916" tIns="33958" rIns="67916" bIns="3395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1300" cap="all" dirty="0">
                <a:ln w="0"/>
                <a:solidFill>
                  <a:srgbClr val="F3900D"/>
                </a:solidFill>
                <a:effectLst>
                  <a:reflection blurRad="12700" stA="50000" endPos="50000" dist="5000" dir="5400000" sy="-100000" rotWithShape="0"/>
                </a:effectLst>
                <a:ea typeface="+mn-ea"/>
              </a:rPr>
              <a:t>(Advising &amp; encouraging)</a:t>
            </a:r>
          </a:p>
        </p:txBody>
      </p:sp>
      <p:sp>
        <p:nvSpPr>
          <p:cNvPr id="24" name="TextBox 23"/>
          <p:cNvSpPr txBox="1"/>
          <p:nvPr/>
        </p:nvSpPr>
        <p:spPr>
          <a:xfrm>
            <a:off x="1688067" y="3419431"/>
            <a:ext cx="1969534" cy="468689"/>
          </a:xfrm>
          <a:prstGeom prst="rect">
            <a:avLst/>
          </a:prstGeom>
          <a:noFill/>
        </p:spPr>
        <p:txBody>
          <a:bodyPr lIns="67916" tIns="33958" rIns="67916" bIns="3395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1300" cap="all" dirty="0">
                <a:ln w="0"/>
                <a:solidFill>
                  <a:srgbClr val="FF0000"/>
                </a:solidFill>
                <a:effectLst>
                  <a:reflection blurRad="12700" stA="50000" endPos="50000" dist="5000" dir="5400000" sy="-100000" rotWithShape="0"/>
                </a:effectLst>
                <a:ea typeface="+mn-ea"/>
              </a:rPr>
              <a:t>(Mediating/</a:t>
            </a:r>
          </a:p>
          <a:p>
            <a:pPr algn="ctr">
              <a:defRPr/>
            </a:pPr>
            <a:r>
              <a:rPr lang="en-US" sz="1300" cap="all" dirty="0">
                <a:ln w="0"/>
                <a:solidFill>
                  <a:srgbClr val="FF0000"/>
                </a:solidFill>
                <a:effectLst>
                  <a:reflection blurRad="12700" stA="50000" endPos="50000" dist="5000" dir="5400000" sy="-100000" rotWithShape="0"/>
                </a:effectLst>
                <a:ea typeface="+mn-ea"/>
              </a:rPr>
              <a:t>coaching)</a:t>
            </a:r>
          </a:p>
        </p:txBody>
      </p:sp>
      <p:sp>
        <p:nvSpPr>
          <p:cNvPr id="2" name="Title 1"/>
          <p:cNvSpPr>
            <a:spLocks noGrp="1"/>
          </p:cNvSpPr>
          <p:nvPr>
            <p:ph type="title"/>
          </p:nvPr>
        </p:nvSpPr>
        <p:spPr/>
        <p:txBody>
          <a:bodyPr/>
          <a:lstStyle/>
          <a:p>
            <a:pPr eaLnBrk="1" hangingPunct="1">
              <a:defRPr/>
            </a:pPr>
            <a:r>
              <a:rPr lang="en-US" dirty="0" smtClean="0"/>
              <a:t>Enthusiasm vs. Skill</a:t>
            </a:r>
            <a:endParaRPr lang="en-US" dirty="0"/>
          </a:p>
        </p:txBody>
      </p:sp>
      <p:sp>
        <p:nvSpPr>
          <p:cNvPr id="33812" name="Date Placeholder 8"/>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33813" name="Footer Placeholder 9"/>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defRPr/>
            </a:pPr>
            <a:r>
              <a:rPr lang="en-US" dirty="0"/>
              <a:t>My Team Story</a:t>
            </a:r>
          </a:p>
        </p:txBody>
      </p:sp>
      <p:sp>
        <p:nvSpPr>
          <p:cNvPr id="34819" name="Rectangle 3"/>
          <p:cNvSpPr>
            <a:spLocks noGrp="1" noChangeArrowheads="1"/>
          </p:cNvSpPr>
          <p:nvPr>
            <p:ph type="body" idx="1"/>
          </p:nvPr>
        </p:nvSpPr>
        <p:spPr/>
        <p:txBody>
          <a:bodyPr/>
          <a:lstStyle/>
          <a:p>
            <a:pPr eaLnBrk="1" hangingPunct="1">
              <a:buFontTx/>
              <a:buNone/>
            </a:pPr>
            <a:endParaRPr lang="en-US" altLang="en-US" smtClean="0">
              <a:latin typeface="Tahoma" panose="020B0604030504040204" pitchFamily="34" charset="0"/>
            </a:endParaRPr>
          </a:p>
          <a:p>
            <a:pPr eaLnBrk="1" hangingPunct="1">
              <a:buFontTx/>
              <a:buNone/>
            </a:pPr>
            <a:r>
              <a:rPr lang="en-US" altLang="en-US" smtClean="0">
                <a:latin typeface="Trebuchet MS" panose="020B0603020202020204" pitchFamily="34" charset="0"/>
              </a:rPr>
              <a:t>   </a:t>
            </a:r>
          </a:p>
        </p:txBody>
      </p:sp>
      <p:pic>
        <p:nvPicPr>
          <p:cNvPr id="34820"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5160" y="1112944"/>
            <a:ext cx="4708921" cy="3452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1"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34822" name="Footer Placeholder 4"/>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lstStyle/>
          <a:p>
            <a:pPr eaLnBrk="1" hangingPunct="1">
              <a:defRPr/>
            </a:pPr>
            <a:r>
              <a:rPr lang="en-US" dirty="0"/>
              <a:t>Troop 706 Had a Vision . . .</a:t>
            </a:r>
          </a:p>
        </p:txBody>
      </p:sp>
      <p:sp>
        <p:nvSpPr>
          <p:cNvPr id="35843" name="Rectangle 3"/>
          <p:cNvSpPr>
            <a:spLocks noGrp="1" noChangeArrowheads="1"/>
          </p:cNvSpPr>
          <p:nvPr>
            <p:ph type="body" idx="1"/>
          </p:nvPr>
        </p:nvSpPr>
        <p:spPr/>
        <p:txBody>
          <a:bodyPr/>
          <a:lstStyle/>
          <a:p>
            <a:pPr eaLnBrk="1" hangingPunct="1">
              <a:buFontTx/>
              <a:buNone/>
            </a:pPr>
            <a:endParaRPr lang="en-US" altLang="en-US" smtClean="0">
              <a:latin typeface="Tahoma" panose="020B0604030504040204" pitchFamily="34" charset="0"/>
            </a:endParaRPr>
          </a:p>
          <a:p>
            <a:pPr eaLnBrk="1" hangingPunct="1">
              <a:buFontTx/>
              <a:buNone/>
            </a:pPr>
            <a:r>
              <a:rPr lang="en-US" altLang="en-US" smtClean="0">
                <a:latin typeface="Trebuchet MS" panose="020B0603020202020204" pitchFamily="34" charset="0"/>
              </a:rPr>
              <a:t>   </a:t>
            </a:r>
          </a:p>
        </p:txBody>
      </p:sp>
      <p:pic>
        <p:nvPicPr>
          <p:cNvPr id="35844"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45494" y="1308524"/>
            <a:ext cx="2857500" cy="2634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5" name="Cloud Callout 2"/>
          <p:cNvSpPr>
            <a:spLocks noChangeArrowheads="1"/>
          </p:cNvSpPr>
          <p:nvPr/>
        </p:nvSpPr>
        <p:spPr bwMode="auto">
          <a:xfrm>
            <a:off x="665560" y="910378"/>
            <a:ext cx="5722144" cy="3563515"/>
          </a:xfrm>
          <a:prstGeom prst="cloudCallout">
            <a:avLst>
              <a:gd name="adj1" fmla="val -20833"/>
              <a:gd name="adj2" fmla="val 625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67916" tIns="33958" rIns="67916" bIns="33958"/>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eaLnBrk="1" hangingPunct="1"/>
            <a:endParaRPr lang="en-US" altLang="en-US" sz="1300" dirty="0"/>
          </a:p>
        </p:txBody>
      </p:sp>
      <p:sp>
        <p:nvSpPr>
          <p:cNvPr id="35846" name="Date Placeholder 4"/>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35847" name="Footer Placeholder 5"/>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6"/>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1939" b="2100"/>
          <a:stretch>
            <a:fillRect/>
          </a:stretch>
        </p:blipFill>
        <p:spPr>
          <a:xfrm>
            <a:off x="1714500" y="1341120"/>
            <a:ext cx="3815954" cy="3101340"/>
          </a:xfrm>
        </p:spPr>
      </p:pic>
      <p:sp>
        <p:nvSpPr>
          <p:cNvPr id="49154" name="Title 1"/>
          <p:cNvSpPr>
            <a:spLocks noGrp="1"/>
          </p:cNvSpPr>
          <p:nvPr>
            <p:ph type="title"/>
          </p:nvPr>
        </p:nvSpPr>
        <p:spPr>
          <a:xfrm>
            <a:off x="228600" y="566693"/>
            <a:ext cx="6515100" cy="558800"/>
          </a:xfrm>
        </p:spPr>
        <p:txBody>
          <a:bodyPr/>
          <a:lstStyle/>
          <a:p>
            <a:pPr eaLnBrk="1" hangingPunct="1">
              <a:defRPr/>
            </a:pPr>
            <a:r>
              <a:rPr lang="en-US" dirty="0"/>
              <a:t>But there were difficulties . . .</a:t>
            </a:r>
          </a:p>
        </p:txBody>
      </p:sp>
      <p:pic>
        <p:nvPicPr>
          <p:cNvPr id="36868" name="Picture 7"/>
          <p:cNvPicPr>
            <a:picLocks noChangeAspect="1"/>
          </p:cNvPicPr>
          <p:nvPr/>
        </p:nvPicPr>
        <p:blipFill>
          <a:blip r:embed="rId4" cstate="print">
            <a:extLst>
              <a:ext uri="{28A0092B-C50C-407E-A947-70E740481C1C}">
                <a14:useLocalDpi xmlns:a14="http://schemas.microsoft.com/office/drawing/2010/main" xmlns="" val="0"/>
              </a:ext>
            </a:extLst>
          </a:blip>
          <a:srcRect l="38031" b="16002"/>
          <a:stretch>
            <a:fillRect/>
          </a:stretch>
        </p:blipFill>
        <p:spPr bwMode="auto">
          <a:xfrm>
            <a:off x="5360194" y="1267779"/>
            <a:ext cx="959644" cy="1367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9" name="Picture 9"/>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51823" y="3416830"/>
            <a:ext cx="1534715" cy="1000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0" name="Picture 2"/>
          <p:cNvPicPr>
            <a:picLocks noChangeAspect="1"/>
          </p:cNvPicPr>
          <p:nvPr/>
        </p:nvPicPr>
        <p:blipFill>
          <a:blip r:embed="rId6" cstate="print">
            <a:extLst>
              <a:ext uri="{28A0092B-C50C-407E-A947-70E740481C1C}">
                <a14:useLocalDpi xmlns:a14="http://schemas.microsoft.com/office/drawing/2010/main" xmlns="" val="0"/>
              </a:ext>
            </a:extLst>
          </a:blip>
          <a:srcRect t="22009" r="71085" b="35802"/>
          <a:stretch>
            <a:fillRect/>
          </a:stretch>
        </p:blipFill>
        <p:spPr bwMode="auto">
          <a:xfrm>
            <a:off x="759620" y="1606550"/>
            <a:ext cx="1214438" cy="1299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1" name="Picture 2"/>
          <p:cNvPicPr>
            <a:picLocks noChangeAspect="1"/>
          </p:cNvPicPr>
          <p:nvPr/>
        </p:nvPicPr>
        <p:blipFill>
          <a:blip r:embed="rId7" cstate="print">
            <a:extLst>
              <a:ext uri="{28A0092B-C50C-407E-A947-70E740481C1C}">
                <a14:useLocalDpi xmlns:a14="http://schemas.microsoft.com/office/drawing/2010/main" xmlns="" val="0"/>
              </a:ext>
            </a:extLst>
          </a:blip>
          <a:srcRect l="26035" t="31386" r="24387" b="18390"/>
          <a:stretch>
            <a:fillRect/>
          </a:stretch>
        </p:blipFill>
        <p:spPr bwMode="auto">
          <a:xfrm>
            <a:off x="685801" y="3408681"/>
            <a:ext cx="1549004" cy="1150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2" name="Date Placeholder 4"/>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36873" name="Footer Placeholder 5"/>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pPr eaLnBrk="1" hangingPunct="1">
              <a:defRPr/>
            </a:pPr>
            <a:r>
              <a:rPr lang="en-US" dirty="0"/>
              <a:t>In Just Three Months . . .</a:t>
            </a:r>
          </a:p>
        </p:txBody>
      </p:sp>
      <p:sp>
        <p:nvSpPr>
          <p:cNvPr id="37891" name="Rectangle 3"/>
          <p:cNvSpPr>
            <a:spLocks noGrp="1" noChangeArrowheads="1"/>
          </p:cNvSpPr>
          <p:nvPr>
            <p:ph idx="1"/>
          </p:nvPr>
        </p:nvSpPr>
        <p:spPr/>
        <p:txBody>
          <a:bodyPr/>
          <a:lstStyle/>
          <a:p>
            <a:pPr eaLnBrk="1" hangingPunct="1">
              <a:buFontTx/>
              <a:buNone/>
            </a:pPr>
            <a:endParaRPr lang="en-US" altLang="en-US" smtClean="0">
              <a:latin typeface="Tahoma" panose="020B0604030504040204" pitchFamily="34" charset="0"/>
            </a:endParaRPr>
          </a:p>
          <a:p>
            <a:pPr eaLnBrk="1" hangingPunct="1">
              <a:buFontTx/>
              <a:buNone/>
            </a:pPr>
            <a:r>
              <a:rPr lang="en-US" altLang="en-US" smtClean="0">
                <a:latin typeface="Trebuchet MS" panose="020B0603020202020204" pitchFamily="34" charset="0"/>
              </a:rPr>
              <a:t>   </a:t>
            </a:r>
          </a:p>
        </p:txBody>
      </p:sp>
      <p:pic>
        <p:nvPicPr>
          <p:cNvPr id="37892"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44217" y="1112944"/>
            <a:ext cx="4710113" cy="3452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3"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37894"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a:xfrm>
            <a:off x="228600" y="566693"/>
            <a:ext cx="6515100" cy="558800"/>
          </a:xfrm>
        </p:spPr>
        <p:txBody>
          <a:bodyPr/>
          <a:lstStyle/>
          <a:p>
            <a:pPr eaLnBrk="1" hangingPunct="1">
              <a:defRPr/>
            </a:pPr>
            <a:r>
              <a:rPr lang="en-US" dirty="0"/>
              <a:t>On the Day </a:t>
            </a:r>
            <a:r>
              <a:rPr lang="en-US" dirty="0" smtClean="0"/>
              <a:t>of Competition . </a:t>
            </a:r>
            <a:r>
              <a:rPr lang="en-US" dirty="0"/>
              <a:t>. </a:t>
            </a:r>
            <a:r>
              <a:rPr lang="en-US" dirty="0" smtClean="0"/>
              <a:t>.</a:t>
            </a:r>
            <a:endParaRPr lang="en-US" dirty="0"/>
          </a:p>
        </p:txBody>
      </p:sp>
      <p:sp>
        <p:nvSpPr>
          <p:cNvPr id="38915" name="Rectangle 3"/>
          <p:cNvSpPr>
            <a:spLocks noGrp="1" noChangeArrowheads="1"/>
          </p:cNvSpPr>
          <p:nvPr>
            <p:ph idx="1"/>
          </p:nvPr>
        </p:nvSpPr>
        <p:spPr>
          <a:xfrm>
            <a:off x="228600" y="1844040"/>
            <a:ext cx="6515100" cy="2614719"/>
          </a:xfrm>
        </p:spPr>
        <p:txBody>
          <a:bodyPr/>
          <a:lstStyle/>
          <a:p>
            <a:pPr eaLnBrk="1" hangingPunct="1"/>
            <a:r>
              <a:rPr lang="en-US" altLang="en-US" smtClean="0">
                <a:latin typeface="Trebuchet MS" panose="020B0603020202020204" pitchFamily="34" charset="0"/>
              </a:rPr>
              <a:t>No Tools!</a:t>
            </a:r>
          </a:p>
          <a:p>
            <a:pPr eaLnBrk="1" hangingPunct="1"/>
            <a:r>
              <a:rPr lang="en-US" altLang="en-US" smtClean="0">
                <a:latin typeface="Trebuchet MS" panose="020B0603020202020204" pitchFamily="34" charset="0"/>
              </a:rPr>
              <a:t>No Sling!  </a:t>
            </a:r>
          </a:p>
          <a:p>
            <a:pPr eaLnBrk="1" hangingPunct="1"/>
            <a:r>
              <a:rPr lang="en-US" altLang="en-US" smtClean="0">
                <a:latin typeface="Trebuchet MS" panose="020B0603020202020204" pitchFamily="34" charset="0"/>
              </a:rPr>
              <a:t>No Helmets!</a:t>
            </a:r>
          </a:p>
          <a:p>
            <a:pPr eaLnBrk="1" hangingPunct="1"/>
            <a:r>
              <a:rPr lang="en-US" altLang="en-US" smtClean="0">
                <a:latin typeface="Trebuchet MS" panose="020B0603020202020204" pitchFamily="34" charset="0"/>
              </a:rPr>
              <a:t>No Goggles!</a:t>
            </a:r>
          </a:p>
          <a:p>
            <a:pPr eaLnBrk="1" hangingPunct="1">
              <a:buFontTx/>
              <a:buNone/>
            </a:pPr>
            <a:endParaRPr lang="en-US" altLang="en-US" smtClean="0">
              <a:latin typeface="Tahoma" panose="020B0604030504040204" pitchFamily="34" charset="0"/>
            </a:endParaRPr>
          </a:p>
          <a:p>
            <a:pPr eaLnBrk="1" hangingPunct="1">
              <a:buFontTx/>
              <a:buNone/>
            </a:pPr>
            <a:r>
              <a:rPr lang="en-US" altLang="en-US" smtClean="0">
                <a:latin typeface="Trebuchet MS" panose="020B0603020202020204" pitchFamily="34" charset="0"/>
              </a:rPr>
              <a:t>   </a:t>
            </a:r>
          </a:p>
        </p:txBody>
      </p:sp>
      <p:pic>
        <p:nvPicPr>
          <p:cNvPr id="38916"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83707" y="1462194"/>
            <a:ext cx="3380185" cy="336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Multiply 3"/>
          <p:cNvSpPr/>
          <p:nvPr/>
        </p:nvSpPr>
        <p:spPr bwMode="auto">
          <a:xfrm>
            <a:off x="2800350" y="1732280"/>
            <a:ext cx="4114800" cy="2794000"/>
          </a:xfrm>
          <a:prstGeom prst="mathMultiply">
            <a:avLst/>
          </a:prstGeom>
          <a:solidFill>
            <a:schemeClr val="bg2"/>
          </a:solidFill>
          <a:ln w="9525" cap="flat" cmpd="sng" algn="ctr">
            <a:solidFill>
              <a:schemeClr val="tx1"/>
            </a:solidFill>
            <a:prstDash val="solid"/>
            <a:round/>
            <a:headEnd type="none" w="med" len="med"/>
            <a:tailEnd type="none" w="med" len="med"/>
          </a:ln>
          <a:effectLst/>
          <a:extLst/>
        </p:spPr>
        <p:txBody>
          <a:bodyPr lIns="67916" tIns="33958" rIns="67916" bIns="33958"/>
          <a:lstStyle/>
          <a:p>
            <a:pPr>
              <a:defRPr/>
            </a:pPr>
            <a:endParaRPr lang="en-US" sz="1300" dirty="0">
              <a:ea typeface="+mn-ea"/>
            </a:endParaRPr>
          </a:p>
        </p:txBody>
      </p:sp>
      <p:sp>
        <p:nvSpPr>
          <p:cNvPr id="38918"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38919" name="Footer Placeholder 4"/>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defRPr/>
            </a:pPr>
            <a:r>
              <a:rPr lang="en-US" dirty="0"/>
              <a:t>Improvise . . .</a:t>
            </a:r>
          </a:p>
        </p:txBody>
      </p:sp>
      <p:pic>
        <p:nvPicPr>
          <p:cNvPr id="39939" name="Content Placeholder 1"/>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15257" b="15257"/>
          <a:stretch>
            <a:fillRect/>
          </a:stretch>
        </p:blipFill>
        <p:spPr/>
      </p:pic>
      <p:sp>
        <p:nvSpPr>
          <p:cNvPr id="39940"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39941"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defRPr/>
            </a:pPr>
            <a:r>
              <a:rPr lang="en-US" dirty="0"/>
              <a:t>Strength . . . </a:t>
            </a:r>
          </a:p>
        </p:txBody>
      </p:sp>
      <p:pic>
        <p:nvPicPr>
          <p:cNvPr id="40963" name="Content Placeholder 1"/>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249" b="26561"/>
          <a:stretch>
            <a:fillRect/>
          </a:stretch>
        </p:blipFill>
        <p:spPr>
          <a:xfrm>
            <a:off x="228600" y="1081512"/>
            <a:ext cx="6515100" cy="3519275"/>
          </a:xfrm>
        </p:spPr>
      </p:pic>
      <p:sp>
        <p:nvSpPr>
          <p:cNvPr id="40964"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40965"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defRPr/>
            </a:pPr>
            <a:r>
              <a:rPr lang="en-US" dirty="0"/>
              <a:t>The Competition . . .</a:t>
            </a:r>
          </a:p>
        </p:txBody>
      </p:sp>
      <p:pic>
        <p:nvPicPr>
          <p:cNvPr id="41987" name="Content Placeholder 1"/>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15257" b="15257"/>
          <a:stretch>
            <a:fillRect/>
          </a:stretch>
        </p:blipFill>
        <p:spPr/>
      </p:pic>
      <p:sp>
        <p:nvSpPr>
          <p:cNvPr id="41988"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41989"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defRPr/>
            </a:pPr>
            <a:r>
              <a:rPr lang="en-US" dirty="0"/>
              <a:t>It Worked!</a:t>
            </a:r>
          </a:p>
        </p:txBody>
      </p:sp>
      <p:pic>
        <p:nvPicPr>
          <p:cNvPr id="43011" name="Content Placeholder 5"/>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15257" b="15257"/>
          <a:stretch>
            <a:fillRect/>
          </a:stretch>
        </p:blipFill>
        <p:spPr/>
      </p:pic>
      <p:sp>
        <p:nvSpPr>
          <p:cNvPr id="43012"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43013"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1341" y="2858031"/>
            <a:ext cx="2215753" cy="1876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3" name="Rectangle 2"/>
          <p:cNvSpPr>
            <a:spLocks noGrp="1" noChangeArrowheads="1"/>
          </p:cNvSpPr>
          <p:nvPr>
            <p:ph type="title"/>
          </p:nvPr>
        </p:nvSpPr>
        <p:spPr>
          <a:xfrm>
            <a:off x="228600" y="574584"/>
            <a:ext cx="6515100" cy="558800"/>
          </a:xfrm>
        </p:spPr>
        <p:txBody>
          <a:bodyPr/>
          <a:lstStyle/>
          <a:p>
            <a:pPr eaLnBrk="1" hangingPunct="1">
              <a:defRPr/>
            </a:pPr>
            <a:r>
              <a:rPr lang="en-US" dirty="0"/>
              <a:t>Stages of Team </a:t>
            </a:r>
            <a:r>
              <a:rPr lang="en-US" dirty="0" smtClean="0"/>
              <a:t>Development</a:t>
            </a:r>
            <a:endParaRPr lang="en-US" dirty="0"/>
          </a:p>
        </p:txBody>
      </p:sp>
      <p:pic>
        <p:nvPicPr>
          <p:cNvPr id="16388"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300" y="1508760"/>
            <a:ext cx="1619250" cy="1725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43463" y="1074527"/>
            <a:ext cx="1828800" cy="1597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46847" y="2391199"/>
            <a:ext cx="1662113" cy="1667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1" name="Date Placeholder 5"/>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16392" name="Footer Placeholder 6"/>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defRPr/>
            </a:pPr>
            <a:r>
              <a:rPr lang="en-US" dirty="0"/>
              <a:t>Improved!</a:t>
            </a:r>
          </a:p>
        </p:txBody>
      </p:sp>
      <p:pic>
        <p:nvPicPr>
          <p:cNvPr id="44035" name="Content Placeholder 5"/>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15257" b="15257"/>
          <a:stretch>
            <a:fillRect/>
          </a:stretch>
        </p:blipFill>
        <p:spPr/>
      </p:pic>
      <p:sp>
        <p:nvSpPr>
          <p:cNvPr id="44036"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44037"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defRPr/>
            </a:pPr>
            <a:r>
              <a:rPr lang="en-US" dirty="0"/>
              <a:t>A Performing Team!</a:t>
            </a:r>
          </a:p>
        </p:txBody>
      </p:sp>
      <p:pic>
        <p:nvPicPr>
          <p:cNvPr id="45059" name="Content Placeholder 1"/>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15257" b="15257"/>
          <a:stretch>
            <a:fillRect/>
          </a:stretch>
        </p:blipFill>
        <p:spPr/>
      </p:pic>
      <p:sp>
        <p:nvSpPr>
          <p:cNvPr id="45060"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45061"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defRPr/>
            </a:pPr>
            <a:r>
              <a:rPr lang="en-US" dirty="0"/>
              <a:t>Story Creation Task</a:t>
            </a:r>
          </a:p>
        </p:txBody>
      </p:sp>
      <p:sp>
        <p:nvSpPr>
          <p:cNvPr id="3" name="Content Placeholder 2"/>
          <p:cNvSpPr>
            <a:spLocks noGrp="1"/>
          </p:cNvSpPr>
          <p:nvPr>
            <p:ph idx="1"/>
          </p:nvPr>
        </p:nvSpPr>
        <p:spPr/>
        <p:txBody>
          <a:bodyPr/>
          <a:lstStyle/>
          <a:p>
            <a:pPr marL="339577" indent="-339577" eaLnBrk="1" hangingPunct="1">
              <a:buFont typeface="Wingdings" charset="2"/>
              <a:buChar char="²"/>
              <a:defRPr/>
            </a:pPr>
            <a:r>
              <a:rPr lang="en-US" dirty="0" smtClean="0">
                <a:ea typeface="+mn-ea"/>
              </a:rPr>
              <a:t>Each patrol will create a story illustrating the stages of team development</a:t>
            </a:r>
          </a:p>
          <a:p>
            <a:pPr marL="339577" indent="-339577" eaLnBrk="1" hangingPunct="1">
              <a:buFont typeface="Wingdings" charset="2"/>
              <a:buChar char="²"/>
              <a:defRPr/>
            </a:pPr>
            <a:r>
              <a:rPr lang="en-US" dirty="0" smtClean="0">
                <a:ea typeface="+mn-ea"/>
              </a:rPr>
              <a:t>The story may be based upon;</a:t>
            </a:r>
          </a:p>
          <a:p>
            <a:pPr marL="551812" lvl="1" indent="-212235" eaLnBrk="1" hangingPunct="1">
              <a:buFont typeface="Wingdings" charset="2"/>
              <a:buChar char="u"/>
              <a:defRPr/>
            </a:pPr>
            <a:r>
              <a:rPr lang="en-US" dirty="0" smtClean="0"/>
              <a:t>A patrol members experience</a:t>
            </a:r>
          </a:p>
          <a:p>
            <a:pPr marL="551812" lvl="1" indent="-212235" eaLnBrk="1" hangingPunct="1">
              <a:buFont typeface="Wingdings" charset="2"/>
              <a:buChar char="u"/>
              <a:defRPr/>
            </a:pPr>
            <a:r>
              <a:rPr lang="en-US" dirty="0" smtClean="0"/>
              <a:t>A historical event</a:t>
            </a:r>
          </a:p>
          <a:p>
            <a:pPr marL="551812" lvl="1" indent="-212235" eaLnBrk="1" hangingPunct="1">
              <a:buFont typeface="Wingdings" charset="2"/>
              <a:buChar char="u"/>
              <a:defRPr/>
            </a:pPr>
            <a:r>
              <a:rPr lang="en-US" dirty="0" smtClean="0"/>
              <a:t>A popular TV show</a:t>
            </a:r>
          </a:p>
          <a:p>
            <a:pPr marL="339577" indent="-339577" eaLnBrk="1" hangingPunct="1">
              <a:buFont typeface="Wingdings" charset="2"/>
              <a:buChar char="²"/>
              <a:defRPr/>
            </a:pPr>
            <a:r>
              <a:rPr lang="en-US" dirty="0" smtClean="0">
                <a:ea typeface="+mn-ea"/>
              </a:rPr>
              <a:t>Each patrol will select a spokesperson</a:t>
            </a:r>
          </a:p>
          <a:p>
            <a:pPr marL="0" indent="0" eaLnBrk="1" hangingPunct="1">
              <a:buNone/>
              <a:defRPr/>
            </a:pPr>
            <a:endParaRPr lang="en-US" dirty="0" smtClean="0">
              <a:ea typeface="+mn-ea"/>
            </a:endParaRPr>
          </a:p>
          <a:p>
            <a:pPr marL="551812" lvl="1" indent="-212235" eaLnBrk="1" hangingPunct="1">
              <a:buFont typeface="Wingdings" charset="2"/>
              <a:buChar char="u"/>
              <a:defRPr/>
            </a:pPr>
            <a:endParaRPr lang="en-US" dirty="0" smtClean="0"/>
          </a:p>
        </p:txBody>
      </p:sp>
      <p:sp>
        <p:nvSpPr>
          <p:cNvPr id="46084" name="Date Placeholder 5"/>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46085" name="Footer Placeholder 6"/>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p:txBody>
          <a:bodyPr/>
          <a:lstStyle/>
          <a:p>
            <a:pPr eaLnBrk="1" hangingPunct="1">
              <a:defRPr/>
            </a:pPr>
            <a:r>
              <a:rPr lang="en-US" dirty="0"/>
              <a:t>Story Time</a:t>
            </a:r>
          </a:p>
        </p:txBody>
      </p:sp>
      <p:pic>
        <p:nvPicPr>
          <p:cNvPr id="4710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64869" y="1145541"/>
            <a:ext cx="1369219" cy="11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08"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 y="2069889"/>
            <a:ext cx="1227535" cy="1308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09"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72805" y="3302743"/>
            <a:ext cx="1689496" cy="1430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0"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50420" y="2562331"/>
            <a:ext cx="1309688" cy="1314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11" name="TextBox 3"/>
          <p:cNvSpPr>
            <a:spLocks noGrp="1" noChangeArrowheads="1"/>
          </p:cNvSpPr>
          <p:nvPr>
            <p:ph type="body" idx="1"/>
          </p:nvPr>
        </p:nvSpPr>
        <p:spPr>
          <a:xfrm>
            <a:off x="589360" y="1325986"/>
            <a:ext cx="4035028" cy="442046"/>
          </a:xfrm>
        </p:spPr>
        <p:txBody>
          <a:bodyPr>
            <a:spAutoFit/>
          </a:bodyPr>
          <a:lstStyle/>
          <a:p>
            <a:pPr eaLnBrk="1" hangingPunct="1">
              <a:buFontTx/>
              <a:buNone/>
            </a:pPr>
            <a:r>
              <a:rPr lang="en-US" altLang="en-US" smtClean="0">
                <a:latin typeface="Tahoma" panose="020B0604030504040204" pitchFamily="34" charset="0"/>
              </a:rPr>
              <a:t>Time Remaining:</a:t>
            </a:r>
          </a:p>
        </p:txBody>
      </p:sp>
      <p:sp>
        <p:nvSpPr>
          <p:cNvPr id="47112"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47113"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6" name="Rectangle 2"/>
          <p:cNvSpPr>
            <a:spLocks noGrp="1" noChangeArrowheads="1"/>
          </p:cNvSpPr>
          <p:nvPr>
            <p:ph type="title"/>
          </p:nvPr>
        </p:nvSpPr>
        <p:spPr/>
        <p:txBody>
          <a:bodyPr/>
          <a:lstStyle/>
          <a:p>
            <a:pPr eaLnBrk="1" hangingPunct="1">
              <a:defRPr/>
            </a:pPr>
            <a:r>
              <a:rPr lang="en-US" dirty="0"/>
              <a:t>SUMMARY</a:t>
            </a:r>
          </a:p>
        </p:txBody>
      </p:sp>
      <p:sp>
        <p:nvSpPr>
          <p:cNvPr id="48131" name="Rectangle 3"/>
          <p:cNvSpPr>
            <a:spLocks noGrp="1" noChangeArrowheads="1"/>
          </p:cNvSpPr>
          <p:nvPr>
            <p:ph type="body" idx="1"/>
          </p:nvPr>
        </p:nvSpPr>
        <p:spPr/>
        <p:txBody>
          <a:bodyPr/>
          <a:lstStyle/>
          <a:p>
            <a:pPr eaLnBrk="1" hangingPunct="1"/>
            <a:r>
              <a:rPr lang="en-US" altLang="en-US" smtClean="0">
                <a:latin typeface="Trebuchet MS" panose="020B0603020202020204" pitchFamily="34" charset="0"/>
              </a:rPr>
              <a:t>Leaders must understand and recognize the different stages of team development</a:t>
            </a:r>
          </a:p>
          <a:p>
            <a:pPr eaLnBrk="1" hangingPunct="1"/>
            <a:r>
              <a:rPr lang="en-US" altLang="en-US" smtClean="0">
                <a:latin typeface="Trebuchet MS" panose="020B0603020202020204" pitchFamily="34" charset="0"/>
              </a:rPr>
              <a:t>Leaders must use appropriate strategies to move team through different stages.</a:t>
            </a:r>
          </a:p>
          <a:p>
            <a:pPr eaLnBrk="1" hangingPunct="1"/>
            <a:r>
              <a:rPr lang="en-US" altLang="en-US" smtClean="0">
                <a:latin typeface="Trebuchet MS" panose="020B0603020202020204" pitchFamily="34" charset="0"/>
              </a:rPr>
              <a:t>Enthusiasm and Skill Level are a key parts of each stage of Team Development.</a:t>
            </a:r>
          </a:p>
        </p:txBody>
      </p:sp>
      <p:sp>
        <p:nvSpPr>
          <p:cNvPr id="48132"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48133"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defRPr/>
            </a:pPr>
            <a:r>
              <a:rPr lang="en-US" dirty="0"/>
              <a:t>Expect the Unexpected</a:t>
            </a:r>
          </a:p>
        </p:txBody>
      </p:sp>
      <p:sp>
        <p:nvSpPr>
          <p:cNvPr id="49155" name="Content Placeholder 4"/>
          <p:cNvSpPr>
            <a:spLocks noGrp="1"/>
          </p:cNvSpPr>
          <p:nvPr>
            <p:ph idx="1"/>
          </p:nvPr>
        </p:nvSpPr>
        <p:spPr/>
        <p:txBody>
          <a:bodyPr/>
          <a:lstStyle/>
          <a:p>
            <a:pPr eaLnBrk="1" hangingPunct="1"/>
            <a:endParaRPr lang="en-US" altLang="en-US" smtClean="0"/>
          </a:p>
        </p:txBody>
      </p:sp>
      <p:sp>
        <p:nvSpPr>
          <p:cNvPr id="49156"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49157"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pic>
        <p:nvPicPr>
          <p:cNvPr id="49158" name="irc_mi" descr="http://www.cravottableau.com/Family/Mr.%20Baby/open%20mouth/int-surprize-S-w.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08597" y="1580939"/>
            <a:ext cx="2732484" cy="2753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defRPr/>
            </a:pPr>
            <a:r>
              <a:rPr lang="en-US" dirty="0"/>
              <a:t>Prepare Ground Rules</a:t>
            </a:r>
          </a:p>
        </p:txBody>
      </p:sp>
      <p:sp>
        <p:nvSpPr>
          <p:cNvPr id="50179" name="Content Placeholder 4"/>
          <p:cNvSpPr>
            <a:spLocks noGrp="1"/>
          </p:cNvSpPr>
          <p:nvPr>
            <p:ph idx="1"/>
          </p:nvPr>
        </p:nvSpPr>
        <p:spPr/>
        <p:txBody>
          <a:bodyPr/>
          <a:lstStyle/>
          <a:p>
            <a:pPr eaLnBrk="1" hangingPunct="1"/>
            <a:endParaRPr lang="en-US" altLang="en-US" smtClean="0"/>
          </a:p>
        </p:txBody>
      </p:sp>
      <p:sp>
        <p:nvSpPr>
          <p:cNvPr id="50180"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50181"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pic>
        <p:nvPicPr>
          <p:cNvPr id="50182" name="irc_mi" descr="http://images.acswebnetworks.com/1/2096/groundrules.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62238" y="1564641"/>
            <a:ext cx="2343150" cy="2769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228600" y="566693"/>
            <a:ext cx="6515100" cy="558800"/>
          </a:xfrm>
        </p:spPr>
        <p:txBody>
          <a:bodyPr/>
          <a:lstStyle/>
          <a:p>
            <a:pPr eaLnBrk="1" hangingPunct="1">
              <a:defRPr/>
            </a:pPr>
            <a:r>
              <a:rPr lang="en-US" dirty="0"/>
              <a:t>Sometimes </a:t>
            </a:r>
            <a:r>
              <a:rPr lang="en-US" dirty="0" smtClean="0"/>
              <a:t>Fast… </a:t>
            </a:r>
            <a:br>
              <a:rPr lang="en-US" dirty="0" smtClean="0"/>
            </a:br>
            <a:r>
              <a:rPr lang="en-US" dirty="0" smtClean="0"/>
              <a:t>Sometimes </a:t>
            </a:r>
            <a:r>
              <a:rPr lang="en-US" dirty="0"/>
              <a:t>Slow</a:t>
            </a:r>
          </a:p>
        </p:txBody>
      </p:sp>
      <p:sp>
        <p:nvSpPr>
          <p:cNvPr id="51203"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51204"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pic>
        <p:nvPicPr>
          <p:cNvPr id="51205"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14500" y="1756728"/>
            <a:ext cx="3798094" cy="2151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defRPr/>
            </a:pPr>
            <a:r>
              <a:rPr lang="en-US" dirty="0"/>
              <a:t>Change Can Do This . . . </a:t>
            </a:r>
          </a:p>
        </p:txBody>
      </p:sp>
      <p:pic>
        <p:nvPicPr>
          <p:cNvPr id="52227" name="Content Placeholder 5" descr="SOMETIMES YOU HAVE TO GO BACKWARDS, TO MOVE FORWARDS"/>
          <p:cNvPicPr>
            <a:picLocks noGrp="1"/>
          </p:cNvPicPr>
          <p:nvPr>
            <p:ph idx="1"/>
          </p:nvPr>
        </p:nvPicPr>
        <p:blipFill>
          <a:blip r:embed="rId3" cstate="print">
            <a:extLst>
              <a:ext uri="{28A0092B-C50C-407E-A947-70E740481C1C}">
                <a14:useLocalDpi xmlns:a14="http://schemas.microsoft.com/office/drawing/2010/main" xmlns="" val="0"/>
              </a:ext>
            </a:extLst>
          </a:blip>
          <a:srcRect l="3493" r="4106"/>
          <a:stretch>
            <a:fillRect/>
          </a:stretch>
        </p:blipFill>
        <p:spPr>
          <a:xfrm>
            <a:off x="57150" y="1285240"/>
            <a:ext cx="6755607" cy="2447079"/>
          </a:xfrm>
        </p:spPr>
      </p:pic>
      <p:sp>
        <p:nvSpPr>
          <p:cNvPr id="52228"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52229"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defRPr/>
            </a:pPr>
            <a:r>
              <a:rPr lang="en-US" dirty="0"/>
              <a:t>Two Stages at One Time</a:t>
            </a:r>
          </a:p>
        </p:txBody>
      </p:sp>
      <p:pic>
        <p:nvPicPr>
          <p:cNvPr id="53251" name="Content Placeholder 5" descr="https://encrypted-tbn2.gstatic.com/images?q=tbn:ANd9GcTicdaLw2lT6vf3-NJ5A6oSY6GEtLrmejVtWhqM5nimwyJ7c8FY">
            <a:hlinkClick r:id="rId3"/>
          </p:cNvPr>
          <p:cNvPicPr>
            <a:picLocks noGrp="1"/>
          </p:cNvPicPr>
          <p:nvPr>
            <p:ph idx="1"/>
          </p:nvPr>
        </p:nvPicPr>
        <p:blipFill>
          <a:blip r:embed="rId4" cstate="print">
            <a:extLst>
              <a:ext uri="{28A0092B-C50C-407E-A947-70E740481C1C}">
                <a14:useLocalDpi xmlns:a14="http://schemas.microsoft.com/office/drawing/2010/main" xmlns="" val="0"/>
              </a:ext>
            </a:extLst>
          </a:blip>
          <a:srcRect l="629" t="4420" r="-629" b="542"/>
          <a:stretch>
            <a:fillRect/>
          </a:stretch>
        </p:blipFill>
        <p:spPr>
          <a:xfrm>
            <a:off x="2000250" y="1173480"/>
            <a:ext cx="2457450" cy="3585634"/>
          </a:xfrm>
        </p:spPr>
      </p:pic>
      <p:sp>
        <p:nvSpPr>
          <p:cNvPr id="53252"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53253"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536974" y="356235"/>
            <a:ext cx="6159104" cy="838200"/>
          </a:xfrm>
        </p:spPr>
        <p:txBody>
          <a:bodyPr/>
          <a:lstStyle/>
          <a:p>
            <a:pPr eaLnBrk="1" hangingPunct="1">
              <a:defRPr/>
            </a:pPr>
            <a:r>
              <a:rPr lang="en-US" dirty="0">
                <a:latin typeface="GeoSlab703 XBd BT" charset="0"/>
              </a:rPr>
              <a:t>Forming</a:t>
            </a:r>
            <a:br>
              <a:rPr lang="en-US" dirty="0">
                <a:latin typeface="GeoSlab703 XBd BT" charset="0"/>
              </a:rPr>
            </a:br>
            <a:r>
              <a:rPr lang="en-US" i="1" dirty="0">
                <a:latin typeface="GeoSlab703 XBd BT" charset="0"/>
              </a:rPr>
              <a:t>“Pickup Sticks”</a:t>
            </a:r>
          </a:p>
        </p:txBody>
      </p:sp>
      <p:pic>
        <p:nvPicPr>
          <p:cNvPr id="17411" name="Picture 5"/>
          <p:cNvPicPr>
            <a:picLocks noGrp="1" noChangeAspect="1" noChangeArrowheads="1"/>
          </p:cNvPicPr>
          <p:nvPr>
            <p:ph type="body" idx="1"/>
          </p:nvPr>
        </p:nvPicPr>
        <p:blipFill>
          <a:blip r:embed="rId3" cstate="print">
            <a:extLst>
              <a:ext uri="{28A0092B-C50C-407E-A947-70E740481C1C}">
                <a14:useLocalDpi xmlns:a14="http://schemas.microsoft.com/office/drawing/2010/main" xmlns="" val="0"/>
              </a:ext>
            </a:extLst>
          </a:blip>
          <a:srcRect/>
          <a:stretch>
            <a:fillRect/>
          </a:stretch>
        </p:blipFill>
        <p:spPr>
          <a:xfrm>
            <a:off x="2147888" y="1612371"/>
            <a:ext cx="2521744" cy="2689225"/>
          </a:xfrm>
          <a:noFill/>
        </p:spPr>
      </p:pic>
      <p:sp>
        <p:nvSpPr>
          <p:cNvPr id="17412" name="TextBox 2"/>
          <p:cNvSpPr txBox="1">
            <a:spLocks noChangeArrowheads="1"/>
          </p:cNvSpPr>
          <p:nvPr/>
        </p:nvSpPr>
        <p:spPr bwMode="auto">
          <a:xfrm>
            <a:off x="2743200" y="3512291"/>
            <a:ext cx="1194197" cy="27276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67916" tIns="33958" rIns="67916" bIns="33958">
            <a:spAutoFit/>
          </a:bodyP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300" dirty="0">
                <a:latin typeface="Arial" panose="020B0604020202020204" pitchFamily="34" charset="0"/>
              </a:rPr>
              <a:t>                      </a:t>
            </a:r>
          </a:p>
        </p:txBody>
      </p:sp>
      <p:sp>
        <p:nvSpPr>
          <p:cNvPr id="17413"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17414"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defRPr/>
            </a:pPr>
            <a:r>
              <a:rPr lang="en-US" dirty="0"/>
              <a:t>Forming</a:t>
            </a:r>
          </a:p>
        </p:txBody>
      </p:sp>
      <p:pic>
        <p:nvPicPr>
          <p:cNvPr id="18435"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t="10912" b="10912"/>
          <a:stretch>
            <a:fillRect/>
          </a:stretch>
        </p:blipFill>
        <p:spPr>
          <a:noFill/>
        </p:spPr>
      </p:pic>
      <p:sp>
        <p:nvSpPr>
          <p:cNvPr id="18436"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18437"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defRPr/>
            </a:pPr>
            <a:r>
              <a:rPr lang="en-US" dirty="0"/>
              <a:t>Video: Forming</a:t>
            </a:r>
          </a:p>
        </p:txBody>
      </p:sp>
      <p:sp>
        <p:nvSpPr>
          <p:cNvPr id="19459" name="Content Placeholder 1"/>
          <p:cNvSpPr>
            <a:spLocks noGrp="1"/>
          </p:cNvSpPr>
          <p:nvPr>
            <p:ph idx="1"/>
          </p:nvPr>
        </p:nvSpPr>
        <p:spPr/>
        <p:txBody>
          <a:bodyPr/>
          <a:lstStyle/>
          <a:p>
            <a:pPr eaLnBrk="1" hangingPunct="1"/>
            <a:endParaRPr lang="en-US" altLang="en-US" smtClean="0"/>
          </a:p>
        </p:txBody>
      </p:sp>
      <p:pic>
        <p:nvPicPr>
          <p:cNvPr id="19460"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66975" y="1179301"/>
            <a:ext cx="2336007" cy="349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19462" name="Footer Placeholder 4"/>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defRPr/>
            </a:pPr>
            <a:r>
              <a:rPr lang="en-US" dirty="0"/>
              <a:t>Video: Forming</a:t>
            </a:r>
          </a:p>
        </p:txBody>
      </p:sp>
      <p:sp>
        <p:nvSpPr>
          <p:cNvPr id="20483" name="Content Placeholder 1"/>
          <p:cNvSpPr>
            <a:spLocks noGrp="1"/>
          </p:cNvSpPr>
          <p:nvPr>
            <p:ph idx="1"/>
          </p:nvPr>
        </p:nvSpPr>
        <p:spPr/>
        <p:txBody>
          <a:bodyPr/>
          <a:lstStyle/>
          <a:p>
            <a:pPr eaLnBrk="1" hangingPunct="1"/>
            <a:endParaRPr lang="en-US" altLang="en-US" smtClean="0"/>
          </a:p>
        </p:txBody>
      </p:sp>
      <p:pic>
        <p:nvPicPr>
          <p:cNvPr id="20484"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1569" y="1008169"/>
            <a:ext cx="4941094" cy="3622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5"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20486" name="Footer Placeholder 4"/>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defRPr/>
            </a:pPr>
            <a:r>
              <a:rPr lang="en-US" dirty="0" smtClean="0"/>
              <a:t>Storming - </a:t>
            </a:r>
            <a:r>
              <a:rPr lang="en-US" i="1" dirty="0" smtClean="0"/>
              <a:t>“</a:t>
            </a:r>
            <a:r>
              <a:rPr lang="en-US" i="1" dirty="0"/>
              <a:t>At Odds”</a:t>
            </a:r>
          </a:p>
        </p:txBody>
      </p:sp>
      <p:pic>
        <p:nvPicPr>
          <p:cNvPr id="21507"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t="16533" b="359"/>
          <a:stretch>
            <a:fillRect/>
          </a:stretch>
        </p:blipFill>
        <p:spPr>
          <a:xfrm>
            <a:off x="906066" y="1117600"/>
            <a:ext cx="4980384" cy="3520440"/>
          </a:xfrm>
          <a:noFill/>
        </p:spPr>
      </p:pic>
      <p:sp>
        <p:nvSpPr>
          <p:cNvPr id="21508"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21509"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defRPr/>
            </a:pPr>
            <a:r>
              <a:rPr lang="en-US" dirty="0">
                <a:latin typeface="GeoSlab703 XBd BT" charset="0"/>
              </a:rPr>
              <a:t>Storming</a:t>
            </a:r>
          </a:p>
        </p:txBody>
      </p:sp>
      <p:pic>
        <p:nvPicPr>
          <p:cNvPr id="22531" name="Picture 4"/>
          <p:cNvPicPr>
            <a:picLocks noGrp="1" noChangeAspect="1" noChangeArrowheads="1"/>
          </p:cNvPicPr>
          <p:nvPr>
            <p:ph type="body" idx="1"/>
          </p:nvPr>
        </p:nvPicPr>
        <p:blipFill>
          <a:blip r:embed="rId3" cstate="print">
            <a:extLst>
              <a:ext uri="{28A0092B-C50C-407E-A947-70E740481C1C}">
                <a14:useLocalDpi xmlns:a14="http://schemas.microsoft.com/office/drawing/2010/main" xmlns="" val="0"/>
              </a:ext>
            </a:extLst>
          </a:blip>
          <a:srcRect/>
          <a:stretch>
            <a:fillRect/>
          </a:stretch>
        </p:blipFill>
        <p:spPr>
          <a:xfrm>
            <a:off x="1103710" y="1325988"/>
            <a:ext cx="5067300" cy="3302740"/>
          </a:xfrm>
          <a:noFill/>
        </p:spPr>
      </p:pic>
      <p:sp>
        <p:nvSpPr>
          <p:cNvPr id="22532" name="Date Placeholder 2"/>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en-US" altLang="en-US" sz="1000" dirty="0" smtClean="0">
                <a:solidFill>
                  <a:srgbClr val="003676"/>
                </a:solidFill>
              </a:rPr>
              <a:t>Heart of Virginia Council</a:t>
            </a:r>
          </a:p>
        </p:txBody>
      </p:sp>
      <p:sp>
        <p:nvSpPr>
          <p:cNvPr id="22533"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700">
                <a:solidFill>
                  <a:schemeClr val="tx1"/>
                </a:solidFill>
                <a:latin typeface="Franklin Gothic Book" panose="020B0503020102020204" pitchFamily="34" charset="0"/>
                <a:ea typeface="MS PGothic" panose="020B0600070205080204" pitchFamily="34" charset="-128"/>
              </a:defRPr>
            </a:lvl1pPr>
            <a:lvl2pPr marL="551877" indent="-212261" eaLnBrk="0" hangingPunct="0">
              <a:defRPr sz="1700">
                <a:solidFill>
                  <a:schemeClr val="tx1"/>
                </a:solidFill>
                <a:latin typeface="Franklin Gothic Book" panose="020B0503020102020204" pitchFamily="34" charset="0"/>
                <a:ea typeface="MS PGothic" panose="020B0600070205080204" pitchFamily="34" charset="-128"/>
              </a:defRPr>
            </a:lvl2pPr>
            <a:lvl3pPr marL="849042" indent="-169808" eaLnBrk="0" hangingPunct="0">
              <a:defRPr sz="1700">
                <a:solidFill>
                  <a:schemeClr val="tx1"/>
                </a:solidFill>
                <a:latin typeface="Franklin Gothic Book" panose="020B0503020102020204" pitchFamily="34" charset="0"/>
                <a:ea typeface="MS PGothic" panose="020B0600070205080204" pitchFamily="34" charset="-128"/>
              </a:defRPr>
            </a:lvl3pPr>
            <a:lvl4pPr marL="1188659" indent="-169808" eaLnBrk="0" hangingPunct="0">
              <a:defRPr sz="1700">
                <a:solidFill>
                  <a:schemeClr val="tx1"/>
                </a:solidFill>
                <a:latin typeface="Franklin Gothic Book" panose="020B0503020102020204" pitchFamily="34" charset="0"/>
                <a:ea typeface="MS PGothic" panose="020B0600070205080204" pitchFamily="34" charset="-128"/>
              </a:defRPr>
            </a:lvl4pPr>
            <a:lvl5pPr marL="1528275" indent="-169808" eaLnBrk="0" hangingPunct="0">
              <a:defRPr sz="1700">
                <a:solidFill>
                  <a:schemeClr val="tx1"/>
                </a:solidFill>
                <a:latin typeface="Franklin Gothic Book" panose="020B0503020102020204" pitchFamily="34" charset="0"/>
                <a:ea typeface="MS PGothic" panose="020B0600070205080204" pitchFamily="34" charset="-128"/>
              </a:defRPr>
            </a:lvl5pPr>
            <a:lvl6pPr marL="186789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6pPr>
            <a:lvl7pPr marL="2207509"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7pPr>
            <a:lvl8pPr marL="2547125"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8pPr>
            <a:lvl9pPr marL="2886742" indent="-169808" eaLnBrk="0" fontAlgn="base" hangingPunct="0">
              <a:spcBef>
                <a:spcPct val="0"/>
              </a:spcBef>
              <a:spcAft>
                <a:spcPct val="0"/>
              </a:spcAft>
              <a:defRPr sz="1700">
                <a:solidFill>
                  <a:schemeClr val="tx1"/>
                </a:solidFill>
                <a:latin typeface="Franklin Gothic Book" panose="020B0503020102020204" pitchFamily="34" charset="0"/>
                <a:ea typeface="MS PGothic" panose="020B0600070205080204" pitchFamily="34" charset="-128"/>
              </a:defRPr>
            </a:lvl9pPr>
          </a:lstStyle>
          <a:p>
            <a:pPr eaLnBrk="1" hangingPunct="1"/>
            <a:r>
              <a:rPr lang="nl-NL" altLang="en-US" sz="1000" dirty="0" smtClean="0">
                <a:solidFill>
                  <a:srgbClr val="000090"/>
                </a:solidFill>
              </a:rPr>
              <a:t>Wood Badge              S7-602-14</a:t>
            </a:r>
            <a:endParaRPr lang="en-US" altLang="en-US" sz="1000" dirty="0" smtClean="0">
              <a:solidFill>
                <a:srgbClr val="00009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B2014 Template">
  <a:themeElements>
    <a:clrScheme name="WB2014">
      <a:dk1>
        <a:sysClr val="windowText" lastClr="000000"/>
      </a:dk1>
      <a:lt1>
        <a:sysClr val="window" lastClr="FFFFFF"/>
      </a:lt1>
      <a:dk2>
        <a:srgbClr val="003F87"/>
      </a:dk2>
      <a:lt2>
        <a:srgbClr val="EEECE1"/>
      </a:lt2>
      <a:accent1>
        <a:srgbClr val="003F87"/>
      </a:accent1>
      <a:accent2>
        <a:srgbClr val="996633"/>
      </a:accent2>
      <a:accent3>
        <a:srgbClr val="CE1126"/>
      </a:accent3>
      <a:accent4>
        <a:srgbClr val="FFCC00"/>
      </a:accent4>
      <a:accent5>
        <a:srgbClr val="003F87"/>
      </a:accent5>
      <a:accent6>
        <a:srgbClr val="CE1126"/>
      </a:accent6>
      <a:hlink>
        <a:srgbClr val="003F87"/>
      </a:hlink>
      <a:folHlink>
        <a:srgbClr val="CE1126"/>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808</TotalTime>
  <Words>3441</Words>
  <Application>Microsoft Office PowerPoint</Application>
  <PresentationFormat>Custom</PresentationFormat>
  <Paragraphs>434</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WB2014 Template</vt:lpstr>
      <vt:lpstr>Stages of Team Development</vt:lpstr>
      <vt:lpstr>Overview</vt:lpstr>
      <vt:lpstr>Stages of Team Development</vt:lpstr>
      <vt:lpstr>Forming “Pickup Sticks”</vt:lpstr>
      <vt:lpstr>Forming</vt:lpstr>
      <vt:lpstr>Video: Forming</vt:lpstr>
      <vt:lpstr>Video: Forming</vt:lpstr>
      <vt:lpstr>Storming - “At Odds”</vt:lpstr>
      <vt:lpstr>Storming</vt:lpstr>
      <vt:lpstr>Video: Storming</vt:lpstr>
      <vt:lpstr>Video: Storming</vt:lpstr>
      <vt:lpstr>Norming - “Coming Around”</vt:lpstr>
      <vt:lpstr>Norming</vt:lpstr>
      <vt:lpstr>Video: Norming</vt:lpstr>
      <vt:lpstr>Video: Norming</vt:lpstr>
      <vt:lpstr>Performing - “As One”</vt:lpstr>
      <vt:lpstr>Performing</vt:lpstr>
      <vt:lpstr>Video: Performing</vt:lpstr>
      <vt:lpstr>Video: Performing</vt:lpstr>
      <vt:lpstr>Enthusiasm vs. Skill</vt:lpstr>
      <vt:lpstr>My Team Story</vt:lpstr>
      <vt:lpstr>Troop 706 Had a Vision . . .</vt:lpstr>
      <vt:lpstr>But there were difficulties . . .</vt:lpstr>
      <vt:lpstr>In Just Three Months . . .</vt:lpstr>
      <vt:lpstr>On the Day of Competition . . .</vt:lpstr>
      <vt:lpstr>Improvise . . .</vt:lpstr>
      <vt:lpstr>Strength . . . </vt:lpstr>
      <vt:lpstr>The Competition . . .</vt:lpstr>
      <vt:lpstr>It Worked!</vt:lpstr>
      <vt:lpstr>Improved!</vt:lpstr>
      <vt:lpstr>A Performing Team!</vt:lpstr>
      <vt:lpstr>Story Creation Task</vt:lpstr>
      <vt:lpstr>Story Time</vt:lpstr>
      <vt:lpstr>SUMMARY</vt:lpstr>
      <vt:lpstr>Expect the Unexpected</vt:lpstr>
      <vt:lpstr>Prepare Ground Rules</vt:lpstr>
      <vt:lpstr>Sometimes Fast…  Sometimes Slow</vt:lpstr>
      <vt:lpstr>Change Can Do This . . . </vt:lpstr>
      <vt:lpstr>Two Stages at One Time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Stages of Team Development</dc:title>
  <dc:creator>Admin</dc:creator>
  <cp:lastModifiedBy>JPRVictor</cp:lastModifiedBy>
  <cp:revision>41</cp:revision>
  <dcterms:created xsi:type="dcterms:W3CDTF">2014-07-12T03:55:37Z</dcterms:created>
  <dcterms:modified xsi:type="dcterms:W3CDTF">2014-09-10T21:54:22Z</dcterms:modified>
</cp:coreProperties>
</file>