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487D0-B920-46AE-8EA9-9BF7C940166E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29576-75E3-4E36-A990-A730EF77F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1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 know this slide</a:t>
            </a:r>
            <a:r>
              <a:rPr lang="en-US" baseline="0" dirty="0" smtClean="0"/>
              <a:t> is a bit busy, but . . . 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Around the WB for the 21</a:t>
            </a:r>
            <a:r>
              <a:rPr lang="en-US" baseline="30000" dirty="0" smtClean="0"/>
              <a:t>st</a:t>
            </a:r>
            <a:r>
              <a:rPr lang="en-US" baseline="0" dirty="0" smtClean="0"/>
              <a:t> Century pentagon are the topics and methods I just highlighted.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By the time we reach our sixth day together, we will have completed our pentagon,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More importantly, you will have learned much that will be helpful to you personally and to you in you Scouting role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Much of this you will be able to take back with you and to put to immediate use in Scouting, at work, and perhaps at home! 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3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9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6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4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8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9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5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D0142-DDD0-4F43-826D-C784DCB8D7C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08326-F500-4ECA-8311-31257EC5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6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08063"/>
            <a:ext cx="396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Callout 6"/>
          <p:cNvSpPr/>
          <p:nvPr/>
        </p:nvSpPr>
        <p:spPr>
          <a:xfrm>
            <a:off x="609600" y="381000"/>
            <a:ext cx="2819400" cy="2590800"/>
          </a:xfrm>
          <a:prstGeom prst="rightArrowCallout">
            <a:avLst>
              <a:gd name="adj1" fmla="val 13943"/>
              <a:gd name="adj2" fmla="val 12391"/>
              <a:gd name="adj3" fmla="val 23569"/>
              <a:gd name="adj4" fmla="val 69610"/>
            </a:avLst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u="sng" dirty="0">
              <a:solidFill>
                <a:schemeClr val="tx1"/>
              </a:solidFill>
            </a:endParaRPr>
          </a:p>
          <a:p>
            <a:pPr marL="112713" indent="-112713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cs typeface="Arial" pitchFamily="34" charset="0"/>
              </a:rPr>
              <a:t>Bringing the </a:t>
            </a:r>
            <a:br>
              <a:rPr lang="en-US" sz="1700" b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1700" b="1" dirty="0">
                <a:solidFill>
                  <a:schemeClr val="tx1"/>
                </a:solidFill>
                <a:cs typeface="Arial" pitchFamily="34" charset="0"/>
              </a:rPr>
              <a:t>Vision to Life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Listening to Learn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Leveraging Diversity through Inclusiveness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Communication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Generations in Scouting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Coaching &amp; Mentoring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609600" y="3124200"/>
            <a:ext cx="2590800" cy="2286000"/>
          </a:xfrm>
          <a:prstGeom prst="rightArrowCallout">
            <a:avLst>
              <a:gd name="adj1" fmla="val 16837"/>
              <a:gd name="adj2" fmla="val 17208"/>
              <a:gd name="adj3" fmla="val 25000"/>
              <a:gd name="adj4" fmla="val 71780"/>
            </a:avLst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700" b="1" dirty="0">
                <a:solidFill>
                  <a:schemeClr val="tx1"/>
                </a:solidFill>
              </a:rPr>
              <a:t>Models for Success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</a:rPr>
              <a:t>Stages of Team Development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</a:rPr>
              <a:t>The Leading EDGE/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The Teaching EDGE</a:t>
            </a:r>
          </a:p>
        </p:txBody>
      </p:sp>
      <p:sp>
        <p:nvSpPr>
          <p:cNvPr id="9" name="Left Arrow Callout 8"/>
          <p:cNvSpPr/>
          <p:nvPr/>
        </p:nvSpPr>
        <p:spPr>
          <a:xfrm>
            <a:off x="5562600" y="457200"/>
            <a:ext cx="3429000" cy="1219200"/>
          </a:xfrm>
          <a:prstGeom prst="leftArrowCallout">
            <a:avLst>
              <a:gd name="adj1" fmla="val 23823"/>
              <a:gd name="adj2" fmla="val 20678"/>
              <a:gd name="adj3" fmla="val 25000"/>
              <a:gd name="adj4" fmla="val 53431"/>
            </a:avLst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Leading to Make a Difference</a:t>
            </a:r>
          </a:p>
          <a:p>
            <a:pPr marL="173038" indent="-1730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/>
                </a:solidFill>
                <a:cs typeface="Arial" pitchFamily="34" charset="0"/>
              </a:rPr>
              <a:t>Servant Leadership</a:t>
            </a:r>
          </a:p>
          <a:p>
            <a:pPr marL="173038" indent="-1730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smtClean="0">
                <a:solidFill>
                  <a:schemeClr val="tx1"/>
                </a:solidFill>
                <a:cs typeface="Arial" pitchFamily="34" charset="0"/>
              </a:rPr>
              <a:t>Leaving </a:t>
            </a: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a Legacy</a:t>
            </a:r>
          </a:p>
        </p:txBody>
      </p:sp>
      <p:sp>
        <p:nvSpPr>
          <p:cNvPr id="10" name="Left Arrow Callout 9"/>
          <p:cNvSpPr/>
          <p:nvPr/>
        </p:nvSpPr>
        <p:spPr>
          <a:xfrm>
            <a:off x="6400800" y="1828800"/>
            <a:ext cx="2590800" cy="2133600"/>
          </a:xfrm>
          <a:prstGeom prst="leftArrowCallout">
            <a:avLst>
              <a:gd name="adj1" fmla="val 25000"/>
              <a:gd name="adj2" fmla="val 15450"/>
              <a:gd name="adj3" fmla="val 25000"/>
              <a:gd name="adj4" fmla="val 7461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Tools of the Trade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Project Planning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Leading Change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Problem Solving &amp; Decision Making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Managing Conflict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Self Assessment</a:t>
            </a:r>
          </a:p>
        </p:txBody>
      </p:sp>
      <p:sp>
        <p:nvSpPr>
          <p:cNvPr id="11" name="Up Arrow Callout 10"/>
          <p:cNvSpPr/>
          <p:nvPr/>
        </p:nvSpPr>
        <p:spPr>
          <a:xfrm>
            <a:off x="3124200" y="4800600"/>
            <a:ext cx="2895600" cy="1981200"/>
          </a:xfrm>
          <a:prstGeom prst="upArrowCallout">
            <a:avLst>
              <a:gd name="adj1" fmla="val 25000"/>
              <a:gd name="adj2" fmla="val 20804"/>
              <a:gd name="adj3" fmla="val 23801"/>
              <a:gd name="adj4" fmla="val 64977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Living the Values</a:t>
            </a: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Values, Mission &amp; Vision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Worship </a:t>
            </a:r>
            <a:r>
              <a:rPr lang="en-US" sz="1200" b="1" dirty="0">
                <a:solidFill>
                  <a:schemeClr val="tx1"/>
                </a:solidFill>
                <a:cs typeface="Arial" pitchFamily="34" charset="0"/>
              </a:rPr>
              <a:t>• </a:t>
            </a: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Conservation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Fun!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972800" y="3733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6378575" y="4183063"/>
            <a:ext cx="2590800" cy="1219200"/>
          </a:xfrm>
          <a:prstGeom prst="wedgeRoundRectCallout">
            <a:avLst>
              <a:gd name="adj1" fmla="val -62593"/>
              <a:gd name="adj2" fmla="val -86647"/>
              <a:gd name="adj3" fmla="val 16667"/>
            </a:avLst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Troop, Patrols</a:t>
            </a:r>
          </a:p>
          <a:p>
            <a:pPr>
              <a:defRPr/>
            </a:pPr>
            <a:r>
              <a:rPr lang="en-US" sz="1400" b="1" i="1" dirty="0" err="1">
                <a:solidFill>
                  <a:schemeClr val="tx1"/>
                </a:solidFill>
                <a:cs typeface="Arial" pitchFamily="34" charset="0"/>
              </a:rPr>
              <a:t>Gilwell</a:t>
            </a:r>
            <a:r>
              <a:rPr lang="en-US" sz="1400" b="1" i="1" dirty="0">
                <a:solidFill>
                  <a:schemeClr val="tx1"/>
                </a:solidFill>
                <a:cs typeface="Arial" pitchFamily="34" charset="0"/>
              </a:rPr>
              <a:t> Gazette</a:t>
            </a: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Patrol Project</a:t>
            </a: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Ticket</a:t>
            </a:r>
          </a:p>
          <a:p>
            <a:pPr>
              <a:defRPr/>
            </a:pPr>
            <a:r>
              <a:rPr lang="en-US" sz="1400" b="1" i="1" dirty="0">
                <a:solidFill>
                  <a:schemeClr val="tx1"/>
                </a:solidFill>
                <a:cs typeface="Arial" pitchFamily="34" charset="0"/>
              </a:rPr>
              <a:t>WB Handbook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6376988" y="5603875"/>
            <a:ext cx="2514600" cy="1143000"/>
          </a:xfrm>
          <a:prstGeom prst="cloudCallout">
            <a:avLst>
              <a:gd name="adj1" fmla="val -36788"/>
              <a:gd name="adj2" fmla="val -96217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1200" b="1" dirty="0" err="1">
                <a:solidFill>
                  <a:schemeClr val="tx1"/>
                </a:solidFill>
                <a:cs typeface="Arial" pitchFamily="34" charset="0"/>
              </a:rPr>
              <a:t>Gilwell</a:t>
            </a:r>
            <a:r>
              <a:rPr lang="en-US" sz="1200" b="1" dirty="0">
                <a:solidFill>
                  <a:schemeClr val="tx1"/>
                </a:solidFill>
                <a:cs typeface="Arial" pitchFamily="34" charset="0"/>
              </a:rPr>
              <a:t> Field; Flags</a:t>
            </a:r>
          </a:p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  <a:cs typeface="Arial" pitchFamily="34" charset="0"/>
              </a:rPr>
              <a:t>Blue &amp; Gold; Venturing</a:t>
            </a:r>
          </a:p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  <a:cs typeface="Arial" pitchFamily="34" charset="0"/>
              </a:rPr>
              <a:t>Campfires, Games</a:t>
            </a:r>
          </a:p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  <a:cs typeface="Arial" pitchFamily="34" charset="0"/>
              </a:rPr>
              <a:t>Camping; Leave No Trace</a:t>
            </a:r>
          </a:p>
        </p:txBody>
      </p:sp>
    </p:spTree>
    <p:extLst>
      <p:ext uri="{BB962C8B-B14F-4D97-AF65-F5344CB8AC3E}">
        <p14:creationId xmlns:p14="http://schemas.microsoft.com/office/powerpoint/2010/main" val="4222523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Virginia Commonwealth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albest</dc:creator>
  <cp:lastModifiedBy>albest</cp:lastModifiedBy>
  <cp:revision>2</cp:revision>
  <dcterms:created xsi:type="dcterms:W3CDTF">2014-07-14T11:18:02Z</dcterms:created>
  <dcterms:modified xsi:type="dcterms:W3CDTF">2014-07-16T17:21:26Z</dcterms:modified>
</cp:coreProperties>
</file>