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87" r:id="rId2"/>
    <p:sldId id="283" r:id="rId3"/>
    <p:sldId id="284" r:id="rId4"/>
    <p:sldId id="285" r:id="rId5"/>
    <p:sldId id="303" r:id="rId6"/>
    <p:sldId id="337" r:id="rId7"/>
    <p:sldId id="331" r:id="rId8"/>
    <p:sldId id="286" r:id="rId9"/>
    <p:sldId id="289" r:id="rId10"/>
    <p:sldId id="291" r:id="rId11"/>
    <p:sldId id="294" r:id="rId12"/>
    <p:sldId id="295" r:id="rId13"/>
    <p:sldId id="297" r:id="rId14"/>
    <p:sldId id="340" r:id="rId15"/>
    <p:sldId id="342" r:id="rId16"/>
    <p:sldId id="343" r:id="rId17"/>
    <p:sldId id="299" r:id="rId18"/>
    <p:sldId id="300" r:id="rId19"/>
    <p:sldId id="301" r:id="rId20"/>
    <p:sldId id="302" r:id="rId21"/>
    <p:sldId id="332" r:id="rId22"/>
    <p:sldId id="305" r:id="rId23"/>
    <p:sldId id="306" r:id="rId24"/>
    <p:sldId id="307" r:id="rId25"/>
    <p:sldId id="338" r:id="rId26"/>
    <p:sldId id="310" r:id="rId27"/>
    <p:sldId id="319" r:id="rId28"/>
    <p:sldId id="320" r:id="rId29"/>
    <p:sldId id="323" r:id="rId30"/>
    <p:sldId id="334" r:id="rId31"/>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Arial"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33CC33"/>
    <a:srgbClr val="00FF00"/>
    <a:srgbClr val="F4EF1F"/>
    <a:srgbClr val="F13B85"/>
    <a:srgbClr val="F0F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7" autoAdjust="0"/>
    <p:restoredTop sz="85428" autoAdjust="0"/>
  </p:normalViewPr>
  <p:slideViewPr>
    <p:cSldViewPr>
      <p:cViewPr varScale="1">
        <p:scale>
          <a:sx n="75" d="100"/>
          <a:sy n="75" d="100"/>
        </p:scale>
        <p:origin x="-77" y="-134"/>
      </p:cViewPr>
      <p:guideLst>
        <p:guide orient="horz" pos="2160"/>
        <p:guide pos="2880"/>
      </p:guideLst>
    </p:cSldViewPr>
  </p:slideViewPr>
  <p:outlineViewPr>
    <p:cViewPr>
      <p:scale>
        <a:sx n="33" d="100"/>
        <a:sy n="33" d="100"/>
      </p:scale>
      <p:origin x="0" y="346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4" tIns="47866" rIns="95734" bIns="47866" numCol="1" anchor="t" anchorCtr="0" compatLnSpc="1">
            <a:prstTxWarp prst="textNoShape">
              <a:avLst/>
            </a:prstTxWarp>
          </a:bodyPr>
          <a:lstStyle>
            <a:lvl1pPr defTabSz="956745" eaLnBrk="0" hangingPunct="0">
              <a:defRPr sz="1400">
                <a:latin typeface="Arial" charset="0"/>
                <a:ea typeface="ＭＳ Ｐゴシック" pitchFamily="34" charset="-128"/>
                <a:cs typeface="+mn-cs"/>
              </a:defRPr>
            </a:lvl1pPr>
          </a:lstStyle>
          <a:p>
            <a:pPr>
              <a:defRPr/>
            </a:pPr>
            <a:endParaRPr lang="en-US"/>
          </a:p>
        </p:txBody>
      </p:sp>
      <p:sp>
        <p:nvSpPr>
          <p:cNvPr id="91139" name="Rectangle 3"/>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4" tIns="47866" rIns="95734" bIns="47866" numCol="1" anchor="t" anchorCtr="0" compatLnSpc="1">
            <a:prstTxWarp prst="textNoShape">
              <a:avLst/>
            </a:prstTxWarp>
          </a:bodyPr>
          <a:lstStyle>
            <a:lvl1pPr algn="r" defTabSz="956745" eaLnBrk="0" hangingPunct="0">
              <a:defRPr sz="1400">
                <a:latin typeface="Arial" charset="0"/>
                <a:ea typeface="ＭＳ Ｐゴシック" pitchFamily="34" charset="-128"/>
                <a:cs typeface="+mn-cs"/>
              </a:defRPr>
            </a:lvl1pPr>
          </a:lstStyle>
          <a:p>
            <a:pPr>
              <a:defRPr/>
            </a:pPr>
            <a:fld id="{80AE3774-6FED-41C8-AE15-DCE6D8D1CA18}" type="datetime1">
              <a:rPr lang="en-US"/>
              <a:pPr>
                <a:defRPr/>
              </a:pPr>
              <a:t>2/7/2014</a:t>
            </a:fld>
            <a:endParaRPr lang="en-US"/>
          </a:p>
        </p:txBody>
      </p:sp>
      <p:sp>
        <p:nvSpPr>
          <p:cNvPr id="91140" name="Rectangle 4"/>
          <p:cNvSpPr>
            <a:spLocks noGrp="1" noChangeArrowheads="1"/>
          </p:cNvSpPr>
          <p:nvPr>
            <p:ph type="ftr" sz="quarter" idx="2"/>
          </p:nvPr>
        </p:nvSpPr>
        <p:spPr bwMode="auto">
          <a:xfrm>
            <a:off x="0"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4" tIns="47866" rIns="95734" bIns="47866" numCol="1" anchor="b" anchorCtr="0" compatLnSpc="1">
            <a:prstTxWarp prst="textNoShape">
              <a:avLst/>
            </a:prstTxWarp>
          </a:bodyPr>
          <a:lstStyle>
            <a:lvl1pPr defTabSz="956745" eaLnBrk="0" hangingPunct="0">
              <a:defRPr sz="1400">
                <a:latin typeface="Arial" charset="0"/>
                <a:ea typeface="ＭＳ Ｐゴシック" pitchFamily="34" charset="-128"/>
                <a:cs typeface="+mn-cs"/>
              </a:defRPr>
            </a:lvl1pPr>
          </a:lstStyle>
          <a:p>
            <a:pPr>
              <a:defRPr/>
            </a:pPr>
            <a:endParaRPr lang="en-US"/>
          </a:p>
        </p:txBody>
      </p:sp>
      <p:sp>
        <p:nvSpPr>
          <p:cNvPr id="91141" name="Rectangle 5"/>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4" tIns="47866" rIns="95734" bIns="47866" numCol="1" anchor="b" anchorCtr="0" compatLnSpc="1">
            <a:prstTxWarp prst="textNoShape">
              <a:avLst/>
            </a:prstTxWarp>
          </a:bodyPr>
          <a:lstStyle>
            <a:lvl1pPr algn="r" defTabSz="956745" eaLnBrk="0" hangingPunct="0">
              <a:defRPr sz="1400">
                <a:latin typeface="Arial" charset="0"/>
                <a:ea typeface="ＭＳ Ｐゴシック" pitchFamily="34" charset="-128"/>
                <a:cs typeface="+mn-cs"/>
              </a:defRPr>
            </a:lvl1pPr>
          </a:lstStyle>
          <a:p>
            <a:pPr>
              <a:defRPr/>
            </a:pPr>
            <a:fld id="{A371D5A7-279E-45B6-9B3F-1AD42513973E}" type="slidenum">
              <a:rPr lang="en-US"/>
              <a:pPr>
                <a:defRPr/>
              </a:pPr>
              <a:t>‹#›</a:t>
            </a:fld>
            <a:endParaRPr lang="en-US"/>
          </a:p>
        </p:txBody>
      </p:sp>
    </p:spTree>
    <p:extLst>
      <p:ext uri="{BB962C8B-B14F-4D97-AF65-F5344CB8AC3E}">
        <p14:creationId xmlns:p14="http://schemas.microsoft.com/office/powerpoint/2010/main" val="4066853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88" tIns="48595" rIns="97188" bIns="48595" numCol="1" anchor="t" anchorCtr="0" compatLnSpc="1">
            <a:prstTxWarp prst="textNoShape">
              <a:avLst/>
            </a:prstTxWarp>
          </a:bodyPr>
          <a:lstStyle>
            <a:lvl1pPr defTabSz="973212">
              <a:defRPr sz="1400">
                <a:latin typeface="Arial"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bwMode="auto">
          <a:xfrm>
            <a:off x="5437188" y="0"/>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88" tIns="48595" rIns="97188" bIns="48595" numCol="1" anchor="t" anchorCtr="0" compatLnSpc="1">
            <a:prstTxWarp prst="textNoShape">
              <a:avLst/>
            </a:prstTxWarp>
          </a:bodyPr>
          <a:lstStyle>
            <a:lvl1pPr algn="r" defTabSz="973212">
              <a:defRPr sz="1400">
                <a:latin typeface="Arial" charset="0"/>
                <a:ea typeface="ＭＳ Ｐゴシック" pitchFamily="34" charset="-128"/>
                <a:cs typeface="+mn-cs"/>
              </a:defRPr>
            </a:lvl1pPr>
          </a:lstStyle>
          <a:p>
            <a:pPr>
              <a:defRPr/>
            </a:pPr>
            <a:fld id="{55D6C319-E90C-4496-85E6-D41DBD6AFDBE}" type="datetime1">
              <a:rPr lang="en-US"/>
              <a:pPr>
                <a:defRPr/>
              </a:pPr>
              <a:t>2/7/2014</a:t>
            </a:fld>
            <a:endParaRPr lang="en-US"/>
          </a:p>
        </p:txBody>
      </p:sp>
      <p:sp>
        <p:nvSpPr>
          <p:cNvPr id="4" name="Slide Image Placeholder 3"/>
          <p:cNvSpPr>
            <a:spLocks noGrp="1" noRot="1" noChangeAspect="1"/>
          </p:cNvSpPr>
          <p:nvPr>
            <p:ph type="sldImg" idx="2"/>
          </p:nvPr>
        </p:nvSpPr>
        <p:spPr>
          <a:xfrm>
            <a:off x="2974975" y="549275"/>
            <a:ext cx="3656013" cy="2743200"/>
          </a:xfrm>
          <a:prstGeom prst="rect">
            <a:avLst/>
          </a:prstGeom>
          <a:noFill/>
          <a:ln w="12700">
            <a:solidFill>
              <a:prstClr val="black"/>
            </a:solidFill>
          </a:ln>
        </p:spPr>
        <p:txBody>
          <a:bodyPr vert="horz" wrap="square" lIns="94852" tIns="47425" rIns="94852" bIns="4742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960438" y="3475038"/>
            <a:ext cx="7680325"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88" tIns="48595" rIns="97188" bIns="485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88" tIns="48595" rIns="97188" bIns="48595" numCol="1" anchor="b" anchorCtr="0" compatLnSpc="1">
            <a:prstTxWarp prst="textNoShape">
              <a:avLst/>
            </a:prstTxWarp>
          </a:bodyPr>
          <a:lstStyle>
            <a:lvl1pPr defTabSz="973212">
              <a:defRPr sz="1400">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5437188" y="6948488"/>
            <a:ext cx="416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188" tIns="48595" rIns="97188" bIns="48595" numCol="1" anchor="b" anchorCtr="0" compatLnSpc="1">
            <a:prstTxWarp prst="textNoShape">
              <a:avLst/>
            </a:prstTxWarp>
          </a:bodyPr>
          <a:lstStyle>
            <a:lvl1pPr algn="r" defTabSz="973212">
              <a:defRPr sz="1400">
                <a:latin typeface="Arial" charset="0"/>
                <a:ea typeface="ＭＳ Ｐゴシック" pitchFamily="34" charset="-128"/>
                <a:cs typeface="+mn-cs"/>
              </a:defRPr>
            </a:lvl1pPr>
          </a:lstStyle>
          <a:p>
            <a:pPr>
              <a:defRPr/>
            </a:pPr>
            <a:fld id="{2F20C097-42AA-42C4-ADC7-10E7D1460BF3}" type="slidenum">
              <a:rPr lang="en-US"/>
              <a:pPr>
                <a:defRPr/>
              </a:pPr>
              <a:t>‹#›</a:t>
            </a:fld>
            <a:endParaRPr lang="en-US"/>
          </a:p>
        </p:txBody>
      </p:sp>
    </p:spTree>
    <p:extLst>
      <p:ext uri="{BB962C8B-B14F-4D97-AF65-F5344CB8AC3E}">
        <p14:creationId xmlns:p14="http://schemas.microsoft.com/office/powerpoint/2010/main" val="2955640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20C097-42AA-42C4-ADC7-10E7D1460BF3}" type="slidenum">
              <a:rPr lang="en-US" smtClean="0"/>
              <a:pPr>
                <a:defRPr/>
              </a:pPr>
              <a:t>4</a:t>
            </a:fld>
            <a:endParaRPr lang="en-US"/>
          </a:p>
        </p:txBody>
      </p:sp>
    </p:spTree>
    <p:extLst>
      <p:ext uri="{BB962C8B-B14F-4D97-AF65-F5344CB8AC3E}">
        <p14:creationId xmlns:p14="http://schemas.microsoft.com/office/powerpoint/2010/main" val="284984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a:noFill/>
        </p:spPr>
        <p:txBody>
          <a:bodyPr/>
          <a:lstStyle/>
          <a:p>
            <a:r>
              <a:rPr lang="en-US" smtClean="0"/>
              <a:t>1. Initiation of the method: Whose</a:t>
            </a:r>
          </a:p>
          <a:p>
            <a:r>
              <a:rPr lang="en-US" smtClean="0"/>
              <a:t>idea was it?</a:t>
            </a:r>
          </a:p>
          <a:p>
            <a:r>
              <a:rPr lang="en-US" smtClean="0"/>
              <a:t>2. The agenda: Who decides what is</a:t>
            </a:r>
          </a:p>
          <a:p>
            <a:r>
              <a:rPr lang="en-US" smtClean="0"/>
              <a:t>discussed?</a:t>
            </a:r>
          </a:p>
          <a:p>
            <a:r>
              <a:rPr lang="en-US" smtClean="0"/>
              <a:t>3. Decision-making: Who makes</a:t>
            </a:r>
          </a:p>
          <a:p>
            <a:r>
              <a:rPr lang="en-US" smtClean="0"/>
              <a:t>decisions about how to</a:t>
            </a:r>
          </a:p>
          <a:p>
            <a:r>
              <a:rPr lang="en-US" smtClean="0"/>
              <a:t>proceed?</a:t>
            </a:r>
          </a:p>
          <a:p>
            <a:r>
              <a:rPr lang="en-US" smtClean="0"/>
              <a:t>4. Information: Who holds the</a:t>
            </a:r>
          </a:p>
          <a:p>
            <a:r>
              <a:rPr lang="en-US" smtClean="0"/>
              <a:t>information necessary for</a:t>
            </a:r>
          </a:p>
          <a:p>
            <a:r>
              <a:rPr lang="en-US" smtClean="0"/>
              <a:t>decision-making?</a:t>
            </a:r>
          </a:p>
          <a:p>
            <a:r>
              <a:rPr lang="en-US" smtClean="0"/>
              <a:t>5. Implementation: Who takes</a:t>
            </a:r>
          </a:p>
          <a:p>
            <a:r>
              <a:rPr lang="en-US" smtClean="0"/>
              <a:t>action on decisions?</a:t>
            </a:r>
          </a:p>
          <a:p>
            <a:r>
              <a:rPr lang="en-US" smtClean="0"/>
              <a:t>6. Structure of participation: How</a:t>
            </a:r>
          </a:p>
          <a:p>
            <a:r>
              <a:rPr lang="en-US" smtClean="0"/>
              <a:t>formal or informal is it; does it</a:t>
            </a:r>
          </a:p>
          <a:p>
            <a:r>
              <a:rPr lang="en-US" smtClean="0"/>
              <a:t>replicate the adult structure?</a:t>
            </a:r>
          </a:p>
          <a:p>
            <a:r>
              <a:rPr lang="en-US" smtClean="0"/>
              <a:t>As with the ladder model, there is no single correct way of involving young people</a:t>
            </a:r>
          </a:p>
        </p:txBody>
      </p:sp>
      <p:sp>
        <p:nvSpPr>
          <p:cNvPr id="66564" name="Slide Number Placeholder 3"/>
          <p:cNvSpPr>
            <a:spLocks noGrp="1"/>
          </p:cNvSpPr>
          <p:nvPr>
            <p:ph type="sldNum" sz="quarter" idx="5"/>
          </p:nvPr>
        </p:nvSpPr>
        <p:spPr>
          <a:noFill/>
        </p:spPr>
        <p:txBody>
          <a:bodyPr/>
          <a:lstStyle>
            <a:lvl1pPr defTabSz="971550" eaLnBrk="0" hangingPunct="0">
              <a:defRPr>
                <a:solidFill>
                  <a:schemeClr val="tx1"/>
                </a:solidFill>
                <a:latin typeface="Arial" pitchFamily="34" charset="0"/>
                <a:ea typeface="MS PGothic" pitchFamily="34" charset="-128"/>
              </a:defRPr>
            </a:lvl1pPr>
            <a:lvl2pPr marL="742950" indent="-285750" defTabSz="971550" eaLnBrk="0" hangingPunct="0">
              <a:defRPr>
                <a:solidFill>
                  <a:schemeClr val="tx1"/>
                </a:solidFill>
                <a:latin typeface="Arial" pitchFamily="34" charset="0"/>
                <a:ea typeface="MS PGothic" pitchFamily="34" charset="-128"/>
              </a:defRPr>
            </a:lvl2pPr>
            <a:lvl3pPr marL="1143000" indent="-228600" defTabSz="971550" eaLnBrk="0" hangingPunct="0">
              <a:defRPr>
                <a:solidFill>
                  <a:schemeClr val="tx1"/>
                </a:solidFill>
                <a:latin typeface="Arial" pitchFamily="34" charset="0"/>
                <a:ea typeface="MS PGothic" pitchFamily="34" charset="-128"/>
              </a:defRPr>
            </a:lvl3pPr>
            <a:lvl4pPr marL="1600200" indent="-228600" defTabSz="971550" eaLnBrk="0" hangingPunct="0">
              <a:defRPr>
                <a:solidFill>
                  <a:schemeClr val="tx1"/>
                </a:solidFill>
                <a:latin typeface="Arial" pitchFamily="34" charset="0"/>
                <a:ea typeface="MS PGothic" pitchFamily="34" charset="-128"/>
              </a:defRPr>
            </a:lvl4pPr>
            <a:lvl5pPr marL="2057400" indent="-228600" defTabSz="971550" eaLnBrk="0" hangingPunct="0">
              <a:defRPr>
                <a:solidFill>
                  <a:schemeClr val="tx1"/>
                </a:solidFill>
                <a:latin typeface="Arial" pitchFamily="34" charset="0"/>
                <a:ea typeface="MS PGothic" pitchFamily="34" charset="-128"/>
              </a:defRPr>
            </a:lvl5pPr>
            <a:lvl6pPr marL="2514600" indent="-228600" defTabSz="97155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7155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7155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7155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C2D4B0-488D-4F36-9B82-145F251BDCA6}" type="slidenum">
              <a:rPr lang="en-US" smtClean="0"/>
              <a:pPr eaLnBrk="1" hangingPunct="1"/>
              <a:t>17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defTabSz="971550" eaLnBrk="0" hangingPunct="0">
              <a:defRPr>
                <a:solidFill>
                  <a:schemeClr val="tx1"/>
                </a:solidFill>
                <a:latin typeface="Arial" pitchFamily="34" charset="0"/>
                <a:ea typeface="MS PGothic" pitchFamily="34" charset="-128"/>
              </a:defRPr>
            </a:lvl1pPr>
            <a:lvl2pPr marL="742950" indent="-285750" defTabSz="971550" eaLnBrk="0" hangingPunct="0">
              <a:defRPr>
                <a:solidFill>
                  <a:schemeClr val="tx1"/>
                </a:solidFill>
                <a:latin typeface="Arial" pitchFamily="34" charset="0"/>
                <a:ea typeface="MS PGothic" pitchFamily="34" charset="-128"/>
              </a:defRPr>
            </a:lvl2pPr>
            <a:lvl3pPr marL="1143000" indent="-228600" defTabSz="971550" eaLnBrk="0" hangingPunct="0">
              <a:defRPr>
                <a:solidFill>
                  <a:schemeClr val="tx1"/>
                </a:solidFill>
                <a:latin typeface="Arial" pitchFamily="34" charset="0"/>
                <a:ea typeface="MS PGothic" pitchFamily="34" charset="-128"/>
              </a:defRPr>
            </a:lvl3pPr>
            <a:lvl4pPr marL="1600200" indent="-228600" defTabSz="971550" eaLnBrk="0" hangingPunct="0">
              <a:defRPr>
                <a:solidFill>
                  <a:schemeClr val="tx1"/>
                </a:solidFill>
                <a:latin typeface="Arial" pitchFamily="34" charset="0"/>
                <a:ea typeface="MS PGothic" pitchFamily="34" charset="-128"/>
              </a:defRPr>
            </a:lvl4pPr>
            <a:lvl5pPr marL="2057400" indent="-228600" defTabSz="971550" eaLnBrk="0" hangingPunct="0">
              <a:defRPr>
                <a:solidFill>
                  <a:schemeClr val="tx1"/>
                </a:solidFill>
                <a:latin typeface="Arial" pitchFamily="34" charset="0"/>
                <a:ea typeface="MS PGothic" pitchFamily="34" charset="-128"/>
              </a:defRPr>
            </a:lvl5pPr>
            <a:lvl6pPr marL="2514600" indent="-228600" defTabSz="97155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7155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7155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7155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3FBD23B-DCE4-4E37-B672-8FCF1BAC077B}" type="slidenum">
              <a:rPr lang="en-US" smtClean="0"/>
              <a:pPr eaLnBrk="1" hangingPunct="1"/>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a:noFill/>
        </p:spPr>
        <p:txBody>
          <a:bodyPr/>
          <a:lstStyle/>
          <a:p>
            <a:endParaRPr lang="en-US" smtClean="0"/>
          </a:p>
        </p:txBody>
      </p:sp>
      <p:sp>
        <p:nvSpPr>
          <p:cNvPr id="68612" name="Slide Number Placeholder 3"/>
          <p:cNvSpPr>
            <a:spLocks noGrp="1"/>
          </p:cNvSpPr>
          <p:nvPr>
            <p:ph type="sldNum" sz="quarter" idx="5"/>
          </p:nvPr>
        </p:nvSpPr>
        <p:spPr>
          <a:noFill/>
        </p:spPr>
        <p:txBody>
          <a:bodyPr/>
          <a:lstStyle>
            <a:lvl1pPr defTabSz="971550" eaLnBrk="0" hangingPunct="0">
              <a:defRPr>
                <a:solidFill>
                  <a:schemeClr val="tx1"/>
                </a:solidFill>
                <a:latin typeface="Arial" pitchFamily="34" charset="0"/>
                <a:ea typeface="MS PGothic" pitchFamily="34" charset="-128"/>
              </a:defRPr>
            </a:lvl1pPr>
            <a:lvl2pPr marL="742950" indent="-285750" defTabSz="971550" eaLnBrk="0" hangingPunct="0">
              <a:defRPr>
                <a:solidFill>
                  <a:schemeClr val="tx1"/>
                </a:solidFill>
                <a:latin typeface="Arial" pitchFamily="34" charset="0"/>
                <a:ea typeface="MS PGothic" pitchFamily="34" charset="-128"/>
              </a:defRPr>
            </a:lvl2pPr>
            <a:lvl3pPr marL="1143000" indent="-228600" defTabSz="971550" eaLnBrk="0" hangingPunct="0">
              <a:defRPr>
                <a:solidFill>
                  <a:schemeClr val="tx1"/>
                </a:solidFill>
                <a:latin typeface="Arial" pitchFamily="34" charset="0"/>
                <a:ea typeface="MS PGothic" pitchFamily="34" charset="-128"/>
              </a:defRPr>
            </a:lvl3pPr>
            <a:lvl4pPr marL="1600200" indent="-228600" defTabSz="971550" eaLnBrk="0" hangingPunct="0">
              <a:defRPr>
                <a:solidFill>
                  <a:schemeClr val="tx1"/>
                </a:solidFill>
                <a:latin typeface="Arial" pitchFamily="34" charset="0"/>
                <a:ea typeface="MS PGothic" pitchFamily="34" charset="-128"/>
              </a:defRPr>
            </a:lvl4pPr>
            <a:lvl5pPr marL="2057400" indent="-228600" defTabSz="971550" eaLnBrk="0" hangingPunct="0">
              <a:defRPr>
                <a:solidFill>
                  <a:schemeClr val="tx1"/>
                </a:solidFill>
                <a:latin typeface="Arial" pitchFamily="34" charset="0"/>
                <a:ea typeface="MS PGothic" pitchFamily="34" charset="-128"/>
              </a:defRPr>
            </a:lvl5pPr>
            <a:lvl6pPr marL="2514600" indent="-228600" defTabSz="97155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7155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7155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7155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0995FE6-E5A8-40B3-9503-E2467D4787CC}" type="slidenum">
              <a:rPr lang="en-US" smtClean="0"/>
              <a:pPr eaLnBrk="1" hangingPunct="1"/>
              <a:t>19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noFill/>
        </p:spPr>
        <p:txBody>
          <a:bodyPr/>
          <a:lstStyle/>
          <a:p>
            <a:endParaRPr lang="en-US" smtClean="0"/>
          </a:p>
        </p:txBody>
      </p:sp>
      <p:sp>
        <p:nvSpPr>
          <p:cNvPr id="69636" name="Slide Number Placeholder 3"/>
          <p:cNvSpPr>
            <a:spLocks noGrp="1"/>
          </p:cNvSpPr>
          <p:nvPr>
            <p:ph type="sldNum" sz="quarter" idx="5"/>
          </p:nvPr>
        </p:nvSpPr>
        <p:spPr>
          <a:noFill/>
        </p:spPr>
        <p:txBody>
          <a:bodyPr/>
          <a:lstStyle>
            <a:lvl1pPr defTabSz="971550" eaLnBrk="0" hangingPunct="0">
              <a:defRPr>
                <a:solidFill>
                  <a:schemeClr val="tx1"/>
                </a:solidFill>
                <a:latin typeface="Arial" pitchFamily="34" charset="0"/>
                <a:ea typeface="MS PGothic" pitchFamily="34" charset="-128"/>
              </a:defRPr>
            </a:lvl1pPr>
            <a:lvl2pPr marL="742950" indent="-285750" defTabSz="971550" eaLnBrk="0" hangingPunct="0">
              <a:defRPr>
                <a:solidFill>
                  <a:schemeClr val="tx1"/>
                </a:solidFill>
                <a:latin typeface="Arial" pitchFamily="34" charset="0"/>
                <a:ea typeface="MS PGothic" pitchFamily="34" charset="-128"/>
              </a:defRPr>
            </a:lvl2pPr>
            <a:lvl3pPr marL="1143000" indent="-228600" defTabSz="971550" eaLnBrk="0" hangingPunct="0">
              <a:defRPr>
                <a:solidFill>
                  <a:schemeClr val="tx1"/>
                </a:solidFill>
                <a:latin typeface="Arial" pitchFamily="34" charset="0"/>
                <a:ea typeface="MS PGothic" pitchFamily="34" charset="-128"/>
              </a:defRPr>
            </a:lvl3pPr>
            <a:lvl4pPr marL="1600200" indent="-228600" defTabSz="971550" eaLnBrk="0" hangingPunct="0">
              <a:defRPr>
                <a:solidFill>
                  <a:schemeClr val="tx1"/>
                </a:solidFill>
                <a:latin typeface="Arial" pitchFamily="34" charset="0"/>
                <a:ea typeface="MS PGothic" pitchFamily="34" charset="-128"/>
              </a:defRPr>
            </a:lvl4pPr>
            <a:lvl5pPr marL="2057400" indent="-228600" defTabSz="971550" eaLnBrk="0" hangingPunct="0">
              <a:defRPr>
                <a:solidFill>
                  <a:schemeClr val="tx1"/>
                </a:solidFill>
                <a:latin typeface="Arial" pitchFamily="34" charset="0"/>
                <a:ea typeface="MS PGothic" pitchFamily="34" charset="-128"/>
              </a:defRPr>
            </a:lvl5pPr>
            <a:lvl6pPr marL="2514600" indent="-228600" defTabSz="97155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7155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7155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7155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D92E043-D6CD-44EB-BD8E-15188BC5076D}" type="slidenum">
              <a:rPr lang="en-US" smtClean="0"/>
              <a:pPr eaLnBrk="1" hangingPunct="1"/>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a:noFill/>
        </p:spPr>
        <p:txBody>
          <a:bodyPr/>
          <a:lstStyle/>
          <a:p>
            <a:r>
              <a:rPr lang="en-US" smtClean="0"/>
              <a:t>1. Initiation of the method: Whose</a:t>
            </a:r>
          </a:p>
          <a:p>
            <a:r>
              <a:rPr lang="en-US" smtClean="0"/>
              <a:t>idea was it?</a:t>
            </a:r>
          </a:p>
          <a:p>
            <a:r>
              <a:rPr lang="en-US" smtClean="0"/>
              <a:t>2. The agenda: Who decides what is</a:t>
            </a:r>
          </a:p>
          <a:p>
            <a:r>
              <a:rPr lang="en-US" smtClean="0"/>
              <a:t>discussed?</a:t>
            </a:r>
          </a:p>
          <a:p>
            <a:r>
              <a:rPr lang="en-US" smtClean="0"/>
              <a:t>3. Decision-making: Who makes</a:t>
            </a:r>
          </a:p>
          <a:p>
            <a:r>
              <a:rPr lang="en-US" smtClean="0"/>
              <a:t>decisions about how to</a:t>
            </a:r>
          </a:p>
          <a:p>
            <a:r>
              <a:rPr lang="en-US" smtClean="0"/>
              <a:t>proceed?</a:t>
            </a:r>
          </a:p>
          <a:p>
            <a:r>
              <a:rPr lang="en-US" smtClean="0"/>
              <a:t>4. Information: Who holds the</a:t>
            </a:r>
          </a:p>
          <a:p>
            <a:r>
              <a:rPr lang="en-US" smtClean="0"/>
              <a:t>information necessary for</a:t>
            </a:r>
          </a:p>
          <a:p>
            <a:r>
              <a:rPr lang="en-US" smtClean="0"/>
              <a:t>decision-making?</a:t>
            </a:r>
          </a:p>
          <a:p>
            <a:r>
              <a:rPr lang="en-US" smtClean="0"/>
              <a:t>5. Implementation: Who takes</a:t>
            </a:r>
          </a:p>
          <a:p>
            <a:r>
              <a:rPr lang="en-US" smtClean="0"/>
              <a:t>action on decisions?</a:t>
            </a:r>
          </a:p>
          <a:p>
            <a:r>
              <a:rPr lang="en-US" smtClean="0"/>
              <a:t>6. Structure of participation: How</a:t>
            </a:r>
          </a:p>
          <a:p>
            <a:r>
              <a:rPr lang="en-US" smtClean="0"/>
              <a:t>formal or informal is it; does it</a:t>
            </a:r>
          </a:p>
          <a:p>
            <a:r>
              <a:rPr lang="en-US" smtClean="0"/>
              <a:t>replicate the adult structure?</a:t>
            </a:r>
          </a:p>
          <a:p>
            <a:r>
              <a:rPr lang="en-US" smtClean="0"/>
              <a:t>As with the ladder model, there is no single correct way of involving young people</a:t>
            </a:r>
          </a:p>
        </p:txBody>
      </p:sp>
      <p:sp>
        <p:nvSpPr>
          <p:cNvPr id="70660" name="Slide Number Placeholder 3"/>
          <p:cNvSpPr>
            <a:spLocks noGrp="1"/>
          </p:cNvSpPr>
          <p:nvPr>
            <p:ph type="sldNum" sz="quarter" idx="5"/>
          </p:nvPr>
        </p:nvSpPr>
        <p:spPr>
          <a:noFill/>
        </p:spPr>
        <p:txBody>
          <a:bodyPr/>
          <a:lstStyle>
            <a:lvl1pPr defTabSz="971550" eaLnBrk="0" hangingPunct="0">
              <a:defRPr>
                <a:solidFill>
                  <a:schemeClr val="tx1"/>
                </a:solidFill>
                <a:latin typeface="Arial" pitchFamily="34" charset="0"/>
                <a:ea typeface="MS PGothic" pitchFamily="34" charset="-128"/>
              </a:defRPr>
            </a:lvl1pPr>
            <a:lvl2pPr marL="742950" indent="-285750" defTabSz="971550" eaLnBrk="0" hangingPunct="0">
              <a:defRPr>
                <a:solidFill>
                  <a:schemeClr val="tx1"/>
                </a:solidFill>
                <a:latin typeface="Arial" pitchFamily="34" charset="0"/>
                <a:ea typeface="MS PGothic" pitchFamily="34" charset="-128"/>
              </a:defRPr>
            </a:lvl2pPr>
            <a:lvl3pPr marL="1143000" indent="-228600" defTabSz="971550" eaLnBrk="0" hangingPunct="0">
              <a:defRPr>
                <a:solidFill>
                  <a:schemeClr val="tx1"/>
                </a:solidFill>
                <a:latin typeface="Arial" pitchFamily="34" charset="0"/>
                <a:ea typeface="MS PGothic" pitchFamily="34" charset="-128"/>
              </a:defRPr>
            </a:lvl3pPr>
            <a:lvl4pPr marL="1600200" indent="-228600" defTabSz="971550" eaLnBrk="0" hangingPunct="0">
              <a:defRPr>
                <a:solidFill>
                  <a:schemeClr val="tx1"/>
                </a:solidFill>
                <a:latin typeface="Arial" pitchFamily="34" charset="0"/>
                <a:ea typeface="MS PGothic" pitchFamily="34" charset="-128"/>
              </a:defRPr>
            </a:lvl4pPr>
            <a:lvl5pPr marL="2057400" indent="-228600" defTabSz="971550" eaLnBrk="0" hangingPunct="0">
              <a:defRPr>
                <a:solidFill>
                  <a:schemeClr val="tx1"/>
                </a:solidFill>
                <a:latin typeface="Arial" pitchFamily="34" charset="0"/>
                <a:ea typeface="MS PGothic" pitchFamily="34" charset="-128"/>
              </a:defRPr>
            </a:lvl5pPr>
            <a:lvl6pPr marL="2514600" indent="-228600" defTabSz="97155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7155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7155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7155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48B1B99-C3AA-4DA1-8FA2-848D73CB9934}" type="slidenum">
              <a:rPr lang="en-US" smtClean="0"/>
              <a:pPr eaLnBrk="1" hangingPunct="1"/>
              <a:t>21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what to do with the less able? Or, if you are the less able-sabotage &amp; sandbag</a:t>
            </a:r>
          </a:p>
          <a:p>
            <a:r>
              <a:rPr lang="en-US" dirty="0" smtClean="0"/>
              <a:t>Communication; agreeing on goals</a:t>
            </a:r>
          </a:p>
          <a:p>
            <a:r>
              <a:rPr lang="en-US" dirty="0" smtClean="0"/>
              <a:t>Listening</a:t>
            </a:r>
          </a:p>
        </p:txBody>
      </p:sp>
      <p:sp>
        <p:nvSpPr>
          <p:cNvPr id="4" name="Slide Number Placeholder 3"/>
          <p:cNvSpPr>
            <a:spLocks noGrp="1"/>
          </p:cNvSpPr>
          <p:nvPr>
            <p:ph type="sldNum" sz="quarter" idx="10"/>
          </p:nvPr>
        </p:nvSpPr>
        <p:spPr/>
        <p:txBody>
          <a:bodyPr/>
          <a:lstStyle/>
          <a:p>
            <a:pPr>
              <a:defRPr/>
            </a:pPr>
            <a:fld id="{2F20C097-42AA-42C4-ADC7-10E7D1460BF3}" type="slidenum">
              <a:rPr lang="en-US" smtClean="0"/>
              <a:pPr>
                <a:defRPr/>
              </a:pPr>
              <a:t>25</a:t>
            </a:fld>
            <a:endParaRPr lang="en-US"/>
          </a:p>
        </p:txBody>
      </p:sp>
    </p:spTree>
    <p:extLst>
      <p:ext uri="{BB962C8B-B14F-4D97-AF65-F5344CB8AC3E}">
        <p14:creationId xmlns:p14="http://schemas.microsoft.com/office/powerpoint/2010/main" val="408336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079836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24000"/>
            <a:ext cx="8229600" cy="5181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449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2700000" algn="t" rotWithShape="0">
              <a:schemeClr val="tx1">
                <a:lumMod val="85000"/>
                <a:lumOff val="15000"/>
              </a:schemeClr>
            </a:outerShdw>
          </a:effectLst>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effectLst>
            <a:outerShdw blurRad="63500" dist="38099" dir="2700000" algn="ctr" rotWithShape="0">
              <a:srgbClr val="000000">
                <a:alpha val="46000"/>
              </a:srgbClr>
            </a:outerShdw>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6563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8573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36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03616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41689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https://www.doubleknot.com/OrgHeaders/828/template_actio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9755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1844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2596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475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63500" dist="38099"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lgn="t" rotWithShape="0">
              <a:schemeClr val="tx1">
                <a:alpha val="74000"/>
              </a:schemeClr>
            </a:outerShdw>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63" y="5789613"/>
            <a:ext cx="9144001"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60" r:id="rId7"/>
    <p:sldLayoutId id="2147483757" r:id="rId8"/>
    <p:sldLayoutId id="2147483758" r:id="rId9"/>
    <p:sldLayoutId id="2147483759" r:id="rId10"/>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effectLst>
            <a:outerShdw blurRad="38100" dist="38100" dir="2700000" algn="tl">
              <a:srgbClr val="000000">
                <a:alpha val="43137"/>
              </a:srgbClr>
            </a:outerShdw>
          </a:effectLst>
          <a:latin typeface="Calibri" pitchFamily="34" charset="0"/>
          <a:ea typeface="MS PGothic" pitchFamily="34" charset="-128"/>
          <a:cs typeface="ＭＳ Ｐゴシック" pitchFamily="-108" charset="-128"/>
        </a:defRPr>
      </a:lvl1pPr>
      <a:lvl2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pitchFamily="-108" charset="-128"/>
        </a:defRPr>
      </a:lvl2pPr>
      <a:lvl3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pitchFamily="-108" charset="-128"/>
        </a:defRPr>
      </a:lvl3pPr>
      <a:lvl4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pitchFamily="-108" charset="-128"/>
        </a:defRPr>
      </a:lvl4pPr>
      <a:lvl5pPr algn="ctr" rtl="0" eaLnBrk="0" fontAlgn="base" hangingPunct="0">
        <a:spcBef>
          <a:spcPct val="0"/>
        </a:spcBef>
        <a:spcAft>
          <a:spcPct val="0"/>
        </a:spcAft>
        <a:defRPr sz="4400">
          <a:solidFill>
            <a:schemeClr val="bg1"/>
          </a:solidFill>
          <a:latin typeface="Calibri" pitchFamily="34" charset="0"/>
          <a:ea typeface="MS PGothic" pitchFamily="34" charset="-128"/>
          <a:cs typeface="ＭＳ Ｐゴシック" pitchFamily="-108"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Calibri" pitchFamily="34" charset="0"/>
          <a:ea typeface="MS PGothic" pitchFamily="34"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S PGothic" pitchFamily="34"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09800"/>
            <a:ext cx="8229600" cy="1143000"/>
          </a:xfrm>
        </p:spPr>
        <p:txBody>
          <a:bodyPr/>
          <a:lstStyle/>
          <a:p>
            <a:pPr>
              <a:defRPr/>
            </a:pPr>
            <a:r>
              <a:rPr lang="en-US" dirty="0">
                <a:ea typeface="ＭＳ Ｐゴシック" pitchFamily="-108" charset="-128"/>
              </a:rPr>
              <a:t>Question: </a:t>
            </a: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What </a:t>
            </a:r>
            <a:r>
              <a:rPr lang="en-US" dirty="0">
                <a:ea typeface="ＭＳ Ｐゴシック" pitchFamily="-108" charset="-128"/>
              </a:rPr>
              <a:t>is the Scoutmaster’s </a:t>
            </a: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most </a:t>
            </a:r>
            <a:r>
              <a:rPr lang="en-US" dirty="0">
                <a:ea typeface="ＭＳ Ｐゴシック" pitchFamily="-108" charset="-128"/>
              </a:rPr>
              <a:t>important job?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Ladder of Youth Participation</a:t>
            </a:r>
            <a:endParaRPr lang="en-US" dirty="0">
              <a:ea typeface="ＭＳ Ｐゴシック" pitchFamily="-108" charset="-128"/>
            </a:endParaRPr>
          </a:p>
        </p:txBody>
      </p:sp>
      <p:pic>
        <p:nvPicPr>
          <p:cNvPr id="2050" name="Picture 2" descr="http://www.missgreaterrichmond.com/2008pageant/littlemiss/The_CREW_with_Lt._Governor_Bill_Bo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4267200" cy="32004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525963"/>
          </a:xfrm>
        </p:spPr>
        <p:txBody>
          <a:bodyPr/>
          <a:lstStyle/>
          <a:p>
            <a:pPr marL="514350" indent="-514350">
              <a:buFont typeface="+mj-lt"/>
              <a:buAutoNum type="arabicPeriod" startAt="3"/>
              <a:defRPr/>
            </a:pPr>
            <a:r>
              <a:rPr lang="en-US" sz="2800" dirty="0" smtClean="0">
                <a:ea typeface="ＭＳ Ｐゴシック" pitchFamily="-108" charset="-128"/>
              </a:rPr>
              <a:t>Tokenism</a:t>
            </a:r>
          </a:p>
          <a:p>
            <a:pPr marL="914400" lvl="1" indent="-514350">
              <a:defRPr/>
            </a:pPr>
            <a:r>
              <a:rPr lang="en-US" sz="2400" dirty="0" smtClean="0">
                <a:ea typeface="ＭＳ Ｐゴシック" pitchFamily="-108" charset="-128"/>
              </a:rPr>
              <a:t>A youth is scripted to speak to adults</a:t>
            </a:r>
          </a:p>
          <a:p>
            <a:pPr marL="914400" lvl="1" indent="-514350">
              <a:defRPr/>
            </a:pPr>
            <a:r>
              <a:rPr lang="en-US" sz="2400" dirty="0" smtClean="0">
                <a:ea typeface="ＭＳ Ｐゴシック" pitchFamily="-108" charset="-128"/>
              </a:rPr>
              <a:t>Supposedly representing youth</a:t>
            </a:r>
          </a:p>
          <a:p>
            <a:pPr marL="514350" indent="-514350">
              <a:buFont typeface="+mj-lt"/>
              <a:buAutoNum type="arabicPeriod" startAt="4"/>
              <a:defRPr/>
            </a:pPr>
            <a:r>
              <a:rPr lang="en-US" sz="2800" dirty="0">
                <a:ea typeface="ＭＳ Ｐゴシック" pitchFamily="-108" charset="-128"/>
              </a:rPr>
              <a:t>Assigned but informed</a:t>
            </a:r>
          </a:p>
          <a:p>
            <a:pPr marL="914400" lvl="1" indent="-514350">
              <a:defRPr/>
            </a:pPr>
            <a:r>
              <a:rPr lang="en-US" sz="2400" dirty="0">
                <a:ea typeface="ＭＳ Ｐゴシック" pitchFamily="-108" charset="-128"/>
              </a:rPr>
              <a:t>Youth participation is decided for them</a:t>
            </a:r>
          </a:p>
          <a:p>
            <a:pPr marL="914400" lvl="1" indent="-514350">
              <a:defRPr/>
            </a:pPr>
            <a:r>
              <a:rPr lang="en-US" sz="2400" dirty="0">
                <a:ea typeface="ＭＳ Ｐゴシック" pitchFamily="-108" charset="-128"/>
              </a:rPr>
              <a:t>Understand: Aims</a:t>
            </a:r>
          </a:p>
          <a:p>
            <a:pPr marL="914400" lvl="1" indent="-514350">
              <a:defRPr/>
            </a:pPr>
            <a:r>
              <a:rPr lang="en-US" sz="2400" dirty="0">
                <a:ea typeface="ＭＳ Ｐゴシック" pitchFamily="-108" charset="-128"/>
              </a:rPr>
              <a:t>Understand: Why they </a:t>
            </a:r>
            <a:r>
              <a:rPr lang="en-US" sz="2400" dirty="0" smtClean="0">
                <a:ea typeface="ＭＳ Ｐゴシック" pitchFamily="-108" charset="-128"/>
              </a:rPr>
              <a:t/>
            </a:r>
            <a:br>
              <a:rPr lang="en-US" sz="2400" dirty="0" smtClean="0">
                <a:ea typeface="ＭＳ Ｐゴシック" pitchFamily="-108" charset="-128"/>
              </a:rPr>
            </a:br>
            <a:r>
              <a:rPr lang="en-US" sz="2400" dirty="0" smtClean="0">
                <a:ea typeface="ＭＳ Ｐゴシック" pitchFamily="-108" charset="-128"/>
              </a:rPr>
              <a:t>were </a:t>
            </a:r>
            <a:r>
              <a:rPr lang="en-US" sz="2400" dirty="0">
                <a:ea typeface="ＭＳ Ｐゴシック" pitchFamily="-108" charset="-128"/>
              </a:rPr>
              <a:t>chosen</a:t>
            </a:r>
          </a:p>
          <a:p>
            <a:pPr marL="400050" lvl="1" indent="0">
              <a:buNone/>
              <a:defRPr/>
            </a:pPr>
            <a:endParaRPr lang="en-US" sz="2400" dirty="0">
              <a:ea typeface="ＭＳ Ｐゴシック" pitchFamily="-108" charset="-128"/>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40" y="3505200"/>
            <a:ext cx="4545111" cy="3407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Ladder of Youth Participation</a:t>
            </a:r>
            <a:endParaRPr lang="en-US" dirty="0">
              <a:ea typeface="ＭＳ Ｐゴシック" pitchFamily="-108" charset="-128"/>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7362"/>
            <a:ext cx="366395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1600200"/>
            <a:ext cx="8229600" cy="4525963"/>
          </a:xfrm>
        </p:spPr>
        <p:txBody>
          <a:bodyPr/>
          <a:lstStyle/>
          <a:p>
            <a:pPr marL="514350" indent="-514350">
              <a:buFont typeface="+mj-lt"/>
              <a:buAutoNum type="arabicPeriod" startAt="5"/>
              <a:defRPr/>
            </a:pPr>
            <a:r>
              <a:rPr lang="en-US" sz="2800" dirty="0" smtClean="0">
                <a:ea typeface="ＭＳ Ｐゴシック" pitchFamily="-108" charset="-128"/>
              </a:rPr>
              <a:t>Consulted and informed</a:t>
            </a:r>
          </a:p>
          <a:p>
            <a:pPr marL="914400" lvl="1" indent="-514350">
              <a:defRPr/>
            </a:pPr>
            <a:r>
              <a:rPr lang="en-US" sz="2400" dirty="0">
                <a:ea typeface="ＭＳ Ｐゴシック" pitchFamily="-108" charset="-128"/>
              </a:rPr>
              <a:t>Project designed by adults</a:t>
            </a:r>
          </a:p>
          <a:p>
            <a:pPr marL="914400" lvl="1" indent="-514350">
              <a:defRPr/>
            </a:pPr>
            <a:r>
              <a:rPr lang="en-US" sz="2400" dirty="0">
                <a:ea typeface="ＭＳ Ｐゴシック" pitchFamily="-108" charset="-128"/>
              </a:rPr>
              <a:t>Youth opinions </a:t>
            </a:r>
            <a:r>
              <a:rPr lang="en-US" sz="2400" dirty="0" smtClean="0">
                <a:ea typeface="ＭＳ Ｐゴシック" pitchFamily="-108" charset="-128"/>
              </a:rPr>
              <a:t>consulted</a:t>
            </a:r>
          </a:p>
          <a:p>
            <a:pPr marL="514350" indent="-514350">
              <a:buFont typeface="+mj-lt"/>
              <a:buAutoNum type="arabicPeriod" startAt="5"/>
              <a:defRPr/>
            </a:pPr>
            <a:r>
              <a:rPr lang="en-US" sz="2800" dirty="0" smtClean="0">
                <a:ea typeface="ＭＳ Ｐゴシック" pitchFamily="-108" charset="-128"/>
              </a:rPr>
              <a:t>Adult initiated, Shared decisions</a:t>
            </a:r>
          </a:p>
          <a:p>
            <a:pPr marL="914400" lvl="1" indent="-514350">
              <a:defRPr/>
            </a:pPr>
            <a:r>
              <a:rPr lang="en-US" sz="2400" dirty="0" smtClean="0">
                <a:ea typeface="ＭＳ Ｐゴシック" pitchFamily="-108" charset="-128"/>
              </a:rPr>
              <a:t>Youth opinions taken seriously in </a:t>
            </a:r>
            <a:br>
              <a:rPr lang="en-US" sz="2400" dirty="0" smtClean="0">
                <a:ea typeface="ＭＳ Ｐゴシック" pitchFamily="-108" charset="-128"/>
              </a:rPr>
            </a:br>
            <a:r>
              <a:rPr lang="en-US" sz="2400" dirty="0" smtClean="0">
                <a:ea typeface="ＭＳ Ｐゴシック" pitchFamily="-108" charset="-128"/>
              </a:rPr>
              <a:t>decision making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9422"/>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https://www.kintera.org/AccountTempFiles/account15617/images/klondik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578" y="4800600"/>
            <a:ext cx="334062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99422"/>
            <a:ext cx="39875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Ladder of Youth Participation</a:t>
            </a:r>
            <a:endParaRPr lang="en-US" dirty="0">
              <a:ea typeface="ＭＳ Ｐゴシック" pitchFamily="-108" charset="-128"/>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32225"/>
            <a:ext cx="366395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514350" indent="-514350">
              <a:buFont typeface="+mj-lt"/>
              <a:buAutoNum type="arabicPeriod" startAt="4"/>
              <a:defRPr/>
            </a:pPr>
            <a:r>
              <a:rPr lang="en-US" sz="2800" dirty="0" smtClean="0">
                <a:ea typeface="ＭＳ Ｐゴシック" pitchFamily="-108" charset="-128"/>
              </a:rPr>
              <a:t>Assigned but informed</a:t>
            </a:r>
          </a:p>
          <a:p>
            <a:pPr marL="514350" indent="-514350">
              <a:buFont typeface="+mj-lt"/>
              <a:buAutoNum type="arabicPeriod" startAt="4"/>
              <a:defRPr/>
            </a:pPr>
            <a:r>
              <a:rPr lang="en-US" sz="2800" dirty="0" smtClean="0">
                <a:ea typeface="ＭＳ Ｐゴシック" pitchFamily="-108" charset="-128"/>
              </a:rPr>
              <a:t>Consulted and informed</a:t>
            </a:r>
          </a:p>
          <a:p>
            <a:pPr marL="514350" indent="-514350">
              <a:buFont typeface="+mj-lt"/>
              <a:buAutoNum type="arabicPeriod" startAt="4"/>
              <a:defRPr/>
            </a:pPr>
            <a:r>
              <a:rPr lang="en-US" sz="2800" dirty="0" smtClean="0">
                <a:ea typeface="ＭＳ Ｐゴシック" pitchFamily="-108" charset="-128"/>
              </a:rPr>
              <a:t>Adult initiated, Shared decisions</a:t>
            </a:r>
          </a:p>
          <a:p>
            <a:pPr marL="514350" indent="-514350">
              <a:buFont typeface="+mj-lt"/>
              <a:buAutoNum type="arabicPeriod" startAt="4"/>
              <a:defRPr/>
            </a:pPr>
            <a:r>
              <a:rPr lang="en-US" sz="2800" dirty="0" smtClean="0">
                <a:ea typeface="ＭＳ Ｐゴシック" pitchFamily="-108" charset="-128"/>
              </a:rPr>
              <a:t>Youth initiated and directed</a:t>
            </a:r>
          </a:p>
          <a:p>
            <a:pPr marL="914400" lvl="1" indent="-514350">
              <a:defRPr/>
            </a:pPr>
            <a:r>
              <a:rPr lang="en-US" sz="2400" dirty="0" smtClean="0">
                <a:ea typeface="ＭＳ Ｐゴシック" pitchFamily="-108" charset="-128"/>
              </a:rPr>
              <a:t>Rare: adult don’t want to give </a:t>
            </a:r>
            <a:br>
              <a:rPr lang="en-US" sz="2400" dirty="0" smtClean="0">
                <a:ea typeface="ＭＳ Ｐゴシック" pitchFamily="-108" charset="-128"/>
              </a:rPr>
            </a:br>
            <a:r>
              <a:rPr lang="en-US" sz="2400" dirty="0" smtClean="0">
                <a:ea typeface="ＭＳ Ｐゴシック" pitchFamily="-108" charset="-128"/>
              </a:rPr>
              <a:t>up control</a:t>
            </a:r>
          </a:p>
          <a:p>
            <a:pPr marL="914400" lvl="1" indent="-514350">
              <a:defRPr/>
            </a:pPr>
            <a:r>
              <a:rPr lang="en-US" sz="2400" dirty="0" smtClean="0">
                <a:ea typeface="ＭＳ Ｐゴシック" pitchFamily="-108" charset="-128"/>
              </a:rPr>
              <a:t>Hard to sustain without </a:t>
            </a:r>
            <a:br>
              <a:rPr lang="en-US" sz="2400" dirty="0" smtClean="0">
                <a:ea typeface="ＭＳ Ｐゴシック" pitchFamily="-108" charset="-128"/>
              </a:rPr>
            </a:br>
            <a:r>
              <a:rPr lang="en-US" sz="2400" dirty="0" smtClean="0">
                <a:ea typeface="ＭＳ Ｐゴシック" pitchFamily="-108" charset="-128"/>
              </a:rPr>
              <a:t>adult involvement</a:t>
            </a:r>
          </a:p>
        </p:txBody>
      </p:sp>
      <p:pic>
        <p:nvPicPr>
          <p:cNvPr id="5122" name="Picture 2" descr="http://www.troop254lenoir.org/wp-content/uploads/2011/09/boy_scout_plc_me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4038600" cy="1602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Ladder of Youth Participation</a:t>
            </a:r>
            <a:endParaRPr lang="en-US" dirty="0">
              <a:ea typeface="ＭＳ Ｐゴシック" pitchFamily="-108" charset="-128"/>
            </a:endParaRPr>
          </a:p>
        </p:txBody>
      </p:sp>
      <p:sp>
        <p:nvSpPr>
          <p:cNvPr id="3" name="Content Placeholder 2"/>
          <p:cNvSpPr>
            <a:spLocks noGrp="1"/>
          </p:cNvSpPr>
          <p:nvPr>
            <p:ph idx="1"/>
          </p:nvPr>
        </p:nvSpPr>
        <p:spPr>
          <a:xfrm>
            <a:off x="228600" y="1219200"/>
            <a:ext cx="8229600" cy="4525963"/>
          </a:xfrm>
        </p:spPr>
        <p:txBody>
          <a:bodyPr/>
          <a:lstStyle/>
          <a:p>
            <a:pPr marL="514350" indent="-514350">
              <a:buFont typeface="+mj-lt"/>
              <a:buAutoNum type="arabicPeriod" startAt="8"/>
              <a:defRPr/>
            </a:pPr>
            <a:r>
              <a:rPr lang="en-US" sz="2800" dirty="0" smtClean="0">
                <a:ea typeface="ＭＳ Ｐゴシック" pitchFamily="-108" charset="-128"/>
              </a:rPr>
              <a:t>Youth initiated, Shared decisions</a:t>
            </a:r>
          </a:p>
          <a:p>
            <a:pPr marL="914400" lvl="1" indent="-514350">
              <a:defRPr/>
            </a:pPr>
            <a:r>
              <a:rPr lang="en-US" dirty="0" smtClean="0">
                <a:ea typeface="ＭＳ Ｐゴシック" pitchFamily="-108" charset="-128"/>
              </a:rPr>
              <a:t>Adults are involved as facilitators for </a:t>
            </a:r>
            <a:br>
              <a:rPr lang="en-US" dirty="0" smtClean="0">
                <a:ea typeface="ＭＳ Ｐゴシック" pitchFamily="-108" charset="-128"/>
              </a:rPr>
            </a:br>
            <a:r>
              <a:rPr lang="en-US" dirty="0" smtClean="0">
                <a:ea typeface="ＭＳ Ｐゴシック" pitchFamily="-108" charset="-128"/>
              </a:rPr>
              <a:t>the goals of young people</a:t>
            </a:r>
          </a:p>
          <a:p>
            <a:pPr marL="1314450" lvl="2" indent="-514350">
              <a:defRPr/>
            </a:pPr>
            <a:r>
              <a:rPr lang="en-US" sz="2000" dirty="0" smtClean="0">
                <a:ea typeface="ＭＳ Ｐゴシック" pitchFamily="-108" charset="-128"/>
              </a:rPr>
              <a:t>Resources</a:t>
            </a:r>
          </a:p>
          <a:p>
            <a:pPr marL="1314450" lvl="2" indent="-514350">
              <a:defRPr/>
            </a:pPr>
            <a:r>
              <a:rPr lang="en-US" sz="2000" dirty="0" smtClean="0">
                <a:ea typeface="ＭＳ Ｐゴシック" pitchFamily="-108" charset="-128"/>
              </a:rPr>
              <a:t>Skill development</a:t>
            </a:r>
          </a:p>
          <a:p>
            <a:pPr marL="1314450" lvl="2" indent="-514350">
              <a:defRPr/>
            </a:pPr>
            <a:r>
              <a:rPr lang="en-US" sz="2000" dirty="0" smtClean="0">
                <a:ea typeface="ＭＳ Ｐゴシック" pitchFamily="-108" charset="-128"/>
              </a:rPr>
              <a:t>Evaluation help</a:t>
            </a:r>
          </a:p>
          <a:p>
            <a:pPr marL="914400" lvl="1" indent="-514350">
              <a:defRPr/>
            </a:pPr>
            <a:r>
              <a:rPr lang="en-US" dirty="0" smtClean="0">
                <a:ea typeface="ＭＳ Ｐゴシック" pitchFamily="-108" charset="-128"/>
              </a:rPr>
              <a:t>Enhances learning for young people, </a:t>
            </a:r>
            <a:br>
              <a:rPr lang="en-US" dirty="0" smtClean="0">
                <a:ea typeface="ＭＳ Ｐゴシック" pitchFamily="-108" charset="-128"/>
              </a:rPr>
            </a:br>
            <a:r>
              <a:rPr lang="en-US" dirty="0" smtClean="0">
                <a:ea typeface="ＭＳ Ｐゴシック" pitchFamily="-108" charset="-128"/>
              </a:rPr>
              <a:t>builds a sense of community and </a:t>
            </a:r>
            <a:br>
              <a:rPr lang="en-US" dirty="0" smtClean="0">
                <a:ea typeface="ＭＳ Ｐゴシック" pitchFamily="-108" charset="-128"/>
              </a:rPr>
            </a:br>
            <a:r>
              <a:rPr lang="en-US" dirty="0" smtClean="0">
                <a:ea typeface="ＭＳ Ｐゴシック" pitchFamily="-108" charset="-128"/>
              </a:rPr>
              <a:t>ownership, and adults enjoy the </a:t>
            </a:r>
            <a:br>
              <a:rPr lang="en-US" dirty="0" smtClean="0">
                <a:ea typeface="ＭＳ Ｐゴシック" pitchFamily="-108" charset="-128"/>
              </a:rPr>
            </a:br>
            <a:r>
              <a:rPr lang="en-US" dirty="0" smtClean="0">
                <a:ea typeface="ＭＳ Ｐゴシック" pitchFamily="-108" charset="-128"/>
              </a:rPr>
              <a:t>enthusiasm of young people</a:t>
            </a:r>
            <a:br>
              <a:rPr lang="en-US" dirty="0" smtClean="0">
                <a:ea typeface="ＭＳ Ｐゴシック" pitchFamily="-108" charset="-128"/>
              </a:rPr>
            </a:br>
            <a:endParaRPr lang="en-US" dirty="0" smtClean="0">
              <a:ea typeface="ＭＳ Ｐゴシック" pitchFamily="-108" charset="-128"/>
            </a:endParaRPr>
          </a:p>
        </p:txBody>
      </p:sp>
      <p:pic>
        <p:nvPicPr>
          <p:cNvPr id="3074" name="Picture 2" descr="http://glaciersedge.org/wp-content/uploads/Lowes-Eagle-Project-Gr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060" y="1371600"/>
            <a:ext cx="244994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ea typeface="ＭＳ Ｐゴシック" pitchFamily="-108" charset="-128"/>
              </a:rPr>
              <a:t>Patrol System Survey Results</a:t>
            </a:r>
            <a:endParaRPr lang="en-US" dirty="0">
              <a:ea typeface="ＭＳ Ｐゴシック" pitchFamily="-108" charset="-128"/>
            </a:endParaRPr>
          </a:p>
        </p:txBody>
      </p:sp>
      <p:sp>
        <p:nvSpPr>
          <p:cNvPr id="3" name="Content Placeholder 2"/>
          <p:cNvSpPr>
            <a:spLocks noGrp="1"/>
          </p:cNvSpPr>
          <p:nvPr>
            <p:ph idx="1"/>
          </p:nvPr>
        </p:nvSpPr>
        <p:spPr>
          <a:xfrm>
            <a:off x="457200" y="1219200"/>
            <a:ext cx="8229600" cy="4525963"/>
          </a:xfrm>
        </p:spPr>
        <p:txBody>
          <a:bodyPr/>
          <a:lstStyle/>
          <a:p>
            <a:pPr marL="0" indent="0">
              <a:buFontTx/>
              <a:buNone/>
              <a:defRPr/>
            </a:pPr>
            <a:r>
              <a:rPr lang="en-US" sz="2400" dirty="0" smtClean="0">
                <a:ea typeface="ＭＳ Ｐゴシック" pitchFamily="-108" charset="-128"/>
              </a:rPr>
              <a:t>Adults may be overly-involved</a:t>
            </a:r>
          </a:p>
          <a:p>
            <a:pPr>
              <a:defRPr/>
            </a:pPr>
            <a:r>
              <a:rPr lang="en-US" sz="2400" dirty="0" smtClean="0">
                <a:ea typeface="ＭＳ Ｐゴシック" pitchFamily="-108" charset="-128"/>
              </a:rPr>
              <a:t>24% report that </a:t>
            </a:r>
            <a:r>
              <a:rPr lang="en-US" sz="2400" u="sng" dirty="0" smtClean="0">
                <a:ea typeface="ＭＳ Ｐゴシック" pitchFamily="-108" charset="-128"/>
              </a:rPr>
              <a:t>planning is largely or wholly accomplished by the adults.</a:t>
            </a:r>
            <a:r>
              <a:rPr lang="en-US" sz="2400" dirty="0" smtClean="0">
                <a:ea typeface="ＭＳ Ｐゴシック" pitchFamily="-108" charset="-128"/>
              </a:rPr>
              <a:t> Skill instruction happens with direct adult involvement in 73% of the responding Troops. </a:t>
            </a:r>
            <a:br>
              <a:rPr lang="en-US" sz="2400" dirty="0" smtClean="0">
                <a:ea typeface="ＭＳ Ｐゴシック" pitchFamily="-108" charset="-128"/>
              </a:rPr>
            </a:br>
            <a:r>
              <a:rPr lang="en-US" sz="2400" dirty="0" smtClean="0">
                <a:ea typeface="ＭＳ Ｐゴシック" pitchFamily="-108" charset="-128"/>
              </a:rPr>
              <a:t>Of these 8% report that adults do all of the instructing.</a:t>
            </a:r>
          </a:p>
          <a:p>
            <a:pPr>
              <a:defRPr/>
            </a:pPr>
            <a:r>
              <a:rPr lang="en-US" sz="2400" dirty="0" smtClean="0">
                <a:ea typeface="ＭＳ Ｐゴシック" pitchFamily="-108" charset="-128"/>
              </a:rPr>
              <a:t>36% report that </a:t>
            </a:r>
            <a:r>
              <a:rPr lang="en-US" sz="2400" u="sng" dirty="0" smtClean="0">
                <a:ea typeface="ＭＳ Ｐゴシック" pitchFamily="-108" charset="-128"/>
              </a:rPr>
              <a:t>directions to Scouts are largely given by adults</a:t>
            </a:r>
            <a:r>
              <a:rPr lang="en-US" sz="2400" dirty="0" smtClean="0">
                <a:ea typeface="ＭＳ Ｐゴシック" pitchFamily="-108" charset="-128"/>
              </a:rPr>
              <a:t>, of this 9% report that directions came almost exclusively from adults.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5334000"/>
            <a:ext cx="7969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Patrol System Survey Results</a:t>
            </a:r>
            <a:endParaRPr lang="en-US" dirty="0">
              <a:ea typeface="ＭＳ Ｐゴシック" pitchFamily="-108" charset="-128"/>
            </a:endParaRPr>
          </a:p>
        </p:txBody>
      </p:sp>
      <p:sp>
        <p:nvSpPr>
          <p:cNvPr id="3" name="Content Placeholder 2"/>
          <p:cNvSpPr>
            <a:spLocks noGrp="1"/>
          </p:cNvSpPr>
          <p:nvPr>
            <p:ph idx="1"/>
          </p:nvPr>
        </p:nvSpPr>
        <p:spPr>
          <a:xfrm>
            <a:off x="152400" y="1143000"/>
            <a:ext cx="8839200" cy="4983163"/>
          </a:xfrm>
        </p:spPr>
        <p:txBody>
          <a:bodyPr/>
          <a:lstStyle/>
          <a:p>
            <a:pPr marL="0" indent="0">
              <a:buFontTx/>
              <a:buNone/>
              <a:defRPr/>
            </a:pPr>
            <a:r>
              <a:rPr lang="en-US" sz="2600" dirty="0" smtClean="0">
                <a:ea typeface="ＭＳ Ｐゴシック" pitchFamily="-108" charset="-128"/>
              </a:rPr>
              <a:t>Youth leader’s planning is sometimes compromised.</a:t>
            </a:r>
          </a:p>
          <a:p>
            <a:pPr>
              <a:defRPr/>
            </a:pPr>
            <a:r>
              <a:rPr lang="en-US" sz="2600" dirty="0" smtClean="0">
                <a:ea typeface="ＭＳ Ｐゴシック" pitchFamily="-108" charset="-128"/>
              </a:rPr>
              <a:t>24% report that </a:t>
            </a:r>
            <a:r>
              <a:rPr lang="en-US" sz="2600" u="sng" dirty="0" smtClean="0">
                <a:ea typeface="ＭＳ Ｐゴシック" pitchFamily="-108" charset="-128"/>
              </a:rPr>
              <a:t>youth leader’s plans </a:t>
            </a:r>
            <a:r>
              <a:rPr lang="en-US" sz="2600" dirty="0" smtClean="0">
                <a:ea typeface="ＭＳ Ｐゴシック" pitchFamily="-108" charset="-128"/>
              </a:rPr>
              <a:t>are either nonexistent or frequently revised or </a:t>
            </a:r>
            <a:r>
              <a:rPr lang="en-US" sz="2600" u="sng" dirty="0" smtClean="0">
                <a:ea typeface="ＭＳ Ｐゴシック" pitchFamily="-108" charset="-128"/>
              </a:rPr>
              <a:t>vetoed by adults.</a:t>
            </a:r>
          </a:p>
          <a:p>
            <a:pPr>
              <a:defRPr/>
            </a:pPr>
            <a:r>
              <a:rPr lang="en-US" sz="2600" dirty="0" smtClean="0">
                <a:ea typeface="ＭＳ Ｐゴシック" pitchFamily="-108" charset="-128"/>
              </a:rPr>
              <a:t>60% report that </a:t>
            </a:r>
            <a:r>
              <a:rPr lang="en-US" sz="2600" u="sng" dirty="0" smtClean="0">
                <a:ea typeface="ＭＳ Ｐゴシック" pitchFamily="-108" charset="-128"/>
              </a:rPr>
              <a:t>adults</a:t>
            </a:r>
            <a:r>
              <a:rPr lang="en-US" sz="2600" dirty="0" smtClean="0">
                <a:ea typeface="ＭＳ Ｐゴシック" pitchFamily="-108" charset="-128"/>
              </a:rPr>
              <a:t> other than the Scoutmaster attend </a:t>
            </a:r>
            <a:r>
              <a:rPr lang="en-US" sz="2600" u="sng" dirty="0" smtClean="0">
                <a:ea typeface="ＭＳ Ｐゴシック" pitchFamily="-108" charset="-128"/>
              </a:rPr>
              <a:t>patrol leader’s council </a:t>
            </a:r>
            <a:r>
              <a:rPr lang="en-US" sz="2600" dirty="0" smtClean="0">
                <a:ea typeface="ＭＳ Ｐゴシック" pitchFamily="-108" charset="-128"/>
              </a:rPr>
              <a:t>meetings and 53% speak up and advise Scouts during these meetings on a regular basis.</a:t>
            </a:r>
          </a:p>
          <a:p>
            <a:pPr>
              <a:defRPr/>
            </a:pPr>
            <a:r>
              <a:rPr lang="en-US" sz="2600" dirty="0" smtClean="0">
                <a:solidFill>
                  <a:srgbClr val="FF0000"/>
                </a:solidFill>
                <a:ea typeface="ＭＳ Ｐゴシック" pitchFamily="-108" charset="-128"/>
              </a:rPr>
              <a:t>26% of troops report that adults have the primary responsibility for planning meetings and events.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Patrol System Survey Results</a:t>
            </a:r>
            <a:endParaRPr lang="en-US" dirty="0">
              <a:ea typeface="ＭＳ Ｐゴシック" pitchFamily="-108" charset="-128"/>
            </a:endParaRPr>
          </a:p>
        </p:txBody>
      </p:sp>
      <p:sp>
        <p:nvSpPr>
          <p:cNvPr id="3" name="Content Placeholder 2"/>
          <p:cNvSpPr>
            <a:spLocks noGrp="1"/>
          </p:cNvSpPr>
          <p:nvPr>
            <p:ph idx="1"/>
          </p:nvPr>
        </p:nvSpPr>
        <p:spPr>
          <a:xfrm>
            <a:off x="76200" y="1143000"/>
            <a:ext cx="8915400" cy="4983163"/>
          </a:xfrm>
        </p:spPr>
        <p:txBody>
          <a:bodyPr/>
          <a:lstStyle/>
          <a:p>
            <a:pPr marL="0" indent="0">
              <a:buFontTx/>
              <a:buNone/>
              <a:defRPr/>
            </a:pPr>
            <a:r>
              <a:rPr lang="en-US" sz="2600" dirty="0" smtClean="0">
                <a:ea typeface="ＭＳ Ｐゴシック" pitchFamily="-108" charset="-128"/>
              </a:rPr>
              <a:t>Patrols don’t appear to have a large measure of independence or continuity</a:t>
            </a:r>
          </a:p>
          <a:p>
            <a:pPr>
              <a:defRPr/>
            </a:pPr>
            <a:r>
              <a:rPr lang="en-US" sz="2600" dirty="0" smtClean="0">
                <a:ea typeface="ＭＳ Ｐゴシック" pitchFamily="-108" charset="-128"/>
              </a:rPr>
              <a:t>45% of patrols are often combined for an activity or event.</a:t>
            </a:r>
          </a:p>
          <a:p>
            <a:pPr>
              <a:defRPr/>
            </a:pPr>
            <a:r>
              <a:rPr lang="en-US" sz="2600" dirty="0" smtClean="0">
                <a:ea typeface="ＭＳ Ｐゴシック" pitchFamily="-108" charset="-128"/>
              </a:rPr>
              <a:t>49% of patrols have </a:t>
            </a:r>
            <a:r>
              <a:rPr lang="en-US" sz="2600" u="sng" dirty="0" smtClean="0">
                <a:ea typeface="ＭＳ Ｐゴシック" pitchFamily="-108" charset="-128"/>
              </a:rPr>
              <a:t>10 minutes or less scheduled at troop meetings</a:t>
            </a:r>
            <a:r>
              <a:rPr lang="en-US" sz="2600" dirty="0" smtClean="0">
                <a:ea typeface="ＭＳ Ｐゴシック" pitchFamily="-108" charset="-128"/>
              </a:rPr>
              <a:t>, 17% have no time scheduled.</a:t>
            </a:r>
          </a:p>
          <a:p>
            <a:pPr>
              <a:defRPr/>
            </a:pPr>
            <a:r>
              <a:rPr lang="en-US" sz="2600" dirty="0" smtClean="0">
                <a:ea typeface="ＭＳ Ｐゴシック" pitchFamily="-108" charset="-128"/>
              </a:rPr>
              <a:t>41% of troops have inter-patrol competitions less than once a month.</a:t>
            </a:r>
          </a:p>
          <a:p>
            <a:pPr>
              <a:defRPr/>
            </a:pPr>
            <a:r>
              <a:rPr lang="en-US" sz="2600" dirty="0" smtClean="0">
                <a:ea typeface="ＭＳ Ｐゴシック" pitchFamily="-108" charset="-128"/>
              </a:rPr>
              <a:t>87% of troops do not have their patrols set up independent campsites; of these 29% make </a:t>
            </a:r>
            <a:r>
              <a:rPr lang="en-US" sz="2600" u="sng" dirty="0" smtClean="0">
                <a:ea typeface="ＭＳ Ｐゴシック" pitchFamily="-108" charset="-128"/>
              </a:rPr>
              <a:t>no differentiation of patrols at all when camping.</a:t>
            </a:r>
          </a:p>
          <a:p>
            <a:pPr>
              <a:defRPr/>
            </a:pPr>
            <a:r>
              <a:rPr lang="en-US" sz="2600" dirty="0" smtClean="0">
                <a:solidFill>
                  <a:srgbClr val="FF0000"/>
                </a:solidFill>
                <a:ea typeface="ＭＳ Ｐゴシック" pitchFamily="-108" charset="-128"/>
              </a:rPr>
              <a:t>60% of patrols have no independent meetings or activities.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mtClean="0">
                <a:effectLst>
                  <a:outerShdw blurRad="38100" dist="38100" dir="2700000" algn="tl">
                    <a:srgbClr val="C0C0C0"/>
                  </a:outerShdw>
                </a:effectLst>
              </a:rPr>
              <a:t>Participation ↔</a:t>
            </a:r>
            <a:r>
              <a:rPr lang="en-US" smtClean="0">
                <a:effectLst>
                  <a:outerShdw blurRad="38100" dist="38100" dir="2700000" algn="tl">
                    <a:srgbClr val="C0C0C0"/>
                  </a:outerShdw>
                </a:effectLst>
                <a:sym typeface="Wingdings" pitchFamily="2" charset="2"/>
              </a:rPr>
              <a:t> E</a:t>
            </a:r>
            <a:r>
              <a:rPr lang="en-US" smtClean="0">
                <a:effectLst>
                  <a:outerShdw blurRad="38100" dist="38100" dir="2700000" algn="tl">
                    <a:srgbClr val="C0C0C0"/>
                  </a:outerShdw>
                </a:effectLst>
              </a:rPr>
              <a:t>mpowerment</a:t>
            </a:r>
          </a:p>
        </p:txBody>
      </p:sp>
      <p:sp>
        <p:nvSpPr>
          <p:cNvPr id="5" name="Content Placeholder 4"/>
          <p:cNvSpPr>
            <a:spLocks noGrp="1"/>
          </p:cNvSpPr>
          <p:nvPr>
            <p:ph idx="1"/>
          </p:nvPr>
        </p:nvSpPr>
        <p:spPr/>
        <p:txBody>
          <a:bodyPr/>
          <a:lstStyle/>
          <a:p>
            <a:pPr>
              <a:defRPr/>
            </a:pPr>
            <a:r>
              <a:rPr lang="en-US" dirty="0" smtClean="0">
                <a:ea typeface="ＭＳ Ｐゴシック" pitchFamily="-108" charset="-128"/>
              </a:rPr>
              <a:t>Consider </a:t>
            </a:r>
            <a:r>
              <a:rPr lang="en-US" b="1" dirty="0" smtClean="0">
                <a:ea typeface="ＭＳ Ｐゴシック" pitchFamily="-108" charset="-128"/>
              </a:rPr>
              <a:t>who</a:t>
            </a:r>
          </a:p>
          <a:p>
            <a:pPr lvl="1">
              <a:defRPr/>
            </a:pPr>
            <a:r>
              <a:rPr lang="en-US" dirty="0" smtClean="0">
                <a:ea typeface="ＭＳ Ｐゴシック" pitchFamily="-108" charset="-128"/>
              </a:rPr>
              <a:t>Has most of the information?</a:t>
            </a:r>
          </a:p>
          <a:p>
            <a:pPr lvl="1">
              <a:defRPr/>
            </a:pPr>
            <a:r>
              <a:rPr lang="en-US" dirty="0" smtClean="0">
                <a:ea typeface="ＭＳ Ｐゴシック" pitchFamily="-108" charset="-128"/>
              </a:rPr>
              <a:t>Initiates, sets the agenda?</a:t>
            </a:r>
          </a:p>
          <a:p>
            <a:pPr lvl="1">
              <a:defRPr/>
            </a:pPr>
            <a:r>
              <a:rPr lang="en-US" dirty="0" smtClean="0">
                <a:ea typeface="ＭＳ Ｐゴシック" pitchFamily="-108" charset="-128"/>
              </a:rPr>
              <a:t>Decides, plans and organizes?</a:t>
            </a:r>
          </a:p>
          <a:p>
            <a:pPr lvl="1">
              <a:defRPr/>
            </a:pPr>
            <a:r>
              <a:rPr lang="en-US" dirty="0">
                <a:ea typeface="ＭＳ Ｐゴシック" pitchFamily="-108" charset="-128"/>
              </a:rPr>
              <a:t>E</a:t>
            </a:r>
            <a:r>
              <a:rPr lang="en-US" dirty="0" smtClean="0">
                <a:ea typeface="ＭＳ Ｐゴシック" pitchFamily="-108" charset="-128"/>
              </a:rPr>
              <a:t>xpertise is implemented?</a:t>
            </a:r>
          </a:p>
          <a:p>
            <a:pPr lvl="1">
              <a:defRPr/>
            </a:pPr>
            <a:r>
              <a:rPr lang="en-US" dirty="0" smtClean="0">
                <a:ea typeface="ＭＳ Ｐゴシック" pitchFamily="-108" charset="-128"/>
              </a:rPr>
              <a:t>Sets up the structure and rules?</a:t>
            </a:r>
          </a:p>
          <a:p>
            <a:pPr lvl="1">
              <a:defRPr/>
            </a:pPr>
            <a:r>
              <a:rPr lang="en-US" dirty="0" smtClean="0">
                <a:ea typeface="ＭＳ Ｐゴシック" pitchFamily="-108" charset="-128"/>
              </a:rPr>
              <a:t>Evaluates?</a:t>
            </a:r>
          </a:p>
          <a:p>
            <a:pPr lvl="1">
              <a:defRPr/>
            </a:pPr>
            <a:r>
              <a:rPr lang="en-US" b="1" dirty="0" smtClean="0">
                <a:ea typeface="ＭＳ Ｐゴシック" pitchFamily="-108" charset="-128"/>
              </a:rPr>
              <a:t>Has the power?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Rate Participation</a:t>
            </a:r>
            <a:endParaRPr lang="en-US" dirty="0">
              <a:ea typeface="ＭＳ Ｐゴシック" pitchFamily="-108" charset="-128"/>
            </a:endParaRPr>
          </a:p>
        </p:txBody>
      </p:sp>
      <p:sp>
        <p:nvSpPr>
          <p:cNvPr id="3" name="Content Placeholder 2"/>
          <p:cNvSpPr>
            <a:spLocks noGrp="1"/>
          </p:cNvSpPr>
          <p:nvPr>
            <p:ph idx="1"/>
          </p:nvPr>
        </p:nvSpPr>
        <p:spPr>
          <a:xfrm>
            <a:off x="457200" y="1219200"/>
            <a:ext cx="8229600" cy="4906963"/>
          </a:xfrm>
        </p:spPr>
        <p:txBody>
          <a:bodyPr/>
          <a:lstStyle/>
          <a:p>
            <a:pPr>
              <a:defRPr/>
            </a:pPr>
            <a:r>
              <a:rPr lang="en-US" dirty="0" smtClean="0">
                <a:ea typeface="ＭＳ Ｐゴシック" pitchFamily="-108" charset="-128"/>
              </a:rPr>
              <a:t>Activity: </a:t>
            </a:r>
            <a:endParaRPr lang="en-US" dirty="0">
              <a:ea typeface="ＭＳ Ｐゴシック" pitchFamily="-108" charset="-128"/>
            </a:endParaRPr>
          </a:p>
        </p:txBody>
      </p:sp>
      <p:graphicFrame>
        <p:nvGraphicFramePr>
          <p:cNvPr id="5" name="Table 4"/>
          <p:cNvGraphicFramePr>
            <a:graphicFrameLocks noGrp="1"/>
          </p:cNvGraphicFramePr>
          <p:nvPr/>
        </p:nvGraphicFramePr>
        <p:xfrm>
          <a:off x="457200" y="2438400"/>
          <a:ext cx="8383587" cy="2971800"/>
        </p:xfrm>
        <a:graphic>
          <a:graphicData uri="http://schemas.openxmlformats.org/drawingml/2006/table">
            <a:tbl>
              <a:tblPr/>
              <a:tblGrid>
                <a:gridCol w="2568276"/>
                <a:gridCol w="2770069"/>
                <a:gridCol w="3045242"/>
              </a:tblGrid>
              <a:tr h="330200">
                <a:tc>
                  <a:txBody>
                    <a:bodyPr/>
                    <a:lstStyle/>
                    <a:p>
                      <a:pPr algn="l" fontAlgn="b"/>
                      <a:r>
                        <a:rPr lang="en-US" sz="2000" b="0" i="0" u="none" strike="noStrike" dirty="0">
                          <a:solidFill>
                            <a:srgbClr val="FFFFFF"/>
                          </a:solidFill>
                          <a:effectLst/>
                          <a:latin typeface="Calibri"/>
                        </a:rPr>
                        <a:t>Adults …</a:t>
                      </a:r>
                    </a:p>
                  </a:txBody>
                  <a:tcPr marL="11007" marR="11007" marT="11007" marB="0" anchor="b">
                    <a:lnL>
                      <a:noFill/>
                    </a:lnL>
                    <a:lnR>
                      <a:noFill/>
                    </a:lnR>
                    <a:lnT>
                      <a:noFill/>
                    </a:lnT>
                    <a:lnB>
                      <a:noFill/>
                    </a:lnB>
                    <a:solidFill>
                      <a:srgbClr val="C00000"/>
                    </a:solidFill>
                  </a:tcPr>
                </a:tc>
                <a:tc>
                  <a:txBody>
                    <a:bodyPr/>
                    <a:lstStyle/>
                    <a:p>
                      <a:pPr algn="ctr" fontAlgn="b"/>
                      <a:r>
                        <a:rPr lang="en-US" sz="2000" b="1" i="0" u="none" strike="noStrike" dirty="0">
                          <a:solidFill>
                            <a:srgbClr val="C00000"/>
                          </a:solidFill>
                          <a:effectLst/>
                          <a:latin typeface="Calibri"/>
                        </a:rPr>
                        <a:t>–5</a:t>
                      </a:r>
                      <a:r>
                        <a:rPr lang="en-US" sz="2000" b="1" i="0" u="none" strike="noStrike" dirty="0">
                          <a:solidFill>
                            <a:srgbClr val="000000"/>
                          </a:solidFill>
                          <a:effectLst/>
                          <a:latin typeface="Calibri"/>
                        </a:rPr>
                        <a:t>      </a:t>
                      </a:r>
                      <a:r>
                        <a:rPr lang="en-US" sz="2000" b="0" i="0" u="none" strike="noStrike" dirty="0">
                          <a:solidFill>
                            <a:srgbClr val="000000"/>
                          </a:solidFill>
                          <a:effectLst/>
                          <a:latin typeface="Calibri"/>
                        </a:rPr>
                        <a:t>…      0      …       </a:t>
                      </a:r>
                      <a:r>
                        <a:rPr lang="en-US" sz="2000" b="1" i="0" u="none" strike="noStrike" dirty="0">
                          <a:solidFill>
                            <a:srgbClr val="00B050"/>
                          </a:solidFill>
                          <a:effectLst/>
                          <a:latin typeface="Calibri"/>
                        </a:rPr>
                        <a:t>+5</a:t>
                      </a:r>
                      <a:endParaRPr lang="en-US" sz="2000" b="1" i="0" u="none" strike="noStrike" dirty="0">
                        <a:solidFill>
                          <a:srgbClr val="000000"/>
                        </a:solidFill>
                        <a:effectLst/>
                        <a:latin typeface="Calibri"/>
                      </a:endParaRPr>
                    </a:p>
                  </a:txBody>
                  <a:tcPr marL="11007" marR="11007" marT="11007" marB="0" anchor="b">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Youth …</a:t>
                      </a:r>
                    </a:p>
                  </a:txBody>
                  <a:tcPr marL="11007" marR="11007" marT="11007" marB="0" anchor="b">
                    <a:lnL>
                      <a:noFill/>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...have most of the info.</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...have most of the info.</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...initiated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…set the agenda</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...plan and organize</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...plan and organize</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...make the decisions</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...make the decisions</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...expertise is used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...expertise is used</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...set the rules</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…decided the structure</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…evaluated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…feedback is actively sought</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…have the power</a:t>
                      </a:r>
                    </a:p>
                  </a:txBody>
                  <a:tcPr marL="11007" marR="11007" marT="11007" marB="0" anchor="b">
                    <a:lnL>
                      <a:noFill/>
                    </a:lnL>
                    <a:lnR>
                      <a:noFill/>
                    </a:lnR>
                    <a:lnT>
                      <a:noFill/>
                    </a:lnT>
                    <a:lnB>
                      <a:noFill/>
                    </a:lnB>
                    <a:solidFill>
                      <a:srgbClr val="C00000"/>
                    </a:solidFill>
                  </a:tcPr>
                </a:tc>
                <a:tc>
                  <a:txBody>
                    <a:bodyPr/>
                    <a:lstStyle/>
                    <a:p>
                      <a:pPr algn="l" fontAlgn="b"/>
                      <a:r>
                        <a:rPr lang="en-US" sz="2000" b="0" i="0" u="none" strike="noStrike">
                          <a:solidFill>
                            <a:srgbClr val="000000"/>
                          </a:solidFill>
                          <a:effectLst/>
                          <a:latin typeface="Calibri"/>
                        </a:rPr>
                        <a:t>&lt;= shared / in between =&gt;</a:t>
                      </a:r>
                    </a:p>
                  </a:txBody>
                  <a:tcPr marL="11007" marR="11007" marT="11007" marB="0" anchor="b">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n-US" sz="2000" b="0" i="0" u="none" strike="noStrike" dirty="0">
                          <a:solidFill>
                            <a:srgbClr val="FFFFFF"/>
                          </a:solidFill>
                          <a:effectLst/>
                          <a:latin typeface="Calibri"/>
                        </a:rPr>
                        <a:t>…are empowered</a:t>
                      </a:r>
                    </a:p>
                  </a:txBody>
                  <a:tcPr marL="11007" marR="11007" marT="11007" marB="0" anchor="b">
                    <a:lnL>
                      <a:noFill/>
                    </a:lnL>
                    <a:lnR>
                      <a:noFill/>
                    </a:lnR>
                    <a:lnT>
                      <a:noFill/>
                    </a:lnT>
                    <a:lnB>
                      <a:noFill/>
                    </a:lnB>
                    <a:solidFill>
                      <a:srgbClr val="00B050"/>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Rate Participation</a:t>
            </a:r>
            <a:endParaRPr lang="en-US" dirty="0">
              <a:ea typeface="ＭＳ Ｐゴシック" pitchFamily="-108" charset="-128"/>
            </a:endParaRPr>
          </a:p>
        </p:txBody>
      </p:sp>
      <p:sp>
        <p:nvSpPr>
          <p:cNvPr id="3" name="Content Placeholder 2"/>
          <p:cNvSpPr>
            <a:spLocks noGrp="1"/>
          </p:cNvSpPr>
          <p:nvPr>
            <p:ph idx="1"/>
          </p:nvPr>
        </p:nvSpPr>
        <p:spPr>
          <a:xfrm>
            <a:off x="457200" y="1219200"/>
            <a:ext cx="8229600" cy="4906963"/>
          </a:xfrm>
        </p:spPr>
        <p:txBody>
          <a:bodyPr/>
          <a:lstStyle/>
          <a:p>
            <a:pPr>
              <a:defRPr/>
            </a:pPr>
            <a:r>
              <a:rPr lang="en-US" dirty="0" err="1" smtClean="0">
                <a:ea typeface="ＭＳ Ｐゴシック" pitchFamily="-108" charset="-128"/>
              </a:rPr>
              <a:t>Okpik</a:t>
            </a:r>
            <a:r>
              <a:rPr lang="en-US" dirty="0" smtClean="0">
                <a:ea typeface="ＭＳ Ｐゴシック" pitchFamily="-108" charset="-128"/>
              </a:rPr>
              <a:t> outing to Northern Tier</a:t>
            </a:r>
            <a:br>
              <a:rPr lang="en-US" dirty="0" smtClean="0">
                <a:ea typeface="ＭＳ Ｐゴシック" pitchFamily="-108" charset="-128"/>
              </a:rPr>
            </a:br>
            <a:r>
              <a:rPr lang="en-US" dirty="0" smtClean="0">
                <a:ea typeface="ＭＳ Ｐゴシック" pitchFamily="-108" charset="-128"/>
              </a:rPr>
              <a:t>Ely Minnesota during Winter, 2006</a:t>
            </a:r>
            <a:endParaRPr lang="en-US" dirty="0">
              <a:ea typeface="ＭＳ Ｐゴシック" pitchFamily="-108" charset="-128"/>
            </a:endParaRPr>
          </a:p>
        </p:txBody>
      </p:sp>
      <p:graphicFrame>
        <p:nvGraphicFramePr>
          <p:cNvPr id="5" name="Table 4"/>
          <p:cNvGraphicFramePr>
            <a:graphicFrameLocks noGrp="1"/>
          </p:cNvGraphicFramePr>
          <p:nvPr/>
        </p:nvGraphicFramePr>
        <p:xfrm>
          <a:off x="457200" y="2438400"/>
          <a:ext cx="8383587" cy="2971800"/>
        </p:xfrm>
        <a:graphic>
          <a:graphicData uri="http://schemas.openxmlformats.org/drawingml/2006/table">
            <a:tbl>
              <a:tblPr/>
              <a:tblGrid>
                <a:gridCol w="2568276"/>
                <a:gridCol w="2770069"/>
                <a:gridCol w="3045242"/>
              </a:tblGrid>
              <a:tr h="330200">
                <a:tc>
                  <a:txBody>
                    <a:bodyPr/>
                    <a:lstStyle/>
                    <a:p>
                      <a:pPr algn="l" fontAlgn="b"/>
                      <a:r>
                        <a:rPr lang="en-US" sz="2000" b="0" i="0" u="none" strike="noStrike" dirty="0">
                          <a:solidFill>
                            <a:srgbClr val="FFFFFF"/>
                          </a:solidFill>
                          <a:effectLst/>
                          <a:latin typeface="Calibri"/>
                        </a:rPr>
                        <a:t>Adults …</a:t>
                      </a:r>
                    </a:p>
                  </a:txBody>
                  <a:tcPr marL="11007" marR="11007" marT="11007" marB="0" anchor="b">
                    <a:lnL>
                      <a:noFill/>
                    </a:lnL>
                    <a:lnR>
                      <a:noFill/>
                    </a:lnR>
                    <a:lnT>
                      <a:noFill/>
                    </a:lnT>
                    <a:lnB>
                      <a:noFill/>
                    </a:lnB>
                    <a:solidFill>
                      <a:srgbClr val="C00000"/>
                    </a:solidFill>
                  </a:tcPr>
                </a:tc>
                <a:tc>
                  <a:txBody>
                    <a:bodyPr/>
                    <a:lstStyle/>
                    <a:p>
                      <a:pPr algn="ctr" fontAlgn="b"/>
                      <a:r>
                        <a:rPr lang="en-US" sz="2000" b="1" i="0" u="none" strike="noStrike" dirty="0">
                          <a:solidFill>
                            <a:srgbClr val="C00000"/>
                          </a:solidFill>
                          <a:effectLst/>
                          <a:latin typeface="Calibri"/>
                        </a:rPr>
                        <a:t>–5</a:t>
                      </a:r>
                      <a:r>
                        <a:rPr lang="en-US" sz="2000" b="1" i="0" u="none" strike="noStrike" dirty="0">
                          <a:solidFill>
                            <a:srgbClr val="000000"/>
                          </a:solidFill>
                          <a:effectLst/>
                          <a:latin typeface="Calibri"/>
                        </a:rPr>
                        <a:t>      </a:t>
                      </a:r>
                      <a:r>
                        <a:rPr lang="en-US" sz="2000" b="0" i="0" u="none" strike="noStrike" dirty="0">
                          <a:solidFill>
                            <a:srgbClr val="000000"/>
                          </a:solidFill>
                          <a:effectLst/>
                          <a:latin typeface="Calibri"/>
                        </a:rPr>
                        <a:t>…      0      …       </a:t>
                      </a:r>
                      <a:r>
                        <a:rPr lang="en-US" sz="2000" b="1" i="0" u="none" strike="noStrike" dirty="0">
                          <a:solidFill>
                            <a:srgbClr val="00B050"/>
                          </a:solidFill>
                          <a:effectLst/>
                          <a:latin typeface="Calibri"/>
                        </a:rPr>
                        <a:t>+5</a:t>
                      </a:r>
                      <a:endParaRPr lang="en-US" sz="2000" b="1" i="0" u="none" strike="noStrike" dirty="0">
                        <a:solidFill>
                          <a:srgbClr val="000000"/>
                        </a:solidFill>
                        <a:effectLst/>
                        <a:latin typeface="Calibri"/>
                      </a:endParaRPr>
                    </a:p>
                  </a:txBody>
                  <a:tcPr marL="11007" marR="11007" marT="11007" marB="0" anchor="b">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Youth …</a:t>
                      </a:r>
                    </a:p>
                  </a:txBody>
                  <a:tcPr marL="11007" marR="11007" marT="11007" marB="0" anchor="b">
                    <a:lnL>
                      <a:noFill/>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...have most of the info.</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r" fontAlgn="b"/>
                      <a:r>
                        <a:rPr lang="en-US" sz="2000" b="0" i="0" u="none" strike="noStrike" dirty="0" smtClean="0">
                          <a:solidFill>
                            <a:srgbClr val="000000"/>
                          </a:solidFill>
                          <a:effectLst/>
                          <a:latin typeface="Calibri"/>
                        </a:rPr>
                        <a:t>+5</a:t>
                      </a:r>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...have most of the info.</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...initiated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r" fontAlgn="b"/>
                      <a:r>
                        <a:rPr lang="en-US" sz="2000" b="0" i="0" u="none" strike="noStrike" dirty="0" smtClean="0">
                          <a:solidFill>
                            <a:srgbClr val="000000"/>
                          </a:solidFill>
                          <a:effectLst/>
                          <a:latin typeface="Calibri"/>
                        </a:rPr>
                        <a:t>+5</a:t>
                      </a:r>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…set the agenda</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...plan and organize</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r" fontAlgn="b"/>
                      <a:r>
                        <a:rPr lang="en-US" sz="2000" b="0" i="0" u="none" strike="noStrike" dirty="0" smtClean="0">
                          <a:solidFill>
                            <a:srgbClr val="000000"/>
                          </a:solidFill>
                          <a:effectLst/>
                          <a:latin typeface="Calibri"/>
                        </a:rPr>
                        <a:t>+5</a:t>
                      </a:r>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...plan and organize</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...make the decisions</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r" fontAlgn="b"/>
                      <a:r>
                        <a:rPr lang="en-US" sz="2000" b="0" i="0" u="none" strike="noStrike" dirty="0" smtClean="0">
                          <a:solidFill>
                            <a:srgbClr val="000000"/>
                          </a:solidFill>
                          <a:effectLst/>
                          <a:latin typeface="Calibri"/>
                        </a:rPr>
                        <a:t>+5</a:t>
                      </a:r>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...make the decisions</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...expertise is used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r" fontAlgn="b"/>
                      <a:r>
                        <a:rPr lang="en-US" sz="2000" b="0" i="0" u="none" strike="noStrike" dirty="0" smtClean="0">
                          <a:solidFill>
                            <a:srgbClr val="000000"/>
                          </a:solidFill>
                          <a:effectLst/>
                          <a:latin typeface="Calibri"/>
                        </a:rPr>
                        <a:t>+4      </a:t>
                      </a:r>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...expertise is used</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...set the rules</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smtClean="0">
                          <a:solidFill>
                            <a:srgbClr val="000000"/>
                          </a:solidFill>
                          <a:effectLst/>
                          <a:latin typeface="Calibri"/>
                        </a:rPr>
                        <a:t>0</a:t>
                      </a:r>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…decided the structure</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…evaluated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r" fontAlgn="b"/>
                      <a:r>
                        <a:rPr lang="en-US" sz="2000" b="0" i="0" u="none" strike="noStrike" dirty="0" smtClean="0">
                          <a:solidFill>
                            <a:srgbClr val="000000"/>
                          </a:solidFill>
                          <a:effectLst/>
                          <a:latin typeface="Calibri"/>
                        </a:rPr>
                        <a:t>+4 </a:t>
                      </a:r>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…feedback is actively sought</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…have the power</a:t>
                      </a:r>
                    </a:p>
                  </a:txBody>
                  <a:tcPr marL="11007" marR="11007" marT="11007" marB="0" anchor="b">
                    <a:lnL>
                      <a:noFill/>
                    </a:lnL>
                    <a:lnR>
                      <a:noFill/>
                    </a:lnR>
                    <a:lnT>
                      <a:noFill/>
                    </a:lnT>
                    <a:lnB>
                      <a:noFill/>
                    </a:lnB>
                    <a:solidFill>
                      <a:srgbClr val="C00000"/>
                    </a:solidFill>
                  </a:tcPr>
                </a:tc>
                <a:tc>
                  <a:txBody>
                    <a:bodyPr/>
                    <a:lstStyle/>
                    <a:p>
                      <a:pPr algn="r" fontAlgn="b"/>
                      <a:r>
                        <a:rPr lang="en-US" sz="2000" b="0" i="0" u="none" strike="noStrike" dirty="0" smtClean="0">
                          <a:solidFill>
                            <a:srgbClr val="009900"/>
                          </a:solidFill>
                          <a:effectLst/>
                          <a:latin typeface="Calibri"/>
                        </a:rPr>
                        <a:t>!!!!!</a:t>
                      </a:r>
                      <a:endParaRPr lang="en-US" sz="2000" b="0" i="0" u="none" strike="noStrike" dirty="0">
                        <a:solidFill>
                          <a:srgbClr val="009900"/>
                        </a:solidFill>
                        <a:effectLst/>
                        <a:latin typeface="Calibri"/>
                      </a:endParaRPr>
                    </a:p>
                  </a:txBody>
                  <a:tcPr marL="11007" marR="11007" marT="11007" marB="0" anchor="b">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n-US" sz="2000" b="0" i="0" u="none" strike="noStrike" dirty="0">
                          <a:solidFill>
                            <a:srgbClr val="FFFFFF"/>
                          </a:solidFill>
                          <a:effectLst/>
                          <a:latin typeface="Calibri"/>
                        </a:rPr>
                        <a:t>…are empowered</a:t>
                      </a:r>
                    </a:p>
                  </a:txBody>
                  <a:tcPr marL="11007" marR="11007" marT="11007" marB="0" anchor="b">
                    <a:lnL>
                      <a:noFill/>
                    </a:lnL>
                    <a:lnR>
                      <a:noFill/>
                    </a:lnR>
                    <a:lnT>
                      <a:noFill/>
                    </a:lnT>
                    <a:lnB>
                      <a:noFill/>
                    </a:lnB>
                    <a:solidFill>
                      <a:srgbClr val="00B050"/>
                    </a:solidFill>
                  </a:tcPr>
                </a:tc>
              </a:tr>
            </a:tbl>
          </a:graphicData>
        </a:graphic>
      </p:graphicFrame>
      <p:sp>
        <p:nvSpPr>
          <p:cNvPr id="6" name="Oval 5"/>
          <p:cNvSpPr/>
          <p:nvPr/>
        </p:nvSpPr>
        <p:spPr>
          <a:xfrm>
            <a:off x="6938963" y="80963"/>
            <a:ext cx="2205037" cy="2205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6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8963" y="80963"/>
            <a:ext cx="22050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0"/>
            <a:ext cx="7772400" cy="1466850"/>
          </a:xfrm>
        </p:spPr>
        <p:txBody>
          <a:bodyPr/>
          <a:lstStyle/>
          <a:p>
            <a:pPr>
              <a:defRPr/>
            </a:pPr>
            <a:r>
              <a:rPr lang="en-US" dirty="0" smtClean="0">
                <a:ea typeface="ＭＳ Ｐゴシック" pitchFamily="-108" charset="-128"/>
              </a:rPr>
              <a:t>Training Youth Leaders</a:t>
            </a:r>
            <a:endParaRPr lang="en-US" dirty="0">
              <a:ea typeface="ＭＳ Ｐゴシック" pitchFamily="-108" charset="-128"/>
            </a:endParaRPr>
          </a:p>
        </p:txBody>
      </p:sp>
      <p:sp>
        <p:nvSpPr>
          <p:cNvPr id="5" name="Subtitle 4"/>
          <p:cNvSpPr>
            <a:spLocks noGrp="1"/>
          </p:cNvSpPr>
          <p:nvPr>
            <p:ph type="subTitle" idx="1"/>
          </p:nvPr>
        </p:nvSpPr>
        <p:spPr>
          <a:xfrm>
            <a:off x="762000" y="1752600"/>
            <a:ext cx="8001000" cy="3962400"/>
          </a:xfrm>
        </p:spPr>
        <p:txBody>
          <a:bodyPr/>
          <a:lstStyle/>
          <a:p>
            <a:pPr algn="l">
              <a:defRPr/>
            </a:pPr>
            <a:r>
              <a:rPr lang="en-US" dirty="0">
                <a:ea typeface="ＭＳ Ｐゴシック" pitchFamily="-108" charset="-128"/>
              </a:rPr>
              <a:t>“Training boy leaders to run their troop </a:t>
            </a:r>
            <a:r>
              <a:rPr lang="en-US" dirty="0" smtClean="0">
                <a:ea typeface="ＭＳ Ｐゴシック" pitchFamily="-108" charset="-128"/>
              </a:rPr>
              <a:t>is the </a:t>
            </a:r>
            <a:r>
              <a:rPr lang="en-US" dirty="0">
                <a:ea typeface="ＭＳ Ｐゴシック" pitchFamily="-108" charset="-128"/>
              </a:rPr>
              <a:t>Scoutmaster’s most important job.”</a:t>
            </a:r>
          </a:p>
          <a:p>
            <a:pPr algn="l">
              <a:defRPr/>
            </a:pPr>
            <a:r>
              <a:rPr lang="en-US" dirty="0">
                <a:ea typeface="ＭＳ Ｐゴシック" pitchFamily="-108" charset="-128"/>
              </a:rPr>
              <a:t>“Train Scouts to do a job, then let them do it.”</a:t>
            </a:r>
          </a:p>
          <a:p>
            <a:pPr algn="l">
              <a:defRPr/>
            </a:pPr>
            <a:r>
              <a:rPr lang="en-US" dirty="0">
                <a:ea typeface="ＭＳ Ｐゴシック" pitchFamily="-108" charset="-128"/>
              </a:rPr>
              <a:t>“Never do anything a boy can do.”</a:t>
            </a:r>
          </a:p>
          <a:p>
            <a:pPr algn="l">
              <a:defRPr/>
            </a:pPr>
            <a:r>
              <a:rPr lang="en-US" dirty="0">
                <a:solidFill>
                  <a:srgbClr val="FF0000"/>
                </a:solidFill>
                <a:ea typeface="ＭＳ Ｐゴシック" pitchFamily="-108" charset="-128"/>
              </a:rPr>
              <a:t>—Robert Baden-Powell</a:t>
            </a: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3441700"/>
            <a:ext cx="26162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Rate Participation</a:t>
            </a:r>
            <a:endParaRPr lang="en-US" dirty="0">
              <a:ea typeface="ＭＳ Ｐゴシック" pitchFamily="-108" charset="-128"/>
            </a:endParaRPr>
          </a:p>
        </p:txBody>
      </p:sp>
      <p:sp>
        <p:nvSpPr>
          <p:cNvPr id="3" name="Content Placeholder 2"/>
          <p:cNvSpPr>
            <a:spLocks noGrp="1"/>
          </p:cNvSpPr>
          <p:nvPr>
            <p:ph idx="1"/>
          </p:nvPr>
        </p:nvSpPr>
        <p:spPr>
          <a:xfrm>
            <a:off x="457200" y="1219200"/>
            <a:ext cx="8229600" cy="4906963"/>
          </a:xfrm>
        </p:spPr>
        <p:txBody>
          <a:bodyPr/>
          <a:lstStyle/>
          <a:p>
            <a:pPr>
              <a:defRPr/>
            </a:pPr>
            <a:r>
              <a:rPr lang="en-US" dirty="0" smtClean="0">
                <a:ea typeface="ＭＳ Ｐゴシック" pitchFamily="-108" charset="-128"/>
              </a:rPr>
              <a:t>Activity: 25</a:t>
            </a:r>
            <a:r>
              <a:rPr lang="en-US" baseline="30000" dirty="0" smtClean="0">
                <a:ea typeface="ＭＳ Ｐゴシック" pitchFamily="-108" charset="-128"/>
              </a:rPr>
              <a:t>th</a:t>
            </a:r>
            <a:r>
              <a:rPr lang="en-US" dirty="0" smtClean="0">
                <a:ea typeface="ＭＳ Ｐゴシック" pitchFamily="-108" charset="-128"/>
              </a:rPr>
              <a:t> Annual</a:t>
            </a:r>
            <a:br>
              <a:rPr lang="en-US" dirty="0" smtClean="0">
                <a:ea typeface="ＭＳ Ｐゴシック" pitchFamily="-108" charset="-128"/>
              </a:rPr>
            </a:br>
            <a:r>
              <a:rPr lang="en-US" dirty="0" smtClean="0">
                <a:ea typeface="ＭＳ Ｐゴシック" pitchFamily="-108" charset="-128"/>
              </a:rPr>
              <a:t>Scouting for Food</a:t>
            </a:r>
            <a:endParaRPr lang="en-US" dirty="0">
              <a:ea typeface="ＭＳ Ｐゴシック" pitchFamily="-108" charset="-128"/>
            </a:endParaRPr>
          </a:p>
        </p:txBody>
      </p:sp>
      <p:graphicFrame>
        <p:nvGraphicFramePr>
          <p:cNvPr id="5" name="Table 4"/>
          <p:cNvGraphicFramePr>
            <a:graphicFrameLocks noGrp="1"/>
          </p:cNvGraphicFramePr>
          <p:nvPr/>
        </p:nvGraphicFramePr>
        <p:xfrm>
          <a:off x="457200" y="2438400"/>
          <a:ext cx="8383587" cy="2971800"/>
        </p:xfrm>
        <a:graphic>
          <a:graphicData uri="http://schemas.openxmlformats.org/drawingml/2006/table">
            <a:tbl>
              <a:tblPr/>
              <a:tblGrid>
                <a:gridCol w="2568276"/>
                <a:gridCol w="2770069"/>
                <a:gridCol w="3045242"/>
              </a:tblGrid>
              <a:tr h="330200">
                <a:tc>
                  <a:txBody>
                    <a:bodyPr/>
                    <a:lstStyle/>
                    <a:p>
                      <a:pPr algn="l" fontAlgn="b"/>
                      <a:r>
                        <a:rPr lang="en-US" sz="2000" b="0" i="0" u="none" strike="noStrike" dirty="0">
                          <a:solidFill>
                            <a:srgbClr val="FFFFFF"/>
                          </a:solidFill>
                          <a:effectLst/>
                          <a:latin typeface="Calibri"/>
                        </a:rPr>
                        <a:t>Adults …</a:t>
                      </a:r>
                    </a:p>
                  </a:txBody>
                  <a:tcPr marL="11007" marR="11007" marT="11007" marB="0" anchor="b">
                    <a:lnL>
                      <a:noFill/>
                    </a:lnL>
                    <a:lnR>
                      <a:noFill/>
                    </a:lnR>
                    <a:lnT>
                      <a:noFill/>
                    </a:lnT>
                    <a:lnB>
                      <a:noFill/>
                    </a:lnB>
                    <a:solidFill>
                      <a:srgbClr val="C00000"/>
                    </a:solidFill>
                  </a:tcPr>
                </a:tc>
                <a:tc>
                  <a:txBody>
                    <a:bodyPr/>
                    <a:lstStyle/>
                    <a:p>
                      <a:pPr algn="ctr" fontAlgn="b"/>
                      <a:r>
                        <a:rPr lang="en-US" sz="2000" b="1" i="0" u="none" strike="noStrike" dirty="0">
                          <a:solidFill>
                            <a:srgbClr val="C00000"/>
                          </a:solidFill>
                          <a:effectLst/>
                          <a:latin typeface="Calibri"/>
                        </a:rPr>
                        <a:t>–5</a:t>
                      </a:r>
                      <a:r>
                        <a:rPr lang="en-US" sz="2000" b="1" i="0" u="none" strike="noStrike" dirty="0">
                          <a:solidFill>
                            <a:srgbClr val="000000"/>
                          </a:solidFill>
                          <a:effectLst/>
                          <a:latin typeface="Calibri"/>
                        </a:rPr>
                        <a:t>      </a:t>
                      </a:r>
                      <a:r>
                        <a:rPr lang="en-US" sz="2000" b="0" i="0" u="none" strike="noStrike" dirty="0">
                          <a:solidFill>
                            <a:srgbClr val="000000"/>
                          </a:solidFill>
                          <a:effectLst/>
                          <a:latin typeface="Calibri"/>
                        </a:rPr>
                        <a:t>…      0      …       </a:t>
                      </a:r>
                      <a:r>
                        <a:rPr lang="en-US" sz="2000" b="1" i="0" u="none" strike="noStrike" dirty="0">
                          <a:solidFill>
                            <a:srgbClr val="00B050"/>
                          </a:solidFill>
                          <a:effectLst/>
                          <a:latin typeface="Calibri"/>
                        </a:rPr>
                        <a:t>+5</a:t>
                      </a:r>
                      <a:endParaRPr lang="en-US" sz="2000" b="1" i="0" u="none" strike="noStrike" dirty="0">
                        <a:solidFill>
                          <a:srgbClr val="000000"/>
                        </a:solidFill>
                        <a:effectLst/>
                        <a:latin typeface="Calibri"/>
                      </a:endParaRPr>
                    </a:p>
                  </a:txBody>
                  <a:tcPr marL="11007" marR="11007" marT="11007" marB="0" anchor="b">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Youth …</a:t>
                      </a:r>
                    </a:p>
                  </a:txBody>
                  <a:tcPr marL="11007" marR="11007" marT="11007" marB="0" anchor="b">
                    <a:lnL>
                      <a:noFill/>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...have most of the info.</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...have most of the info.</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...initiated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…set the agenda</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...plan and organize</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...plan and organize</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...make the decisions</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...make the decisions</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...expertise is used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...expertise is used</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...set the rules</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…decided the structure</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…evaluated</a:t>
                      </a:r>
                    </a:p>
                  </a:txBody>
                  <a:tcPr marL="11007" marR="11007" marT="11007" marB="0" anchor="b">
                    <a:lnL>
                      <a:noFill/>
                    </a:lnL>
                    <a:lnR w="6350" cap="flat" cmpd="sng" algn="ctr">
                      <a:solidFill>
                        <a:srgbClr val="0070C0"/>
                      </a:solidFill>
                      <a:prstDash val="solid"/>
                      <a:round/>
                      <a:headEnd type="none" w="med" len="med"/>
                      <a:tailEnd type="none" w="med" len="med"/>
                    </a:lnR>
                    <a:lnT>
                      <a:noFill/>
                    </a:lnT>
                    <a:lnB>
                      <a:noFill/>
                    </a:lnB>
                    <a:solidFill>
                      <a:srgbClr val="C00000"/>
                    </a:solidFill>
                  </a:tcPr>
                </a:tc>
                <a:tc>
                  <a:txBody>
                    <a:bodyPr/>
                    <a:lstStyle/>
                    <a:p>
                      <a:pPr algn="ctr" fontAlgn="b"/>
                      <a:r>
                        <a:rPr lang="en-US" sz="2000" b="0" i="0" u="none" strike="noStrike" dirty="0">
                          <a:solidFill>
                            <a:srgbClr val="000000"/>
                          </a:solidFill>
                          <a:effectLst/>
                          <a:latin typeface="Calibri"/>
                        </a:rPr>
                        <a:t> </a:t>
                      </a:r>
                    </a:p>
                  </a:txBody>
                  <a:tcPr marL="11007" marR="11007" marT="11007"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n-US" sz="2000" b="0" i="0" u="none" strike="noStrike">
                          <a:solidFill>
                            <a:srgbClr val="FFFFFF"/>
                          </a:solidFill>
                          <a:effectLst/>
                          <a:latin typeface="Calibri"/>
                        </a:rPr>
                        <a:t>…feedback is actively sought</a:t>
                      </a:r>
                    </a:p>
                  </a:txBody>
                  <a:tcPr marL="11007" marR="11007" marT="11007" marB="0" anchor="b">
                    <a:lnL w="6350" cap="flat" cmpd="sng" algn="ctr">
                      <a:solidFill>
                        <a:srgbClr val="0070C0"/>
                      </a:solidFill>
                      <a:prstDash val="solid"/>
                      <a:round/>
                      <a:headEnd type="none" w="med" len="med"/>
                      <a:tailEnd type="none" w="med" len="med"/>
                    </a:lnL>
                    <a:lnR>
                      <a:noFill/>
                    </a:lnR>
                    <a:lnT>
                      <a:noFill/>
                    </a:lnT>
                    <a:lnB>
                      <a:noFill/>
                    </a:lnB>
                    <a:solidFill>
                      <a:srgbClr val="00B050"/>
                    </a:solidFill>
                  </a:tcPr>
                </a:tc>
              </a:tr>
              <a:tr h="330200">
                <a:tc>
                  <a:txBody>
                    <a:bodyPr/>
                    <a:lstStyle/>
                    <a:p>
                      <a:pPr algn="l" fontAlgn="b"/>
                      <a:r>
                        <a:rPr lang="en-US" sz="2000" b="0" i="0" u="none" strike="noStrike">
                          <a:solidFill>
                            <a:srgbClr val="FFFFFF"/>
                          </a:solidFill>
                          <a:effectLst/>
                          <a:latin typeface="Calibri"/>
                        </a:rPr>
                        <a:t>…have the power</a:t>
                      </a:r>
                    </a:p>
                  </a:txBody>
                  <a:tcPr marL="11007" marR="11007" marT="11007" marB="0" anchor="b">
                    <a:lnL>
                      <a:noFill/>
                    </a:lnL>
                    <a:lnR>
                      <a:noFill/>
                    </a:lnR>
                    <a:lnT>
                      <a:noFill/>
                    </a:lnT>
                    <a:lnB>
                      <a:noFill/>
                    </a:lnB>
                    <a:solidFill>
                      <a:srgbClr val="C00000"/>
                    </a:solidFill>
                  </a:tcPr>
                </a:tc>
                <a:tc>
                  <a:txBody>
                    <a:bodyPr/>
                    <a:lstStyle/>
                    <a:p>
                      <a:pPr algn="l" fontAlgn="b"/>
                      <a:r>
                        <a:rPr lang="en-US" sz="2000" b="0" i="0" u="none" strike="noStrike" dirty="0">
                          <a:solidFill>
                            <a:srgbClr val="000000"/>
                          </a:solidFill>
                          <a:effectLst/>
                          <a:latin typeface="Calibri"/>
                        </a:rPr>
                        <a:t>&lt;= shared / in between =&gt;</a:t>
                      </a:r>
                    </a:p>
                  </a:txBody>
                  <a:tcPr marL="11007" marR="11007" marT="11007" marB="0" anchor="b">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n-US" sz="2000" b="0" i="0" u="none" strike="noStrike" dirty="0">
                          <a:solidFill>
                            <a:srgbClr val="FFFFFF"/>
                          </a:solidFill>
                          <a:effectLst/>
                          <a:latin typeface="Calibri"/>
                        </a:rPr>
                        <a:t>…are empowered</a:t>
                      </a:r>
                    </a:p>
                  </a:txBody>
                  <a:tcPr marL="11007" marR="11007" marT="11007" marB="0" anchor="b">
                    <a:lnL>
                      <a:noFill/>
                    </a:lnL>
                    <a:lnR>
                      <a:noFill/>
                    </a:lnR>
                    <a:lnT>
                      <a:noFill/>
                    </a:lnT>
                    <a:lnB>
                      <a:noFill/>
                    </a:lnB>
                    <a:solidFill>
                      <a:srgbClr val="00B050"/>
                    </a:solidFill>
                  </a:tcPr>
                </a:tc>
              </a:tr>
            </a:tbl>
          </a:graphicData>
        </a:graphic>
      </p:graphicFrame>
      <p:pic>
        <p:nvPicPr>
          <p:cNvPr id="25642" name="Picture 2" descr="http://hovc.org/wp-content/uploads/2011/11/Food_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8843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mtClean="0">
                <a:effectLst>
                  <a:outerShdw blurRad="38100" dist="38100" dir="2700000" algn="tl">
                    <a:srgbClr val="C0C0C0"/>
                  </a:outerShdw>
                </a:effectLst>
              </a:rPr>
              <a:t>Participation ↔</a:t>
            </a:r>
            <a:r>
              <a:rPr lang="en-US" smtClean="0">
                <a:effectLst>
                  <a:outerShdw blurRad="38100" dist="38100" dir="2700000" algn="tl">
                    <a:srgbClr val="C0C0C0"/>
                  </a:outerShdw>
                </a:effectLst>
                <a:sym typeface="Wingdings" pitchFamily="2" charset="2"/>
              </a:rPr>
              <a:t> E</a:t>
            </a:r>
            <a:r>
              <a:rPr lang="en-US" smtClean="0">
                <a:effectLst>
                  <a:outerShdw blurRad="38100" dist="38100" dir="2700000" algn="tl">
                    <a:srgbClr val="C0C0C0"/>
                  </a:outerShdw>
                </a:effectLst>
              </a:rPr>
              <a:t>mpowerment</a:t>
            </a:r>
          </a:p>
        </p:txBody>
      </p:sp>
      <p:sp>
        <p:nvSpPr>
          <p:cNvPr id="5" name="Content Placeholder 4"/>
          <p:cNvSpPr>
            <a:spLocks noGrp="1"/>
          </p:cNvSpPr>
          <p:nvPr>
            <p:ph idx="1"/>
          </p:nvPr>
        </p:nvSpPr>
        <p:spPr/>
        <p:txBody>
          <a:bodyPr/>
          <a:lstStyle/>
          <a:p>
            <a:pPr>
              <a:defRPr/>
            </a:pPr>
            <a:r>
              <a:rPr lang="en-US" dirty="0" smtClean="0">
                <a:ea typeface="ＭＳ Ｐゴシック" pitchFamily="-108" charset="-128"/>
              </a:rPr>
              <a:t>Consider </a:t>
            </a:r>
            <a:r>
              <a:rPr lang="en-US" b="1" dirty="0" smtClean="0">
                <a:ea typeface="ＭＳ Ｐゴシック" pitchFamily="-108" charset="-128"/>
              </a:rPr>
              <a:t>how </a:t>
            </a:r>
            <a:r>
              <a:rPr lang="en-US" dirty="0" smtClean="0">
                <a:ea typeface="ＭＳ Ｐゴシック" pitchFamily="-108" charset="-128"/>
              </a:rPr>
              <a:t>youth can</a:t>
            </a:r>
          </a:p>
          <a:p>
            <a:pPr lvl="1">
              <a:defRPr/>
            </a:pPr>
            <a:r>
              <a:rPr lang="en-US" dirty="0" smtClean="0">
                <a:ea typeface="ＭＳ Ｐゴシック" pitchFamily="-108" charset="-128"/>
              </a:rPr>
              <a:t>Have most of the information</a:t>
            </a:r>
          </a:p>
          <a:p>
            <a:pPr lvl="1">
              <a:defRPr/>
            </a:pPr>
            <a:r>
              <a:rPr lang="en-US" dirty="0" smtClean="0">
                <a:ea typeface="ＭＳ Ｐゴシック" pitchFamily="-108" charset="-128"/>
              </a:rPr>
              <a:t>Initiate and set the agenda</a:t>
            </a:r>
          </a:p>
          <a:p>
            <a:pPr lvl="1">
              <a:defRPr/>
            </a:pPr>
            <a:r>
              <a:rPr lang="en-US" dirty="0" smtClean="0">
                <a:ea typeface="ＭＳ Ｐゴシック" pitchFamily="-108" charset="-128"/>
              </a:rPr>
              <a:t>Decide, plan, and organize</a:t>
            </a:r>
          </a:p>
          <a:p>
            <a:pPr lvl="1">
              <a:defRPr/>
            </a:pPr>
            <a:r>
              <a:rPr lang="en-US" dirty="0" smtClean="0">
                <a:ea typeface="ＭＳ Ｐゴシック" pitchFamily="-108" charset="-128"/>
              </a:rPr>
              <a:t>Use their expertise</a:t>
            </a:r>
          </a:p>
          <a:p>
            <a:pPr lvl="1">
              <a:defRPr/>
            </a:pPr>
            <a:r>
              <a:rPr lang="en-US" dirty="0" smtClean="0">
                <a:ea typeface="ＭＳ Ｐゴシック" pitchFamily="-108" charset="-128"/>
              </a:rPr>
              <a:t>Use their structure and rules</a:t>
            </a:r>
          </a:p>
          <a:p>
            <a:pPr lvl="1">
              <a:defRPr/>
            </a:pPr>
            <a:r>
              <a:rPr lang="en-US" dirty="0" smtClean="0">
                <a:ea typeface="ＭＳ Ｐゴシック" pitchFamily="-108" charset="-128"/>
              </a:rPr>
              <a:t>Reflect on “we did it ourselves”</a:t>
            </a:r>
          </a:p>
          <a:p>
            <a:pPr lvl="1">
              <a:defRPr/>
            </a:pPr>
            <a:r>
              <a:rPr lang="en-US" b="1" dirty="0" smtClean="0">
                <a:ea typeface="ＭＳ Ｐゴシック" pitchFamily="-108" charset="-128"/>
              </a:rPr>
              <a:t>Have power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How to foster participation</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“Scouting is a game for boys </a:t>
            </a:r>
            <a:br>
              <a:rPr lang="en-US" dirty="0" smtClean="0">
                <a:ea typeface="ＭＳ Ｐゴシック" pitchFamily="-108" charset="-128"/>
              </a:rPr>
            </a:br>
            <a:r>
              <a:rPr lang="en-US" dirty="0" smtClean="0">
                <a:ea typeface="ＭＳ Ｐゴシック" pitchFamily="-108" charset="-128"/>
              </a:rPr>
              <a:t>under the leadership of boys </a:t>
            </a:r>
            <a:br>
              <a:rPr lang="en-US" dirty="0" smtClean="0">
                <a:ea typeface="ＭＳ Ｐゴシック" pitchFamily="-108" charset="-128"/>
              </a:rPr>
            </a:br>
            <a:r>
              <a:rPr lang="en-US" dirty="0" smtClean="0">
                <a:ea typeface="ＭＳ Ｐゴシック" pitchFamily="-108" charset="-128"/>
              </a:rPr>
              <a:t>under the direction of a man” B-P</a:t>
            </a:r>
          </a:p>
          <a:p>
            <a:pPr>
              <a:defRPr/>
            </a:pPr>
            <a:r>
              <a:rPr lang="en-US" dirty="0" smtClean="0">
                <a:ea typeface="ＭＳ Ｐゴシック" pitchFamily="-108" charset="-128"/>
              </a:rPr>
              <a:t>That is, adult leaders should</a:t>
            </a:r>
            <a:br>
              <a:rPr lang="en-US" dirty="0" smtClean="0">
                <a:ea typeface="ＭＳ Ｐゴシック" pitchFamily="-108" charset="-128"/>
              </a:rPr>
            </a:br>
            <a:r>
              <a:rPr lang="en-US" dirty="0" smtClean="0">
                <a:ea typeface="ＭＳ Ｐゴシック" pitchFamily="-108" charset="-128"/>
              </a:rPr>
              <a:t>provide opportunities for play</a:t>
            </a:r>
            <a:endParaRPr lang="en-US" dirty="0">
              <a:ea typeface="ＭＳ Ｐゴシック" pitchFamily="-108"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Play</a:t>
            </a:r>
            <a:endParaRPr lang="en-US" dirty="0">
              <a:ea typeface="ＭＳ Ｐゴシック" pitchFamily="-108" charset="-128"/>
            </a:endParaRPr>
          </a:p>
        </p:txBody>
      </p:sp>
      <p:sp>
        <p:nvSpPr>
          <p:cNvPr id="3" name="Content Placeholder 2"/>
          <p:cNvSpPr>
            <a:spLocks noGrp="1"/>
          </p:cNvSpPr>
          <p:nvPr>
            <p:ph idx="1"/>
          </p:nvPr>
        </p:nvSpPr>
        <p:spPr>
          <a:xfrm>
            <a:off x="457200" y="1143000"/>
            <a:ext cx="8229600" cy="4525963"/>
          </a:xfrm>
        </p:spPr>
        <p:txBody>
          <a:bodyPr/>
          <a:lstStyle/>
          <a:p>
            <a:pPr>
              <a:defRPr/>
            </a:pPr>
            <a:r>
              <a:rPr lang="en-US" dirty="0" smtClean="0">
                <a:ea typeface="ＭＳ Ｐゴシック" pitchFamily="-108" charset="-128"/>
              </a:rPr>
              <a:t>Impression vs. Expression</a:t>
            </a:r>
          </a:p>
          <a:p>
            <a:pPr marL="0" indent="0">
              <a:buFontTx/>
              <a:buNone/>
              <a:defRPr/>
            </a:pP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
            </a:r>
            <a:br>
              <a:rPr lang="en-US" dirty="0" smtClean="0">
                <a:ea typeface="ＭＳ Ｐゴシック" pitchFamily="-108" charset="-128"/>
              </a:rPr>
            </a:br>
            <a:r>
              <a:rPr lang="en-US" dirty="0" smtClean="0">
                <a:ea typeface="ＭＳ Ｐゴシック" pitchFamily="-108" charset="-128"/>
              </a:rPr>
              <a:t>“Scouting is not soldiering” B-P</a:t>
            </a:r>
            <a:endParaRPr lang="en-US" dirty="0">
              <a:ea typeface="ＭＳ Ｐゴシック" pitchFamily="-108" charset="-128"/>
            </a:endParaRPr>
          </a:p>
        </p:txBody>
      </p:sp>
      <p:pic>
        <p:nvPicPr>
          <p:cNvPr id="34820" name="Picture 2" descr="http://www.pinetreeweb.com/bp-bs&amp;gg-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4770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ＭＳ Ｐゴシック" pitchFamily="-108" charset="-128"/>
              </a:rPr>
              <a:t>BLTUPlayM</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Baden-Powell wrote that play is the </a:t>
            </a:r>
            <a:r>
              <a:rPr lang="en-US" i="1" dirty="0" smtClean="0">
                <a:ea typeface="ＭＳ Ｐゴシック" pitchFamily="-108" charset="-128"/>
              </a:rPr>
              <a:t>first great educator.</a:t>
            </a:r>
            <a:r>
              <a:rPr lang="en-US" dirty="0" smtClean="0">
                <a:ea typeface="ＭＳ Ｐゴシック" pitchFamily="-108" charset="-128"/>
              </a:rPr>
              <a:t> He also described Scouting as a </a:t>
            </a:r>
            <a:r>
              <a:rPr lang="en-US" i="1" dirty="0" smtClean="0">
                <a:ea typeface="ＭＳ Ｐゴシック" pitchFamily="-108" charset="-128"/>
              </a:rPr>
              <a:t>game full of gusto. </a:t>
            </a:r>
          </a:p>
          <a:p>
            <a:pPr>
              <a:defRPr/>
            </a:pPr>
            <a:r>
              <a:rPr lang="en-US" dirty="0" smtClean="0">
                <a:ea typeface="ＭＳ Ｐゴシック" pitchFamily="-108" charset="-128"/>
              </a:rPr>
              <a:t>Play is often defined as a futile activity of no real importance. It is seen as the opposite of work, which is a serious activity.</a:t>
            </a:r>
            <a:endParaRPr lang="en-US" dirty="0">
              <a:ea typeface="ＭＳ Ｐゴシック" pitchFamily="-108"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Team Play</a:t>
            </a:r>
            <a:endParaRPr lang="en-US" dirty="0">
              <a:ea typeface="ＭＳ Ｐゴシック" pitchFamily="-108" charset="-128"/>
            </a:endParaRPr>
          </a:p>
        </p:txBody>
      </p:sp>
      <p:sp>
        <p:nvSpPr>
          <p:cNvPr id="3" name="Content Placeholder 2"/>
          <p:cNvSpPr>
            <a:spLocks noGrp="1"/>
          </p:cNvSpPr>
          <p:nvPr>
            <p:ph idx="1"/>
          </p:nvPr>
        </p:nvSpPr>
        <p:spPr>
          <a:xfrm>
            <a:off x="457200" y="1295400"/>
            <a:ext cx="8229600" cy="4525963"/>
          </a:xfrm>
        </p:spPr>
        <p:txBody>
          <a:bodyPr/>
          <a:lstStyle/>
          <a:p>
            <a:pPr>
              <a:defRPr/>
            </a:pPr>
            <a:r>
              <a:rPr lang="en-US" sz="2800" dirty="0" smtClean="0">
                <a:ea typeface="ＭＳ Ｐゴシック" pitchFamily="-108" charset="-128"/>
              </a:rPr>
              <a:t>Listening; Communicating</a:t>
            </a:r>
          </a:p>
          <a:p>
            <a:pPr>
              <a:defRPr/>
            </a:pPr>
            <a:r>
              <a:rPr lang="en-US" sz="2800" dirty="0" smtClean="0">
                <a:ea typeface="ＭＳ Ｐゴシック" pitchFamily="-108" charset="-128"/>
              </a:rPr>
              <a:t>Agreeing on goals; understanding authority</a:t>
            </a:r>
          </a:p>
          <a:p>
            <a:pPr>
              <a:defRPr/>
            </a:pPr>
            <a:r>
              <a:rPr lang="en-US" sz="2800" dirty="0" smtClean="0">
                <a:ea typeface="ＭＳ Ｐゴシック" pitchFamily="-108" charset="-128"/>
              </a:rPr>
              <a:t>Dealing with differing abilities</a:t>
            </a:r>
          </a:p>
          <a:p>
            <a:pPr>
              <a:defRPr/>
            </a:pPr>
            <a:r>
              <a:rPr lang="en-US" sz="2800" dirty="0" smtClean="0">
                <a:ea typeface="ＭＳ Ｐゴシック" pitchFamily="-108" charset="-128"/>
              </a:rPr>
              <a:t>Challenge and Choice</a:t>
            </a:r>
          </a:p>
          <a:p>
            <a:pPr>
              <a:defRPr/>
            </a:pPr>
            <a:r>
              <a:rPr lang="en-US" sz="2800" dirty="0" smtClean="0">
                <a:ea typeface="ＭＳ Ｐゴシック" pitchFamily="-108" charset="-128"/>
              </a:rPr>
              <a:t>Collaborate or Compete?</a:t>
            </a:r>
          </a:p>
          <a:p>
            <a:pPr>
              <a:defRPr/>
            </a:pPr>
            <a:r>
              <a:rPr lang="en-US" sz="2800" dirty="0" smtClean="0">
                <a:ea typeface="ＭＳ Ｐゴシック" pitchFamily="-108" charset="-128"/>
              </a:rPr>
              <a:t>Spirit and Support</a:t>
            </a:r>
          </a:p>
          <a:p>
            <a:pPr>
              <a:defRPr/>
            </a:pPr>
            <a:r>
              <a:rPr lang="en-US" sz="2800" dirty="0" smtClean="0">
                <a:ea typeface="ＭＳ Ｐゴシック" pitchFamily="-108" charset="-128"/>
              </a:rPr>
              <a:t>Decision making</a:t>
            </a:r>
          </a:p>
          <a:p>
            <a:pPr lvl="1">
              <a:defRPr/>
            </a:pPr>
            <a:r>
              <a:rPr lang="en-US" sz="2400" dirty="0" smtClean="0">
                <a:ea typeface="ＭＳ Ｐゴシック" pitchFamily="-108" charset="-128"/>
              </a:rPr>
              <a:t>including dealing with consequences</a:t>
            </a:r>
          </a:p>
          <a:p>
            <a:pPr>
              <a:defRPr/>
            </a:pPr>
            <a:r>
              <a:rPr lang="en-US" sz="2800" dirty="0" smtClean="0">
                <a:ea typeface="ＭＳ Ｐゴシック" pitchFamily="-108" charset="-128"/>
              </a:rPr>
              <a:t>OMHIWDMB or Winning, period?</a:t>
            </a:r>
            <a:endParaRPr lang="en-US" sz="2800" dirty="0">
              <a:ea typeface="ＭＳ Ｐゴシック" pitchFamily="-108"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Offering Play</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The answer is simple: the adult leader should offer as much “play” as possible, taking into account the capabilities of the young people.</a:t>
            </a:r>
          </a:p>
          <a:p>
            <a:pPr>
              <a:defRPr/>
            </a:pPr>
            <a:r>
              <a:rPr lang="en-US" dirty="0" smtClean="0">
                <a:ea typeface="ＭＳ Ｐゴシック" pitchFamily="-108" charset="-128"/>
              </a:rPr>
              <a:t>Offering as much play as possible means </a:t>
            </a:r>
            <a:r>
              <a:rPr lang="en-US" b="1" dirty="0" smtClean="0">
                <a:ea typeface="ＭＳ Ｐゴシック" pitchFamily="-108" charset="-128"/>
              </a:rPr>
              <a:t>establishing a framework </a:t>
            </a:r>
            <a:r>
              <a:rPr lang="en-US" dirty="0" smtClean="0">
                <a:ea typeface="ＭＳ Ｐゴシック" pitchFamily="-108" charset="-128"/>
              </a:rPr>
              <a:t>allowing room for initiative while ensuring guidance and security.</a:t>
            </a:r>
            <a:endParaRPr lang="en-US" dirty="0">
              <a:ea typeface="ＭＳ Ｐゴシック" pitchFamily="-108"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ea typeface="ＭＳ Ｐゴシック" pitchFamily="-108" charset="-128"/>
              </a:rPr>
              <a:t>Resources</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The BSA syllabus for </a:t>
            </a:r>
            <a:br>
              <a:rPr lang="en-US" dirty="0" smtClean="0">
                <a:ea typeface="ＭＳ Ｐゴシック" pitchFamily="-108" charset="-128"/>
              </a:rPr>
            </a:br>
            <a:r>
              <a:rPr lang="en-US" dirty="0" smtClean="0">
                <a:ea typeface="ＭＳ Ｐゴシック" pitchFamily="-108" charset="-128"/>
              </a:rPr>
              <a:t>training youth </a:t>
            </a:r>
            <a:br>
              <a:rPr lang="en-US" dirty="0" smtClean="0">
                <a:ea typeface="ＭＳ Ｐゴシック" pitchFamily="-108" charset="-128"/>
              </a:rPr>
            </a:br>
            <a:r>
              <a:rPr lang="en-US" dirty="0" smtClean="0">
                <a:ea typeface="ＭＳ Ｐゴシック" pitchFamily="-108" charset="-128"/>
              </a:rPr>
              <a:t>leaders is ILST</a:t>
            </a:r>
          </a:p>
          <a:p>
            <a:pPr>
              <a:defRPr/>
            </a:pPr>
            <a:r>
              <a:rPr lang="en-US" dirty="0" smtClean="0">
                <a:ea typeface="ＭＳ Ｐゴシック" pitchFamily="-108" charset="-128"/>
              </a:rPr>
              <a:t>www.scouting.org</a:t>
            </a:r>
            <a:br>
              <a:rPr lang="en-US" dirty="0" smtClean="0">
                <a:ea typeface="ＭＳ Ｐゴシック" pitchFamily="-108" charset="-128"/>
              </a:rPr>
            </a:br>
            <a:r>
              <a:rPr lang="en-US" dirty="0" smtClean="0">
                <a:ea typeface="ＭＳ Ｐゴシック" pitchFamily="-108" charset="-128"/>
              </a:rPr>
              <a:t>&gt;Training</a:t>
            </a:r>
            <a:br>
              <a:rPr lang="en-US" dirty="0" smtClean="0">
                <a:ea typeface="ＭＳ Ｐゴシック" pitchFamily="-108" charset="-128"/>
              </a:rPr>
            </a:br>
            <a:r>
              <a:rPr lang="en-US" dirty="0" smtClean="0">
                <a:ea typeface="ＭＳ Ｐゴシック" pitchFamily="-108" charset="-128"/>
              </a:rPr>
              <a:t>&gt;Youth</a:t>
            </a:r>
            <a:endParaRPr lang="en-US" dirty="0">
              <a:ea typeface="ＭＳ Ｐゴシック" pitchFamily="-108" charset="-128"/>
            </a:endParaRP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19100"/>
            <a:ext cx="48006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ILST: How to Use Games</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Be Prepared!</a:t>
            </a:r>
          </a:p>
          <a:p>
            <a:pPr lvl="1">
              <a:defRPr/>
            </a:pPr>
            <a:r>
              <a:rPr lang="en-US" dirty="0" smtClean="0">
                <a:ea typeface="ＭＳ Ｐゴシック" pitchFamily="-108" charset="-128"/>
              </a:rPr>
              <a:t>Know how the game is played, </a:t>
            </a:r>
            <a:br>
              <a:rPr lang="en-US" dirty="0" smtClean="0">
                <a:ea typeface="ＭＳ Ｐゴシック" pitchFamily="-108" charset="-128"/>
              </a:rPr>
            </a:br>
            <a:r>
              <a:rPr lang="en-US" dirty="0" smtClean="0">
                <a:ea typeface="ＭＳ Ｐゴシック" pitchFamily="-108" charset="-128"/>
              </a:rPr>
              <a:t>what the objectives are, and </a:t>
            </a:r>
            <a:br>
              <a:rPr lang="en-US" dirty="0" smtClean="0">
                <a:ea typeface="ＭＳ Ｐゴシック" pitchFamily="-108" charset="-128"/>
              </a:rPr>
            </a:br>
            <a:r>
              <a:rPr lang="en-US" dirty="0" smtClean="0">
                <a:ea typeface="ＭＳ Ｐゴシック" pitchFamily="-108" charset="-128"/>
              </a:rPr>
              <a:t>how its parts lead to learning the objective.</a:t>
            </a:r>
          </a:p>
          <a:p>
            <a:pPr>
              <a:defRPr/>
            </a:pPr>
            <a:r>
              <a:rPr lang="en-US" dirty="0" smtClean="0">
                <a:ea typeface="ＭＳ Ｐゴシック" pitchFamily="-108" charset="-128"/>
              </a:rPr>
              <a:t>Present the Game</a:t>
            </a:r>
          </a:p>
          <a:p>
            <a:pPr lvl="1">
              <a:defRPr/>
            </a:pPr>
            <a:r>
              <a:rPr lang="en-US" dirty="0" smtClean="0">
                <a:ea typeface="ＭＳ Ｐゴシック" pitchFamily="-108" charset="-128"/>
              </a:rPr>
              <a:t>Make the rules clear</a:t>
            </a:r>
          </a:p>
          <a:p>
            <a:pPr lvl="1">
              <a:defRPr/>
            </a:pPr>
            <a:r>
              <a:rPr lang="en-US" dirty="0" smtClean="0">
                <a:solidFill>
                  <a:srgbClr val="FF0000"/>
                </a:solidFill>
                <a:ea typeface="ＭＳ Ｐゴシック" pitchFamily="-108" charset="-128"/>
              </a:rPr>
              <a:t>Stand back</a:t>
            </a:r>
          </a:p>
          <a:p>
            <a:pPr>
              <a:defRPr/>
            </a:pPr>
            <a:r>
              <a:rPr lang="en-US" dirty="0" smtClean="0">
                <a:ea typeface="ＭＳ Ｐゴシック" pitchFamily="-108" charset="-128"/>
              </a:rPr>
              <a:t>Lead the Reflection</a:t>
            </a:r>
            <a:endParaRPr lang="en-US" dirty="0">
              <a:ea typeface="ＭＳ Ｐゴシック" pitchFamily="-108"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Project Adventure</a:t>
            </a:r>
            <a:endParaRPr lang="en-US" dirty="0">
              <a:ea typeface="ＭＳ Ｐゴシック" pitchFamily="-108" charset="-128"/>
            </a:endParaRPr>
          </a:p>
        </p:txBody>
      </p:sp>
      <p:sp>
        <p:nvSpPr>
          <p:cNvPr id="5" name="Content Placeholder 4"/>
          <p:cNvSpPr>
            <a:spLocks noGrp="1"/>
          </p:cNvSpPr>
          <p:nvPr>
            <p:ph idx="1"/>
          </p:nvPr>
        </p:nvSpPr>
        <p:spPr>
          <a:xfrm>
            <a:off x="457200" y="1066800"/>
            <a:ext cx="8229600" cy="5059363"/>
          </a:xfrm>
        </p:spPr>
        <p:txBody>
          <a:bodyPr/>
          <a:lstStyle/>
          <a:p>
            <a:pPr>
              <a:defRPr/>
            </a:pPr>
            <a:r>
              <a:rPr lang="en-US" dirty="0" smtClean="0">
                <a:ea typeface="ＭＳ Ｐゴシック" pitchFamily="-108" charset="-128"/>
              </a:rPr>
              <a:t>www.pa.org</a:t>
            </a:r>
          </a:p>
        </p:txBody>
      </p:sp>
      <p:pic>
        <p:nvPicPr>
          <p:cNvPr id="5530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 t="-1500" r="-301" b="1500"/>
          <a:stretch/>
        </p:blipFill>
        <p:spPr bwMode="auto">
          <a:xfrm>
            <a:off x="237744" y="1554480"/>
            <a:ext cx="24780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4" descr="http://ecx.images-amazon.com/images/I/51GnpES9FoL._SS500_.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05" t="1911" r="15408" b="607"/>
          <a:stretch/>
        </p:blipFill>
        <p:spPr bwMode="auto">
          <a:xfrm>
            <a:off x="3276600" y="1661160"/>
            <a:ext cx="220980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Silver Bullets 2nd Ed. A Revised Guide to Initiative Problems, A - Click Image to Cl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447800"/>
            <a:ext cx="297497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BLTUPM</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 is an abbreviation for what?</a:t>
            </a:r>
            <a:endParaRPr lang="en-US" dirty="0">
              <a:ea typeface="ＭＳ Ｐゴシック" pitchFamily="-108"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Methods of Scouting</a:t>
            </a:r>
            <a:endParaRPr lang="en-US" dirty="0">
              <a:ea typeface="ＭＳ Ｐゴシック" pitchFamily="-108" charset="-128"/>
            </a:endParaRPr>
          </a:p>
        </p:txBody>
      </p:sp>
      <p:sp>
        <p:nvSpPr>
          <p:cNvPr id="3" name="Content Placeholder 2"/>
          <p:cNvSpPr>
            <a:spLocks noGrp="1"/>
          </p:cNvSpPr>
          <p:nvPr>
            <p:ph sz="half" idx="1"/>
          </p:nvPr>
        </p:nvSpPr>
        <p:spPr/>
        <p:txBody>
          <a:bodyPr/>
          <a:lstStyle/>
          <a:p>
            <a:pPr>
              <a:defRPr/>
            </a:pPr>
            <a:r>
              <a:rPr lang="en-US" sz="3200" dirty="0" smtClean="0">
                <a:ea typeface="ＭＳ Ｐゴシック" pitchFamily="-108" charset="-128"/>
              </a:rPr>
              <a:t>The ideals</a:t>
            </a:r>
          </a:p>
          <a:p>
            <a:pPr>
              <a:defRPr/>
            </a:pPr>
            <a:r>
              <a:rPr lang="en-US" sz="3200" dirty="0" smtClean="0">
                <a:ea typeface="ＭＳ Ｐゴシック" pitchFamily="-108" charset="-128"/>
              </a:rPr>
              <a:t>The patrol method</a:t>
            </a:r>
          </a:p>
          <a:p>
            <a:pPr>
              <a:defRPr/>
            </a:pPr>
            <a:r>
              <a:rPr lang="en-US" sz="3200" dirty="0" smtClean="0">
                <a:ea typeface="ＭＳ Ｐゴシック" pitchFamily="-108" charset="-128"/>
              </a:rPr>
              <a:t>The outdoors</a:t>
            </a:r>
          </a:p>
          <a:p>
            <a:pPr>
              <a:defRPr/>
            </a:pPr>
            <a:r>
              <a:rPr lang="en-US" sz="3200" dirty="0" smtClean="0">
                <a:ea typeface="ＭＳ Ｐゴシック" pitchFamily="-108" charset="-128"/>
              </a:rPr>
              <a:t>Advancement</a:t>
            </a:r>
            <a:endParaRPr lang="en-US" sz="3200" dirty="0">
              <a:ea typeface="ＭＳ Ｐゴシック" pitchFamily="-108" charset="-128"/>
            </a:endParaRPr>
          </a:p>
        </p:txBody>
      </p:sp>
      <p:sp>
        <p:nvSpPr>
          <p:cNvPr id="4" name="Content Placeholder 3"/>
          <p:cNvSpPr>
            <a:spLocks noGrp="1"/>
          </p:cNvSpPr>
          <p:nvPr>
            <p:ph sz="half" idx="2"/>
          </p:nvPr>
        </p:nvSpPr>
        <p:spPr/>
        <p:txBody>
          <a:bodyPr/>
          <a:lstStyle/>
          <a:p>
            <a:pPr>
              <a:defRPr/>
            </a:pPr>
            <a:r>
              <a:rPr lang="en-US" sz="3200" dirty="0" smtClean="0">
                <a:ea typeface="ＭＳ Ｐゴシック" pitchFamily="-108" charset="-128"/>
              </a:rPr>
              <a:t>Adult association</a:t>
            </a:r>
          </a:p>
          <a:p>
            <a:pPr>
              <a:defRPr/>
            </a:pPr>
            <a:r>
              <a:rPr lang="en-US" sz="3200" dirty="0" smtClean="0">
                <a:ea typeface="ＭＳ Ｐゴシック" pitchFamily="-108" charset="-128"/>
              </a:rPr>
              <a:t>Personal growth</a:t>
            </a:r>
          </a:p>
          <a:p>
            <a:pPr>
              <a:defRPr/>
            </a:pPr>
            <a:r>
              <a:rPr lang="en-US" sz="3200" dirty="0" smtClean="0">
                <a:ea typeface="ＭＳ Ｐゴシック" pitchFamily="-108" charset="-128"/>
              </a:rPr>
              <a:t>Leadership development</a:t>
            </a:r>
          </a:p>
          <a:p>
            <a:pPr>
              <a:defRPr/>
            </a:pPr>
            <a:r>
              <a:rPr lang="en-US" sz="3200" dirty="0" smtClean="0">
                <a:ea typeface="ＭＳ Ｐゴシック" pitchFamily="-108" charset="-128"/>
              </a:rPr>
              <a:t>The uniform</a:t>
            </a:r>
            <a:endParaRPr lang="en-US" sz="3200" dirty="0">
              <a:ea typeface="ＭＳ Ｐゴシック" pitchFamily="-108" charset="-128"/>
            </a:endParaRPr>
          </a:p>
        </p:txBody>
      </p:sp>
      <p:pic>
        <p:nvPicPr>
          <p:cNvPr id="5" name="Picture 5" descr="http://www.scouting.org/filestore/marketing/logos/PreparedForLife/prepared_standard_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391025"/>
            <a:ext cx="91408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BLTUPM</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Scoutmaster Handbook</a:t>
            </a:r>
            <a:endParaRPr lang="en-US" dirty="0">
              <a:ea typeface="ＭＳ Ｐゴシック" pitchFamily="-108"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33600"/>
            <a:ext cx="681237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2" y="0"/>
            <a:ext cx="2668588"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Frogs</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Andy’s Rule No. 76: You can tell some Scoutmasters there are four billion stars in the universe and he believes you, but tell him the Senior Patrol Leader is supposed to be running the troop meeting and he looks at you like you’ve just had frogs leap out of your mouth.</a:t>
            </a:r>
          </a:p>
          <a:p>
            <a:pPr marL="342900" lvl="1" indent="-342900">
              <a:buFontTx/>
              <a:buChar char="•"/>
              <a:defRPr/>
            </a:pPr>
            <a:r>
              <a:rPr lang="en-US" sz="1600" dirty="0" smtClean="0">
                <a:ea typeface="ＭＳ Ｐゴシック" pitchFamily="-108" charset="-128"/>
              </a:rPr>
              <a:t>http://netcommissioner.com/askandy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000" b="32333"/>
          <a:stretch/>
        </p:blipFill>
        <p:spPr>
          <a:xfrm>
            <a:off x="457200" y="76200"/>
            <a:ext cx="8229600" cy="66740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Outline</a:t>
            </a:r>
            <a:endParaRPr lang="en-US" dirty="0">
              <a:ea typeface="ＭＳ Ｐゴシック" pitchFamily="-108" charset="-128"/>
            </a:endParaRP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Levels of Youth Participation</a:t>
            </a:r>
          </a:p>
          <a:p>
            <a:pPr>
              <a:defRPr/>
            </a:pPr>
            <a:r>
              <a:rPr lang="en-US" dirty="0" smtClean="0">
                <a:ea typeface="ＭＳ Ｐゴシック" pitchFamily="-108" charset="-128"/>
              </a:rPr>
              <a:t>Measure Empowerment</a:t>
            </a:r>
          </a:p>
          <a:p>
            <a:pPr>
              <a:defRPr/>
            </a:pPr>
            <a:r>
              <a:rPr lang="en-US" dirty="0" smtClean="0">
                <a:ea typeface="ＭＳ Ｐゴシック" pitchFamily="-108" charset="-128"/>
              </a:rPr>
              <a:t>Propose Play</a:t>
            </a:r>
          </a:p>
          <a:p>
            <a:pPr>
              <a:defRPr/>
            </a:pPr>
            <a:r>
              <a:rPr lang="en-US" dirty="0" smtClean="0">
                <a:ea typeface="ＭＳ Ｐゴシック" pitchFamily="-108" charset="-128"/>
              </a:rPr>
              <a:t>Describe Resources</a:t>
            </a:r>
            <a:endParaRPr lang="en-US" dirty="0">
              <a:ea typeface="ＭＳ Ｐゴシック" pitchFamily="-10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Authentic Youth </a:t>
            </a:r>
            <a:r>
              <a:rPr lang="en-US" dirty="0">
                <a:ea typeface="ＭＳ Ｐゴシック" pitchFamily="-108" charset="-128"/>
              </a:rPr>
              <a:t>P</a:t>
            </a:r>
            <a:r>
              <a:rPr lang="en-US" dirty="0" smtClean="0">
                <a:ea typeface="ＭＳ Ｐゴシック" pitchFamily="-108" charset="-128"/>
              </a:rPr>
              <a:t>articipation</a:t>
            </a:r>
          </a:p>
        </p:txBody>
      </p:sp>
      <p:sp>
        <p:nvSpPr>
          <p:cNvPr id="3" name="Content Placeholder 2"/>
          <p:cNvSpPr>
            <a:spLocks noGrp="1"/>
          </p:cNvSpPr>
          <p:nvPr>
            <p:ph idx="1"/>
          </p:nvPr>
        </p:nvSpPr>
        <p:spPr/>
        <p:txBody>
          <a:bodyPr/>
          <a:lstStyle/>
          <a:p>
            <a:pPr>
              <a:defRPr/>
            </a:pPr>
            <a:r>
              <a:rPr lang="en-US" dirty="0" smtClean="0">
                <a:ea typeface="ＭＳ Ｐゴシック" pitchFamily="-108" charset="-128"/>
              </a:rPr>
              <a:t>Shared decision making </a:t>
            </a:r>
            <a:br>
              <a:rPr lang="en-US" dirty="0" smtClean="0">
                <a:ea typeface="ＭＳ Ｐゴシック" pitchFamily="-108" charset="-128"/>
              </a:rPr>
            </a:br>
            <a:r>
              <a:rPr lang="en-US" dirty="0" smtClean="0">
                <a:ea typeface="ＭＳ Ｐゴシック" pitchFamily="-108" charset="-128"/>
              </a:rPr>
              <a:t>with adults</a:t>
            </a:r>
          </a:p>
          <a:p>
            <a:pPr>
              <a:defRPr/>
            </a:pPr>
            <a:r>
              <a:rPr lang="en-US" dirty="0" smtClean="0">
                <a:ea typeface="ＭＳ Ｐゴシック" pitchFamily="-108" charset="-128"/>
              </a:rPr>
              <a:t>Collaboration with adults</a:t>
            </a:r>
          </a:p>
          <a:p>
            <a:pPr lvl="1">
              <a:defRPr/>
            </a:pPr>
            <a:r>
              <a:rPr lang="en-US" dirty="0" smtClean="0">
                <a:ea typeface="ＭＳ Ｐゴシック" pitchFamily="-108" charset="-128"/>
              </a:rPr>
              <a:t>Adults serve as resources</a:t>
            </a:r>
            <a:br>
              <a:rPr lang="en-US" dirty="0" smtClean="0">
                <a:ea typeface="ＭＳ Ｐゴシック" pitchFamily="-108" charset="-128"/>
              </a:rPr>
            </a:br>
            <a:r>
              <a:rPr lang="en-US" dirty="0" smtClean="0">
                <a:ea typeface="ＭＳ Ｐゴシック" pitchFamily="-108" charset="-128"/>
              </a:rPr>
              <a:t>and mentors</a:t>
            </a:r>
            <a:endParaRPr lang="en-US" dirty="0">
              <a:ea typeface="ＭＳ Ｐゴシック" pitchFamily="-108" charset="-128"/>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1265238"/>
            <a:ext cx="4051300" cy="56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8" charset="-128"/>
              </a:rPr>
              <a:t>Ladder of Youth Participation</a:t>
            </a:r>
            <a:endParaRPr lang="en-US" dirty="0">
              <a:ea typeface="ＭＳ Ｐゴシック" pitchFamily="-108" charset="-128"/>
            </a:endParaRPr>
          </a:p>
        </p:txBody>
      </p:sp>
      <p:pic>
        <p:nvPicPr>
          <p:cNvPr id="1026" name="Picture 2" descr="http://www.firstaid-supply.com/picturesweb/Children-International-&amp;-Smile-Train/khadar-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215" y="3848099"/>
            <a:ext cx="4010025" cy="30099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514350" indent="-514350">
              <a:buFont typeface="+mj-lt"/>
              <a:buAutoNum type="arabicPeriod"/>
              <a:defRPr/>
            </a:pPr>
            <a:r>
              <a:rPr lang="en-US" sz="2800" dirty="0" smtClean="0">
                <a:ea typeface="ＭＳ Ｐゴシック" pitchFamily="-108" charset="-128"/>
              </a:rPr>
              <a:t>Manipulation</a:t>
            </a:r>
          </a:p>
          <a:p>
            <a:pPr marL="914400" lvl="1" indent="-514350">
              <a:defRPr/>
            </a:pPr>
            <a:r>
              <a:rPr lang="en-US" sz="2400" dirty="0" smtClean="0">
                <a:ea typeface="ＭＳ Ｐゴシック" pitchFamily="-108" charset="-128"/>
              </a:rPr>
              <a:t>Adults using young people to promote a cause</a:t>
            </a:r>
          </a:p>
          <a:p>
            <a:pPr marL="914400" lvl="1" indent="-514350">
              <a:defRPr/>
            </a:pPr>
            <a:r>
              <a:rPr lang="en-US" sz="2400" dirty="0" smtClean="0">
                <a:ea typeface="ＭＳ Ｐゴシック" pitchFamily="-108" charset="-128"/>
              </a:rPr>
              <a:t>Youth don’t understand the cause</a:t>
            </a:r>
          </a:p>
          <a:p>
            <a:pPr marL="514350" indent="-514350">
              <a:buFont typeface="+mj-lt"/>
              <a:buAutoNum type="arabicPeriod"/>
              <a:defRPr/>
            </a:pPr>
            <a:r>
              <a:rPr lang="en-US" sz="2800" dirty="0">
                <a:ea typeface="ＭＳ Ｐゴシック" pitchFamily="-108" charset="-128"/>
              </a:rPr>
              <a:t>Decoration</a:t>
            </a:r>
          </a:p>
          <a:p>
            <a:pPr marL="914400" lvl="1" indent="-514350">
              <a:defRPr/>
            </a:pPr>
            <a:r>
              <a:rPr lang="en-US" sz="2400" dirty="0">
                <a:ea typeface="ＭＳ Ｐゴシック" pitchFamily="-108" charset="-128"/>
              </a:rPr>
              <a:t>Youth “perform” to promote an adult agenda</a:t>
            </a:r>
          </a:p>
          <a:p>
            <a:pPr marL="914400" lvl="1" indent="-514350">
              <a:defRPr/>
            </a:pPr>
            <a:r>
              <a:rPr lang="en-US" sz="2400" dirty="0">
                <a:ea typeface="ＭＳ Ｐゴシック" pitchFamily="-108" charset="-128"/>
              </a:rPr>
              <a:t>Aim: an emotional response from adults</a:t>
            </a:r>
            <a:endParaRPr lang="en-US" dirty="0" smtClean="0">
              <a:ea typeface="ＭＳ Ｐゴシック" pitchFamily="-108" charset="-128"/>
            </a:endParaRPr>
          </a:p>
          <a:p>
            <a:pPr marL="0" indent="0">
              <a:buFontTx/>
              <a:buNone/>
              <a:defRPr/>
            </a:pP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
            </a:r>
            <a:br>
              <a:rPr lang="en-US" sz="1600" dirty="0" smtClean="0">
                <a:ea typeface="ＭＳ Ｐゴシック" pitchFamily="-108" charset="-128"/>
              </a:rPr>
            </a:br>
            <a:r>
              <a:rPr lang="en-US" sz="1600" dirty="0" smtClean="0">
                <a:ea typeface="ＭＳ Ｐゴシック" pitchFamily="-108" charset="-128"/>
              </a:rPr>
              <a:t>www.scout.org/en/information_events/library/youth_involvement/</a:t>
            </a:r>
            <a:br>
              <a:rPr lang="en-US" sz="1600" dirty="0" smtClean="0">
                <a:ea typeface="ＭＳ Ｐゴシック" pitchFamily="-108" charset="-128"/>
              </a:rPr>
            </a:br>
            <a:r>
              <a:rPr lang="en-US" sz="1600" dirty="0" err="1" smtClean="0">
                <a:ea typeface="ＭＳ Ｐゴシック" pitchFamily="-108" charset="-128"/>
              </a:rPr>
              <a:t>youth_involvement_youth_empowerment</a:t>
            </a:r>
            <a:endParaRPr lang="en-US" sz="1600" dirty="0">
              <a:ea typeface="ＭＳ Ｐゴシック" pitchFamily="-108"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ec. Board Meeting PowerPoint August 2008">
  <a:themeElements>
    <a:clrScheme name="Exec. Board Meeting PowerPoint August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ec. Board Meeting PowerPoint August 2008">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ec. Board Meeting PowerPoint August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ec. Board Meeting PowerPoint August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ec. Board Meeting PowerPoint August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ec. Board Meeting PowerPoint August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ec. Board Meeting PowerPoint August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ec. Board Meeting PowerPoint August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ec. Board Meeting PowerPoint August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ec. Board Meeting PowerPoint August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ec. Board Meeting PowerPoint August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ec. Board Meeting PowerPoint August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ec. Board Meeting PowerPoint August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ec. Board Meeting PowerPoint August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 Board Meeting PowerPoint August 2008</Template>
  <TotalTime>3379</TotalTime>
  <Words>1250</Words>
  <Application>Microsoft Office PowerPoint</Application>
  <PresentationFormat>On-screen Show (4:3)</PresentationFormat>
  <Paragraphs>264</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Exec. Board Meeting PowerPoint August 2008</vt:lpstr>
      <vt:lpstr>Question:  What is the Scoutmaster’s  most important job?</vt:lpstr>
      <vt:lpstr>Training Youth Leaders</vt:lpstr>
      <vt:lpstr>BLTUPM</vt:lpstr>
      <vt:lpstr>BLTUPM</vt:lpstr>
      <vt:lpstr>Frogs</vt:lpstr>
      <vt:lpstr>PowerPoint Presentation</vt:lpstr>
      <vt:lpstr>Outline</vt:lpstr>
      <vt:lpstr>Authentic Youth Participation</vt:lpstr>
      <vt:lpstr>Ladder of Youth Participation</vt:lpstr>
      <vt:lpstr>Ladder of Youth Participation</vt:lpstr>
      <vt:lpstr>Ladder of Youth Participation</vt:lpstr>
      <vt:lpstr>Ladder of Youth Participation</vt:lpstr>
      <vt:lpstr>Ladder of Youth Participation</vt:lpstr>
      <vt:lpstr>Patrol System Survey Results</vt:lpstr>
      <vt:lpstr>Patrol System Survey Results</vt:lpstr>
      <vt:lpstr>Patrol System Survey Results</vt:lpstr>
      <vt:lpstr>Participation ↔ Empowerment</vt:lpstr>
      <vt:lpstr>Rate Participation</vt:lpstr>
      <vt:lpstr>Rate Participation</vt:lpstr>
      <vt:lpstr>Rate Participation</vt:lpstr>
      <vt:lpstr>Participation ↔ Empowerment</vt:lpstr>
      <vt:lpstr>How to foster participation</vt:lpstr>
      <vt:lpstr>Play</vt:lpstr>
      <vt:lpstr>BLTUPlayM</vt:lpstr>
      <vt:lpstr>Team Play</vt:lpstr>
      <vt:lpstr>Offering Play</vt:lpstr>
      <vt:lpstr>Resources</vt:lpstr>
      <vt:lpstr>ILST: How to Use Games</vt:lpstr>
      <vt:lpstr>Project Adventure</vt:lpstr>
      <vt:lpstr>Methods of Scouting</vt:lpstr>
    </vt:vector>
  </TitlesOfParts>
  <Company>Heart of Virginia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EDGE</dc:title>
  <dc:creator>Al Best</dc:creator>
  <cp:lastModifiedBy>albest</cp:lastModifiedBy>
  <cp:revision>134</cp:revision>
  <cp:lastPrinted>2013-02-07T16:19:53Z</cp:lastPrinted>
  <dcterms:created xsi:type="dcterms:W3CDTF">2009-05-01T18:39:35Z</dcterms:created>
  <dcterms:modified xsi:type="dcterms:W3CDTF">2014-02-07T19:26:48Z</dcterms:modified>
</cp:coreProperties>
</file>