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3"/>
  </p:notesMasterIdLst>
  <p:sldIdLst>
    <p:sldId id="257" r:id="rId2"/>
    <p:sldId id="567" r:id="rId3"/>
    <p:sldId id="630" r:id="rId4"/>
    <p:sldId id="631" r:id="rId5"/>
    <p:sldId id="632" r:id="rId6"/>
    <p:sldId id="633" r:id="rId7"/>
    <p:sldId id="634" r:id="rId8"/>
    <p:sldId id="703" r:id="rId9"/>
    <p:sldId id="636" r:id="rId10"/>
    <p:sldId id="692" r:id="rId11"/>
    <p:sldId id="572" r:id="rId12"/>
    <p:sldId id="573" r:id="rId13"/>
    <p:sldId id="574" r:id="rId14"/>
    <p:sldId id="576" r:id="rId15"/>
    <p:sldId id="579" r:id="rId16"/>
    <p:sldId id="580" r:id="rId17"/>
    <p:sldId id="581" r:id="rId18"/>
    <p:sldId id="582" r:id="rId19"/>
    <p:sldId id="583" r:id="rId20"/>
    <p:sldId id="584" r:id="rId21"/>
    <p:sldId id="585" r:id="rId22"/>
    <p:sldId id="586" r:id="rId23"/>
    <p:sldId id="587" r:id="rId24"/>
    <p:sldId id="588" r:id="rId25"/>
    <p:sldId id="589" r:id="rId26"/>
    <p:sldId id="590" r:id="rId27"/>
    <p:sldId id="595" r:id="rId28"/>
    <p:sldId id="693" r:id="rId29"/>
    <p:sldId id="603" r:id="rId30"/>
    <p:sldId id="604" r:id="rId31"/>
    <p:sldId id="605" r:id="rId32"/>
    <p:sldId id="606" r:id="rId33"/>
    <p:sldId id="624" r:id="rId34"/>
    <p:sldId id="629" r:id="rId35"/>
    <p:sldId id="628" r:id="rId36"/>
    <p:sldId id="627" r:id="rId37"/>
    <p:sldId id="626" r:id="rId38"/>
    <p:sldId id="625" r:id="rId39"/>
    <p:sldId id="607" r:id="rId40"/>
    <p:sldId id="623" r:id="rId41"/>
    <p:sldId id="622" r:id="rId42"/>
    <p:sldId id="621" r:id="rId43"/>
    <p:sldId id="620" r:id="rId44"/>
    <p:sldId id="619" r:id="rId45"/>
    <p:sldId id="618" r:id="rId46"/>
    <p:sldId id="617" r:id="rId47"/>
    <p:sldId id="616" r:id="rId48"/>
    <p:sldId id="614" r:id="rId49"/>
    <p:sldId id="615" r:id="rId50"/>
    <p:sldId id="613" r:id="rId51"/>
    <p:sldId id="612" r:id="rId52"/>
    <p:sldId id="611" r:id="rId53"/>
    <p:sldId id="609" r:id="rId54"/>
    <p:sldId id="608" r:id="rId55"/>
    <p:sldId id="637" r:id="rId56"/>
    <p:sldId id="723" r:id="rId57"/>
    <p:sldId id="660" r:id="rId58"/>
    <p:sldId id="751" r:id="rId59"/>
    <p:sldId id="752" r:id="rId60"/>
    <p:sldId id="753" r:id="rId61"/>
    <p:sldId id="704" r:id="rId62"/>
    <p:sldId id="641" r:id="rId63"/>
    <p:sldId id="663" r:id="rId64"/>
    <p:sldId id="662" r:id="rId65"/>
    <p:sldId id="643" r:id="rId66"/>
    <p:sldId id="644" r:id="rId67"/>
    <p:sldId id="645" r:id="rId68"/>
    <p:sldId id="646" r:id="rId69"/>
    <p:sldId id="647" r:id="rId70"/>
    <p:sldId id="648" r:id="rId71"/>
    <p:sldId id="649" r:id="rId72"/>
    <p:sldId id="650" r:id="rId73"/>
    <p:sldId id="651" r:id="rId74"/>
    <p:sldId id="652" r:id="rId75"/>
    <p:sldId id="653" r:id="rId76"/>
    <p:sldId id="654" r:id="rId77"/>
    <p:sldId id="666" r:id="rId78"/>
    <p:sldId id="705" r:id="rId79"/>
    <p:sldId id="744" r:id="rId80"/>
    <p:sldId id="745" r:id="rId81"/>
    <p:sldId id="746" r:id="rId82"/>
    <p:sldId id="694" r:id="rId83"/>
    <p:sldId id="711" r:id="rId84"/>
    <p:sldId id="712" r:id="rId85"/>
    <p:sldId id="690" r:id="rId86"/>
    <p:sldId id="665" r:id="rId87"/>
    <p:sldId id="689" r:id="rId88"/>
    <p:sldId id="681" r:id="rId89"/>
    <p:sldId id="682" r:id="rId90"/>
    <p:sldId id="683" r:id="rId91"/>
    <p:sldId id="700" r:id="rId92"/>
    <p:sldId id="685" r:id="rId93"/>
    <p:sldId id="686" r:id="rId94"/>
    <p:sldId id="687" r:id="rId95"/>
    <p:sldId id="702" r:id="rId96"/>
    <p:sldId id="696" r:id="rId97"/>
    <p:sldId id="477" r:id="rId98"/>
    <p:sldId id="720" r:id="rId99"/>
    <p:sldId id="721" r:id="rId100"/>
    <p:sldId id="754" r:id="rId101"/>
    <p:sldId id="741" r:id="rId102"/>
    <p:sldId id="722" r:id="rId103"/>
    <p:sldId id="713" r:id="rId104"/>
    <p:sldId id="715" r:id="rId105"/>
    <p:sldId id="727" r:id="rId106"/>
    <p:sldId id="719" r:id="rId107"/>
    <p:sldId id="728" r:id="rId108"/>
    <p:sldId id="729" r:id="rId109"/>
    <p:sldId id="718" r:id="rId110"/>
    <p:sldId id="730" r:id="rId111"/>
    <p:sldId id="717" r:id="rId112"/>
    <p:sldId id="747" r:id="rId113"/>
    <p:sldId id="749" r:id="rId114"/>
    <p:sldId id="733" r:id="rId115"/>
    <p:sldId id="735" r:id="rId116"/>
    <p:sldId id="734" r:id="rId117"/>
    <p:sldId id="716" r:id="rId118"/>
    <p:sldId id="736" r:id="rId119"/>
    <p:sldId id="714" r:id="rId120"/>
    <p:sldId id="750" r:id="rId121"/>
    <p:sldId id="547" r:id="rId12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72">
          <p15:clr>
            <a:srgbClr val="A4A3A4"/>
          </p15:clr>
        </p15:guide>
        <p15:guide id="2" pos="289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8000"/>
    <a:srgbClr val="FFEEFF"/>
    <a:srgbClr val="F98000"/>
    <a:srgbClr val="D08000"/>
    <a:srgbClr val="FF9900"/>
    <a:srgbClr val="FFCCFF"/>
    <a:srgbClr val="EEFFFF"/>
    <a:srgbClr val="FF3300"/>
    <a:srgbClr val="CCFFFF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398" autoAdjust="0"/>
    <p:restoredTop sz="94750" autoAdjust="0"/>
  </p:normalViewPr>
  <p:slideViewPr>
    <p:cSldViewPr>
      <p:cViewPr varScale="1">
        <p:scale>
          <a:sx n="77" d="100"/>
          <a:sy n="77" d="100"/>
        </p:scale>
        <p:origin x="138" y="372"/>
      </p:cViewPr>
      <p:guideLst>
        <p:guide orient="horz" pos="3072"/>
        <p:guide pos="289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1576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presProps" Target="presProps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image" Target="../media/image19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image" Target="../media/image7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2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382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239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82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382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382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962EF7A3-3C93-43D4-BF37-C67CA99C18E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3240521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033C59-2CDE-4419-B842-1B7CB260797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60995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B2D288-72C1-4511-A92F-289759C22D7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695926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3E23DF-A712-460F-B99E-896AC211556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499079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CD629E-43DB-4F4E-AC81-1AFF2F1F2C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513438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4B0AE6-57B9-44C1-B5B1-D5ED3EC9CBC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770527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CB7C98-53D9-456E-A59E-6283C235ABE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913179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84F783-159E-4A40-B8CC-23B836A2267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124111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31D532-2C26-4353-8126-809B3F05410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583962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D065B7-E2DC-45C0-BC7E-6010FB9FA89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300949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194706-772E-4759-836E-288983CA64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61957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E74369-5F4A-4D54-9C01-D0C4E0CCAC3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434516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A8FDF0E7-E2B3-418B-97CA-F086B80E185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42.emf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7" Type="http://schemas.openxmlformats.org/officeDocument/2006/relationships/image" Target="../media/image6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wmf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jpg"/><Relationship Id="rId1" Type="http://schemas.openxmlformats.org/officeDocument/2006/relationships/slideLayout" Target="../slideLayouts/slideLayout7.xml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5.jpg"/><Relationship Id="rId1" Type="http://schemas.openxmlformats.org/officeDocument/2006/relationships/slideLayout" Target="../slideLayouts/slideLayout7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6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7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7.xml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72.png"/><Relationship Id="rId5" Type="http://schemas.openxmlformats.org/officeDocument/2006/relationships/oleObject" Target="../embeddings/oleObject12.bin"/><Relationship Id="rId4" Type="http://schemas.openxmlformats.org/officeDocument/2006/relationships/image" Target="../media/image71.png"/></Relationships>
</file>

<file path=ppt/slides/_rels/slide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7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emf"/><Relationship Id="rId1" Type="http://schemas.openxmlformats.org/officeDocument/2006/relationships/slideLayout" Target="../slideLayouts/slideLayout7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emf"/><Relationship Id="rId1" Type="http://schemas.openxmlformats.org/officeDocument/2006/relationships/slideLayout" Target="../slideLayouts/slideLayout7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18.jpeg"/><Relationship Id="rId3" Type="http://schemas.openxmlformats.org/officeDocument/2006/relationships/image" Target="../media/image6.jpeg"/><Relationship Id="rId7" Type="http://schemas.openxmlformats.org/officeDocument/2006/relationships/oleObject" Target="../embeddings/oleObject2.bin"/><Relationship Id="rId12" Type="http://schemas.openxmlformats.org/officeDocument/2006/relationships/image" Target="../media/image23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9.png"/><Relationship Id="rId11" Type="http://schemas.openxmlformats.org/officeDocument/2006/relationships/image" Target="../media/image15.png"/><Relationship Id="rId5" Type="http://schemas.openxmlformats.org/officeDocument/2006/relationships/oleObject" Target="../embeddings/oleObject1.bin"/><Relationship Id="rId10" Type="http://schemas.openxmlformats.org/officeDocument/2006/relationships/image" Target="../media/image21.png"/><Relationship Id="rId4" Type="http://schemas.openxmlformats.org/officeDocument/2006/relationships/image" Target="../media/image22.jpeg"/><Relationship Id="rId9" Type="http://schemas.openxmlformats.org/officeDocument/2006/relationships/oleObject" Target="../embeddings/oleObject3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18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15.png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30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9.png"/><Relationship Id="rId5" Type="http://schemas.openxmlformats.org/officeDocument/2006/relationships/image" Target="../media/image27.wmf"/><Relationship Id="rId4" Type="http://schemas.openxmlformats.org/officeDocument/2006/relationships/oleObject" Target="../embeddings/oleObject4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5.png"/><Relationship Id="rId4" Type="http://schemas.openxmlformats.org/officeDocument/2006/relationships/image" Target="../media/image3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w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38.jpeg"/><Relationship Id="rId4" Type="http://schemas.openxmlformats.org/officeDocument/2006/relationships/image" Target="../media/image3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3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41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40.png"/><Relationship Id="rId5" Type="http://schemas.openxmlformats.org/officeDocument/2006/relationships/image" Target="../media/image39.wmf"/><Relationship Id="rId4" Type="http://schemas.openxmlformats.org/officeDocument/2006/relationships/oleObject" Target="../embeddings/oleObject5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42.em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w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wmf"/><Relationship Id="rId2" Type="http://schemas.openxmlformats.org/officeDocument/2006/relationships/image" Target="../media/image57.wmf"/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30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9.png"/><Relationship Id="rId5" Type="http://schemas.openxmlformats.org/officeDocument/2006/relationships/image" Target="../media/image27.wmf"/><Relationship Id="rId4" Type="http://schemas.openxmlformats.org/officeDocument/2006/relationships/oleObject" Target="../embeddings/oleObject7.bin"/></Relationships>
</file>

<file path=ppt/slides/_rels/slide9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28.jpeg"/><Relationship Id="rId7" Type="http://schemas.openxmlformats.org/officeDocument/2006/relationships/image" Target="../media/image40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39.w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0962" name="Picture 2" descr="labworksil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125" y="0"/>
            <a:ext cx="6934200" cy="693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0" y="2667000"/>
            <a:ext cx="9296400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7200">
                <a:solidFill>
                  <a:srgbClr val="FFFF00"/>
                </a:solidFill>
              </a:rPr>
              <a:t>Lives of the Scientist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600">
                <a:solidFill>
                  <a:srgbClr val="FFFF00"/>
                </a:solidFill>
              </a:rPr>
              <a:t>Biology researchers do not program</a:t>
            </a:r>
          </a:p>
        </p:txBody>
      </p:sp>
      <p:sp>
        <p:nvSpPr>
          <p:cNvPr id="573443" name="Text Box 3"/>
          <p:cNvSpPr txBox="1">
            <a:spLocks noChangeArrowheads="1"/>
          </p:cNvSpPr>
          <p:nvPr/>
        </p:nvSpPr>
        <p:spPr bwMode="auto">
          <a:xfrm>
            <a:off x="1362075" y="1905000"/>
            <a:ext cx="64008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>
                <a:solidFill>
                  <a:schemeClr val="bg1"/>
                </a:solidFill>
              </a:rPr>
              <a:t>Program the computer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219200" y="2179638"/>
            <a:ext cx="9296400" cy="4521200"/>
            <a:chOff x="768" y="1536"/>
            <a:chExt cx="5856" cy="2848"/>
          </a:xfrm>
        </p:grpSpPr>
        <p:grpSp>
          <p:nvGrpSpPr>
            <p:cNvPr id="32773" name="Group 5"/>
            <p:cNvGrpSpPr>
              <a:grpSpLocks/>
            </p:cNvGrpSpPr>
            <p:nvPr/>
          </p:nvGrpSpPr>
          <p:grpSpPr bwMode="auto">
            <a:xfrm>
              <a:off x="2064" y="1632"/>
              <a:ext cx="4560" cy="2752"/>
              <a:chOff x="1248" y="1664"/>
              <a:chExt cx="4560" cy="2752"/>
            </a:xfrm>
          </p:grpSpPr>
          <p:graphicFrame>
            <p:nvGraphicFramePr>
              <p:cNvPr id="32776" name="Object 6"/>
              <p:cNvGraphicFramePr>
                <a:graphicFrameLocks noChangeAspect="1"/>
              </p:cNvGraphicFramePr>
              <p:nvPr/>
            </p:nvGraphicFramePr>
            <p:xfrm>
              <a:off x="1248" y="1664"/>
              <a:ext cx="4560" cy="275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34147" name="Chart" r:id="rId3" imgW="4829175" imgH="2914650" progId="Excel.Chart.8">
                      <p:embed/>
                    </p:oleObj>
                  </mc:Choice>
                  <mc:Fallback>
                    <p:oleObj name="Chart" r:id="rId3" imgW="4829175" imgH="2914650" progId="Excel.Chart.8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248" y="1664"/>
                            <a:ext cx="4560" cy="275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32777" name="Text Box 7"/>
              <p:cNvSpPr txBox="1">
                <a:spLocks noChangeArrowheads="1"/>
              </p:cNvSpPr>
              <p:nvPr/>
            </p:nvSpPr>
            <p:spPr bwMode="auto">
              <a:xfrm>
                <a:off x="2610" y="3102"/>
                <a:ext cx="1794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endParaRPr lang="en-US" altLang="en-US" sz="2800" b="1"/>
              </a:p>
            </p:txBody>
          </p:sp>
        </p:grpSp>
        <p:sp>
          <p:nvSpPr>
            <p:cNvPr id="32774" name="Freeform 8"/>
            <p:cNvSpPr>
              <a:spLocks/>
            </p:cNvSpPr>
            <p:nvPr/>
          </p:nvSpPr>
          <p:spPr bwMode="auto">
            <a:xfrm>
              <a:off x="4080" y="1536"/>
              <a:ext cx="520" cy="336"/>
            </a:xfrm>
            <a:custGeom>
              <a:avLst/>
              <a:gdLst>
                <a:gd name="T0" fmla="*/ 0 w 520"/>
                <a:gd name="T1" fmla="*/ 48 h 336"/>
                <a:gd name="T2" fmla="*/ 192 w 520"/>
                <a:gd name="T3" fmla="*/ 48 h 336"/>
                <a:gd name="T4" fmla="*/ 480 w 520"/>
                <a:gd name="T5" fmla="*/ 48 h 336"/>
                <a:gd name="T6" fmla="*/ 432 w 520"/>
                <a:gd name="T7" fmla="*/ 336 h 33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20"/>
                <a:gd name="T13" fmla="*/ 0 h 336"/>
                <a:gd name="T14" fmla="*/ 520 w 520"/>
                <a:gd name="T15" fmla="*/ 336 h 3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20" h="336">
                  <a:moveTo>
                    <a:pt x="0" y="48"/>
                  </a:moveTo>
                  <a:cubicBezTo>
                    <a:pt x="56" y="48"/>
                    <a:pt x="112" y="48"/>
                    <a:pt x="192" y="48"/>
                  </a:cubicBezTo>
                  <a:cubicBezTo>
                    <a:pt x="272" y="48"/>
                    <a:pt x="440" y="0"/>
                    <a:pt x="480" y="48"/>
                  </a:cubicBezTo>
                  <a:cubicBezTo>
                    <a:pt x="520" y="96"/>
                    <a:pt x="476" y="216"/>
                    <a:pt x="432" y="336"/>
                  </a:cubicBezTo>
                </a:path>
              </a:pathLst>
            </a:custGeom>
            <a:noFill/>
            <a:ln w="57150" cmpd="sng">
              <a:solidFill>
                <a:schemeClr val="bg1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775" name="Text Box 9"/>
            <p:cNvSpPr txBox="1">
              <a:spLocks noChangeArrowheads="1"/>
            </p:cNvSpPr>
            <p:nvPr/>
          </p:nvSpPr>
          <p:spPr bwMode="auto">
            <a:xfrm>
              <a:off x="768" y="2400"/>
              <a:ext cx="2544" cy="5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400">
                  <a:solidFill>
                    <a:schemeClr val="bg1"/>
                  </a:solidFill>
                </a:rPr>
                <a:t>10 Biology and Microbiology </a:t>
              </a:r>
              <a:br>
                <a:rPr lang="en-US" altLang="en-US" sz="2400">
                  <a:solidFill>
                    <a:schemeClr val="bg1"/>
                  </a:solidFill>
                </a:rPr>
              </a:br>
              <a:r>
                <a:rPr lang="en-US" altLang="en-US" sz="2400">
                  <a:solidFill>
                    <a:schemeClr val="bg1"/>
                  </a:solidFill>
                </a:rPr>
                <a:t>Depts at major universities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90181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E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40" name="Rectangle 4"/>
          <p:cNvSpPr>
            <a:spLocks noChangeArrowheads="1"/>
          </p:cNvSpPr>
          <p:nvPr/>
        </p:nvSpPr>
        <p:spPr bwMode="auto">
          <a:xfrm>
            <a:off x="4367213" y="6313488"/>
            <a:ext cx="90487" cy="904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16756" name="Oval 36"/>
          <p:cNvSpPr>
            <a:spLocks noChangeAspect="1" noChangeArrowheads="1"/>
          </p:cNvSpPr>
          <p:nvPr/>
        </p:nvSpPr>
        <p:spPr bwMode="auto">
          <a:xfrm>
            <a:off x="4233863" y="161925"/>
            <a:ext cx="585787" cy="6589713"/>
          </a:xfrm>
          <a:prstGeom prst="ellipse">
            <a:avLst/>
          </a:prstGeom>
          <a:solidFill>
            <a:srgbClr val="00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grpSp>
        <p:nvGrpSpPr>
          <p:cNvPr id="116757" name="Group 37"/>
          <p:cNvGrpSpPr>
            <a:grpSpLocks/>
          </p:cNvGrpSpPr>
          <p:nvPr/>
        </p:nvGrpSpPr>
        <p:grpSpPr bwMode="auto">
          <a:xfrm>
            <a:off x="2057400" y="2057400"/>
            <a:ext cx="4495800" cy="3960813"/>
            <a:chOff x="1928" y="2256"/>
            <a:chExt cx="1904" cy="1535"/>
          </a:xfrm>
        </p:grpSpPr>
        <p:graphicFrame>
          <p:nvGraphicFramePr>
            <p:cNvPr id="116758" name="Object 38"/>
            <p:cNvGraphicFramePr>
              <a:graphicFrameLocks/>
            </p:cNvGraphicFramePr>
            <p:nvPr/>
          </p:nvGraphicFramePr>
          <p:xfrm>
            <a:off x="1928" y="2256"/>
            <a:ext cx="1832" cy="153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3137" name="CorelDRAW! Graphic" r:id="rId3" imgW="3455518" imgH="2928823" progId="CDraw">
                    <p:embed/>
                  </p:oleObj>
                </mc:Choice>
                <mc:Fallback>
                  <p:oleObj name="CorelDRAW! Graphic" r:id="rId3" imgW="3455518" imgH="2928823" progId="CDraw">
                    <p:embed/>
                    <p:pic>
                      <p:nvPicPr>
                        <p:cNvPr id="0" name="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28" y="2256"/>
                          <a:ext cx="1832" cy="153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116759" name="Picture 39" descr="SelfProgrammi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2" y="2683"/>
              <a:ext cx="820" cy="8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6760" name="Picture 40" descr="NIS1NSpart-20de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196" r="20396" b="10997"/>
            <a:stretch>
              <a:fillRect/>
            </a:stretch>
          </p:blipFill>
          <p:spPr bwMode="auto">
            <a:xfrm>
              <a:off x="2130" y="2264"/>
              <a:ext cx="663" cy="9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TextBox 1"/>
          <p:cNvSpPr txBox="1"/>
          <p:nvPr/>
        </p:nvSpPr>
        <p:spPr>
          <a:xfrm>
            <a:off x="337458" y="10885"/>
            <a:ext cx="8518258" cy="1200329"/>
          </a:xfrm>
          <a:prstGeom prst="rect">
            <a:avLst/>
          </a:prstGeom>
          <a:solidFill>
            <a:srgbClr val="FFEEFF">
              <a:alpha val="50196"/>
            </a:srgb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Are you comfortable using programming in the service </a:t>
            </a:r>
            <a:r>
              <a:rPr lang="en-US" sz="3600" b="1" dirty="0" smtClean="0"/>
              <a:t>of </a:t>
            </a:r>
            <a:r>
              <a:rPr lang="en-US" sz="3600" b="1" dirty="0"/>
              <a:t>your research? 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6242162" y="4594591"/>
            <a:ext cx="2795587" cy="1015663"/>
          </a:xfrm>
          <a:prstGeom prst="rect">
            <a:avLst/>
          </a:prstGeom>
          <a:blipFill>
            <a:blip r:embed="rId7"/>
            <a:tile tx="0" ty="0" sx="100000" sy="100000" flip="none" algn="tl"/>
          </a:blip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I have very little experience in computer programming</a:t>
            </a:r>
            <a:endParaRPr lang="en-US" sz="2000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5386168" y="2040234"/>
            <a:ext cx="3557587" cy="1015663"/>
          </a:xfrm>
          <a:prstGeom prst="rect">
            <a:avLst/>
          </a:prstGeom>
          <a:blipFill>
            <a:blip r:embed="rId7"/>
            <a:tile tx="0" ty="0" sx="100000" sy="100000" flip="none" algn="tl"/>
          </a:blip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I have extremely limited experience in computer programming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08597" y="3385772"/>
            <a:ext cx="2634603" cy="1015663"/>
          </a:xfrm>
          <a:prstGeom prst="rect">
            <a:avLst/>
          </a:prstGeom>
          <a:blipFill>
            <a:blip r:embed="rId7"/>
            <a:tile tx="0" ty="0" sx="100000" sy="100000" flip="none" algn="tl"/>
          </a:blip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I used to work a lot with programs such as </a:t>
            </a:r>
            <a:r>
              <a:rPr lang="en-US" sz="2000" dirty="0" err="1"/>
              <a:t>Matlab</a:t>
            </a:r>
            <a:r>
              <a:rPr lang="en-US" sz="2000" dirty="0"/>
              <a:t> and R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10886" y="4748479"/>
            <a:ext cx="3557587" cy="707886"/>
          </a:xfrm>
          <a:prstGeom prst="rect">
            <a:avLst/>
          </a:prstGeom>
          <a:blipFill>
            <a:blip r:embed="rId7"/>
            <a:tile tx="0" ty="0" sx="100000" sy="100000" flip="none" algn="tl"/>
          </a:blip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I’m </a:t>
            </a:r>
            <a:r>
              <a:rPr lang="en-US" sz="2000" dirty="0" smtClean="0"/>
              <a:t>using </a:t>
            </a:r>
            <a:r>
              <a:rPr lang="en-US" sz="2000" dirty="0"/>
              <a:t>now </a:t>
            </a:r>
            <a:r>
              <a:rPr lang="en-US" sz="2000" dirty="0" err="1"/>
              <a:t>iTol</a:t>
            </a:r>
            <a:r>
              <a:rPr lang="en-US" sz="2000" dirty="0"/>
              <a:t> </a:t>
            </a:r>
            <a:r>
              <a:rPr lang="en-US" sz="2000" dirty="0" smtClean="0"/>
              <a:t>service, </a:t>
            </a:r>
            <a:r>
              <a:rPr lang="en-US" sz="2000" dirty="0" err="1"/>
              <a:t>uniprot</a:t>
            </a:r>
            <a:r>
              <a:rPr lang="en-US" sz="2000" dirty="0"/>
              <a:t>, and  DEG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5359021" y="1229042"/>
            <a:ext cx="3557587" cy="707886"/>
          </a:xfrm>
          <a:prstGeom prst="rect">
            <a:avLst/>
          </a:prstGeom>
          <a:blipFill>
            <a:blip r:embed="rId7"/>
            <a:tile tx="0" ty="0" sx="100000" sy="100000" flip="none" algn="tl"/>
          </a:blip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I have no experience in computer programming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104422" y="2562569"/>
            <a:ext cx="3655440" cy="400110"/>
          </a:xfrm>
          <a:prstGeom prst="rect">
            <a:avLst/>
          </a:prstGeom>
          <a:blipFill>
            <a:blip r:embed="rId7"/>
            <a:tile tx="0" ty="0" sx="100000" sy="100000" flip="none" algn="tl"/>
          </a:blip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I have very little experience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176049" y="5957159"/>
            <a:ext cx="3557587" cy="707886"/>
          </a:xfrm>
          <a:prstGeom prst="rect">
            <a:avLst/>
          </a:prstGeom>
          <a:blipFill>
            <a:blip r:embed="rId7"/>
            <a:tile tx="0" ty="0" sx="100000" sy="100000" flip="none" algn="tl"/>
          </a:blip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I have no experience in computer programming 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65210" y="1458602"/>
            <a:ext cx="3155093" cy="707886"/>
          </a:xfrm>
          <a:prstGeom prst="rect">
            <a:avLst/>
          </a:prstGeom>
          <a:blipFill>
            <a:blip r:embed="rId7"/>
            <a:tile tx="0" ty="0" sx="100000" sy="100000" flip="none" algn="tl"/>
          </a:blip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I am marginally experienced with programming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26213" y="5957159"/>
            <a:ext cx="3655440" cy="707886"/>
          </a:xfrm>
          <a:prstGeom prst="rect">
            <a:avLst/>
          </a:prstGeom>
          <a:blipFill>
            <a:blip r:embed="rId7"/>
            <a:tile tx="0" ty="0" sx="100000" sy="100000" flip="none" algn="tl"/>
          </a:blip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Minimal programming in actual languages 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553200" y="3609636"/>
            <a:ext cx="2173513" cy="707886"/>
          </a:xfrm>
          <a:prstGeom prst="rect">
            <a:avLst/>
          </a:prstGeom>
          <a:blipFill>
            <a:blip r:embed="rId7"/>
            <a:tile tx="0" ty="0" sx="100000" sy="100000" flip="none" algn="tl"/>
          </a:blip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I have never learned it before 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4540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E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9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76200"/>
            <a:ext cx="9153833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586" name="Text Box 3"/>
          <p:cNvSpPr txBox="1">
            <a:spLocks noChangeArrowheads="1"/>
          </p:cNvSpPr>
          <p:nvPr/>
        </p:nvSpPr>
        <p:spPr bwMode="auto">
          <a:xfrm>
            <a:off x="1828800" y="4942582"/>
            <a:ext cx="5410200" cy="1077218"/>
          </a:xfrm>
          <a:prstGeom prst="rect">
            <a:avLst/>
          </a:prstGeom>
          <a:noFill/>
          <a:ln w="57150" cmpd="thickThin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dirty="0"/>
              <a:t>www.people.vcu.edu/~</a:t>
            </a:r>
            <a:r>
              <a:rPr lang="en-US" altLang="en-US" dirty="0" smtClean="0"/>
              <a:t>elhaij</a:t>
            </a:r>
            <a:br>
              <a:rPr lang="en-US" altLang="en-US" dirty="0" smtClean="0"/>
            </a:br>
            <a:r>
              <a:rPr lang="en-US" altLang="en-US" dirty="0" smtClean="0"/>
              <a:t>Click MICR 653</a:t>
            </a:r>
            <a:endParaRPr lang="en-US" altLang="en-US" dirty="0"/>
          </a:p>
        </p:txBody>
      </p:sp>
      <p:sp>
        <p:nvSpPr>
          <p:cNvPr id="625668" name="Text Box 4"/>
          <p:cNvSpPr txBox="1">
            <a:spLocks noChangeArrowheads="1"/>
          </p:cNvSpPr>
          <p:nvPr/>
        </p:nvSpPr>
        <p:spPr bwMode="auto">
          <a:xfrm>
            <a:off x="457200" y="1067934"/>
            <a:ext cx="5410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b="1" i="1" dirty="0">
                <a:solidFill>
                  <a:srgbClr val="FF0000"/>
                </a:solidFill>
              </a:rPr>
              <a:t>Using Firefox</a:t>
            </a:r>
          </a:p>
        </p:txBody>
      </p:sp>
    </p:spTree>
    <p:extLst>
      <p:ext uri="{BB962C8B-B14F-4D97-AF65-F5344CB8AC3E}">
        <p14:creationId xmlns:p14="http://schemas.microsoft.com/office/powerpoint/2010/main" val="1635379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5668" grpId="0"/>
    </p:bld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E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99037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E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ChangeArrowheads="1"/>
          </p:cNvSpPr>
          <p:nvPr/>
        </p:nvSpPr>
        <p:spPr bwMode="auto">
          <a:xfrm>
            <a:off x="533400" y="0"/>
            <a:ext cx="8077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="1" dirty="0" smtClean="0"/>
              <a:t>Scientific Questions</a:t>
            </a:r>
            <a:endParaRPr lang="en-US" altLang="en-US" b="1" dirty="0"/>
          </a:p>
        </p:txBody>
      </p:sp>
      <p:sp>
        <p:nvSpPr>
          <p:cNvPr id="2" name="Rectangle 1"/>
          <p:cNvSpPr/>
          <p:nvPr/>
        </p:nvSpPr>
        <p:spPr>
          <a:xfrm>
            <a:off x="5105400" y="3048000"/>
            <a:ext cx="3581400" cy="119788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496" b="3609"/>
          <a:stretch/>
        </p:blipFill>
        <p:spPr bwMode="auto">
          <a:xfrm>
            <a:off x="0" y="1557564"/>
            <a:ext cx="9144000" cy="53766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609600" y="1066800"/>
            <a:ext cx="80772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 anchorCtr="0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2400" dirty="0" smtClean="0"/>
              <a:t>   I. </a:t>
            </a:r>
            <a:r>
              <a:rPr lang="en-US" sz="2400" b="1" dirty="0" smtClean="0"/>
              <a:t>What </a:t>
            </a:r>
            <a:r>
              <a:rPr lang="en-US" sz="2400" b="1" dirty="0"/>
              <a:t>determines the beginning of a gene</a:t>
            </a:r>
            <a:r>
              <a:rPr lang="en-US" sz="2400" b="1" dirty="0" smtClean="0"/>
              <a:t>?</a:t>
            </a:r>
          </a:p>
          <a:p>
            <a:pPr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2400" b="1" dirty="0">
                <a:solidFill>
                  <a:schemeClr val="bg1">
                    <a:lumMod val="65000"/>
                  </a:schemeClr>
                </a:solidFill>
              </a:rPr>
              <a:t>	</a:t>
            </a:r>
            <a:endParaRPr lang="en-US" sz="2400" b="1" dirty="0" smtClean="0">
              <a:solidFill>
                <a:schemeClr val="bg1">
                  <a:lumMod val="65000"/>
                </a:schemeClr>
              </a:solidFill>
            </a:endParaRPr>
          </a:p>
          <a:p>
            <a:pPr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2400" b="1" dirty="0">
                <a:solidFill>
                  <a:schemeClr val="bg1">
                    <a:lumMod val="65000"/>
                  </a:schemeClr>
                </a:solidFill>
              </a:rPr>
              <a:t>	</a:t>
            </a:r>
            <a:endParaRPr lang="en-US" sz="2400" b="1" dirty="0" smtClean="0">
              <a:solidFill>
                <a:schemeClr val="bg1">
                  <a:lumMod val="65000"/>
                </a:schemeClr>
              </a:solidFill>
            </a:endParaRPr>
          </a:p>
          <a:p>
            <a:pPr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2400" b="1" dirty="0" smtClean="0"/>
              <a:t>	</a:t>
            </a:r>
            <a:endParaRPr lang="en-US" altLang="en-US" sz="2400" b="1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5410200" y="3702050"/>
            <a:ext cx="31242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5638800" y="3527425"/>
            <a:ext cx="685800" cy="174625"/>
          </a:xfrm>
          <a:prstGeom prst="rect">
            <a:avLst/>
          </a:prstGeom>
          <a:solidFill>
            <a:srgbClr val="00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553200" y="3535363"/>
            <a:ext cx="685800" cy="174625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467600" y="3529013"/>
            <a:ext cx="685800" cy="174625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4819650" y="1857375"/>
            <a:ext cx="155448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28625" y="2009775"/>
            <a:ext cx="76200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2884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  <p:bldP spid="8" grpId="0" animBg="1"/>
    </p:bld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E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ChangeArrowheads="1"/>
          </p:cNvSpPr>
          <p:nvPr/>
        </p:nvSpPr>
        <p:spPr bwMode="auto">
          <a:xfrm>
            <a:off x="533400" y="0"/>
            <a:ext cx="8077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="1" dirty="0" smtClean="0"/>
              <a:t>Scientific Questions</a:t>
            </a:r>
            <a:endParaRPr lang="en-US" altLang="en-US" b="1" dirty="0"/>
          </a:p>
        </p:txBody>
      </p:sp>
      <p:sp>
        <p:nvSpPr>
          <p:cNvPr id="2" name="Rectangle 1"/>
          <p:cNvSpPr/>
          <p:nvPr/>
        </p:nvSpPr>
        <p:spPr>
          <a:xfrm>
            <a:off x="5105400" y="3048000"/>
            <a:ext cx="3581400" cy="119788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496" b="3609"/>
          <a:stretch/>
        </p:blipFill>
        <p:spPr bwMode="auto">
          <a:xfrm>
            <a:off x="0" y="1557564"/>
            <a:ext cx="9144000" cy="53766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609600" y="1066800"/>
            <a:ext cx="80772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 anchorCtr="0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2400" dirty="0" smtClean="0"/>
              <a:t>   I. </a:t>
            </a:r>
            <a:r>
              <a:rPr lang="en-US" sz="2400" b="1" dirty="0" smtClean="0"/>
              <a:t>What </a:t>
            </a:r>
            <a:r>
              <a:rPr lang="en-US" sz="2400" b="1" dirty="0"/>
              <a:t>determines the beginning of a gene</a:t>
            </a:r>
            <a:r>
              <a:rPr lang="en-US" sz="2400" b="1" dirty="0" smtClean="0"/>
              <a:t>?</a:t>
            </a:r>
          </a:p>
          <a:p>
            <a:pPr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2400" b="1" dirty="0">
                <a:solidFill>
                  <a:schemeClr val="bg1">
                    <a:lumMod val="65000"/>
                  </a:schemeClr>
                </a:solidFill>
              </a:rPr>
              <a:t>	</a:t>
            </a:r>
            <a:endParaRPr lang="en-US" sz="2400" b="1" dirty="0" smtClean="0">
              <a:solidFill>
                <a:schemeClr val="bg1">
                  <a:lumMod val="65000"/>
                </a:schemeClr>
              </a:solidFill>
            </a:endParaRPr>
          </a:p>
          <a:p>
            <a:pPr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2400" b="1" dirty="0">
                <a:solidFill>
                  <a:schemeClr val="bg1">
                    <a:lumMod val="65000"/>
                  </a:schemeClr>
                </a:solidFill>
              </a:rPr>
              <a:t>	</a:t>
            </a:r>
            <a:endParaRPr lang="en-US" sz="2400" b="1" dirty="0" smtClean="0">
              <a:solidFill>
                <a:schemeClr val="bg1">
                  <a:lumMod val="65000"/>
                </a:schemeClr>
              </a:solidFill>
            </a:endParaRPr>
          </a:p>
          <a:p>
            <a:pPr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2400" b="1" dirty="0" smtClean="0"/>
              <a:t>	</a:t>
            </a:r>
            <a:endParaRPr lang="en-US" altLang="en-US" sz="2400" b="1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5410200" y="3702050"/>
            <a:ext cx="31242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5638800" y="3527425"/>
            <a:ext cx="685800" cy="174625"/>
          </a:xfrm>
          <a:prstGeom prst="rect">
            <a:avLst/>
          </a:prstGeom>
          <a:solidFill>
            <a:srgbClr val="00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553200" y="3535363"/>
            <a:ext cx="685800" cy="174625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467600" y="3529013"/>
            <a:ext cx="685800" cy="174625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4819650" y="1857375"/>
            <a:ext cx="155448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28625" y="2009775"/>
            <a:ext cx="76200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5" descr="avar-genome-black-whit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8" y="1552575"/>
            <a:ext cx="4930775" cy="538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1859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E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ChangeArrowheads="1"/>
          </p:cNvSpPr>
          <p:nvPr/>
        </p:nvSpPr>
        <p:spPr bwMode="auto">
          <a:xfrm>
            <a:off x="533400" y="0"/>
            <a:ext cx="8077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="1" dirty="0" smtClean="0"/>
              <a:t>Scientific Questions</a:t>
            </a:r>
            <a:endParaRPr lang="en-US" altLang="en-US" b="1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609600" y="1066800"/>
            <a:ext cx="8077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 anchorCtr="0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</a:rPr>
              <a:t>   I. </a:t>
            </a:r>
            <a:r>
              <a:rPr lang="en-US" sz="2400" b="1" dirty="0" smtClean="0">
                <a:solidFill>
                  <a:schemeClr val="bg1">
                    <a:lumMod val="65000"/>
                  </a:schemeClr>
                </a:solidFill>
              </a:rPr>
              <a:t>What </a:t>
            </a:r>
            <a:r>
              <a:rPr lang="en-US" sz="2400" b="1" dirty="0">
                <a:solidFill>
                  <a:schemeClr val="bg1">
                    <a:lumMod val="65000"/>
                  </a:schemeClr>
                </a:solidFill>
              </a:rPr>
              <a:t>determines the beginning of a gene</a:t>
            </a:r>
            <a:r>
              <a:rPr lang="en-US" sz="2400" b="1" dirty="0" smtClean="0">
                <a:solidFill>
                  <a:schemeClr val="bg1">
                    <a:lumMod val="65000"/>
                  </a:schemeClr>
                </a:solidFill>
              </a:rPr>
              <a:t>?</a:t>
            </a:r>
          </a:p>
          <a:p>
            <a:pPr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2400" dirty="0" smtClean="0"/>
              <a:t>  II. </a:t>
            </a:r>
            <a:r>
              <a:rPr lang="en-US" sz="2400" b="1" dirty="0" smtClean="0"/>
              <a:t>Where </a:t>
            </a:r>
            <a:r>
              <a:rPr lang="en-US" sz="2400" b="1" dirty="0"/>
              <a:t>in a bacterial genome are viruses integrated?</a:t>
            </a:r>
            <a:r>
              <a:rPr lang="en-US" sz="2400" b="1" dirty="0">
                <a:solidFill>
                  <a:schemeClr val="bg1">
                    <a:lumMod val="65000"/>
                  </a:schemeClr>
                </a:solidFill>
              </a:rPr>
              <a:t>	</a:t>
            </a:r>
            <a:endParaRPr lang="en-US" sz="2400" b="1" dirty="0" smtClean="0">
              <a:solidFill>
                <a:schemeClr val="bg1">
                  <a:lumMod val="65000"/>
                </a:schemeClr>
              </a:solidFill>
            </a:endParaRPr>
          </a:p>
          <a:p>
            <a:pPr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2400" b="1" dirty="0">
                <a:solidFill>
                  <a:schemeClr val="bg1">
                    <a:lumMod val="65000"/>
                  </a:schemeClr>
                </a:solidFill>
              </a:rPr>
              <a:t>	</a:t>
            </a:r>
            <a:endParaRPr lang="en-US" sz="2400" b="1" dirty="0" smtClean="0">
              <a:solidFill>
                <a:schemeClr val="bg1">
                  <a:lumMod val="65000"/>
                </a:schemeClr>
              </a:solidFill>
            </a:endParaRPr>
          </a:p>
          <a:p>
            <a:pPr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2400" b="1" dirty="0" smtClean="0"/>
              <a:t>	</a:t>
            </a:r>
            <a:endParaRPr lang="en-US" altLang="en-US" sz="2400" b="1" dirty="0"/>
          </a:p>
        </p:txBody>
      </p:sp>
      <p:grpSp>
        <p:nvGrpSpPr>
          <p:cNvPr id="6" name="Group 5"/>
          <p:cNvGrpSpPr/>
          <p:nvPr/>
        </p:nvGrpSpPr>
        <p:grpSpPr>
          <a:xfrm>
            <a:off x="76200" y="2324596"/>
            <a:ext cx="4652856" cy="4228604"/>
            <a:chOff x="76200" y="2324596"/>
            <a:chExt cx="4652856" cy="4228604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00" y="2324596"/>
              <a:ext cx="4652856" cy="4228604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642258" y="2590800"/>
              <a:ext cx="9906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HIV</a:t>
              </a:r>
              <a:endParaRPr lang="en-US" dirty="0"/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2320670"/>
            <a:ext cx="4206240" cy="4206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9021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E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ChangeArrowheads="1"/>
          </p:cNvSpPr>
          <p:nvPr/>
        </p:nvSpPr>
        <p:spPr bwMode="auto">
          <a:xfrm>
            <a:off x="533400" y="0"/>
            <a:ext cx="8077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="1" dirty="0" smtClean="0"/>
              <a:t>Scientific Questions</a:t>
            </a:r>
            <a:endParaRPr lang="en-US" altLang="en-US" b="1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609600" y="1066800"/>
            <a:ext cx="8077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 anchorCtr="0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</a:rPr>
              <a:t>   I. </a:t>
            </a:r>
            <a:r>
              <a:rPr lang="en-US" sz="2400" b="1" dirty="0" smtClean="0">
                <a:solidFill>
                  <a:schemeClr val="bg1">
                    <a:lumMod val="65000"/>
                  </a:schemeClr>
                </a:solidFill>
              </a:rPr>
              <a:t>What </a:t>
            </a:r>
            <a:r>
              <a:rPr lang="en-US" sz="2400" b="1" dirty="0">
                <a:solidFill>
                  <a:schemeClr val="bg1">
                    <a:lumMod val="65000"/>
                  </a:schemeClr>
                </a:solidFill>
              </a:rPr>
              <a:t>determines the beginning of a gene</a:t>
            </a:r>
            <a:r>
              <a:rPr lang="en-US" sz="2400" b="1" dirty="0" smtClean="0">
                <a:solidFill>
                  <a:schemeClr val="bg1">
                    <a:lumMod val="65000"/>
                  </a:schemeClr>
                </a:solidFill>
              </a:rPr>
              <a:t>?</a:t>
            </a:r>
          </a:p>
          <a:p>
            <a:pPr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2400" dirty="0" smtClean="0"/>
              <a:t>  II. </a:t>
            </a:r>
            <a:r>
              <a:rPr lang="en-US" sz="2400" b="1" dirty="0" smtClean="0"/>
              <a:t>Where </a:t>
            </a:r>
            <a:r>
              <a:rPr lang="en-US" sz="2400" b="1" dirty="0"/>
              <a:t>in a bacterial genome are viruses integrated?</a:t>
            </a:r>
            <a:r>
              <a:rPr lang="en-US" sz="2400" b="1" dirty="0">
                <a:solidFill>
                  <a:schemeClr val="bg1">
                    <a:lumMod val="65000"/>
                  </a:schemeClr>
                </a:solidFill>
              </a:rPr>
              <a:t>	</a:t>
            </a:r>
            <a:endParaRPr lang="en-US" sz="2400" b="1" dirty="0" smtClean="0">
              <a:solidFill>
                <a:schemeClr val="bg1">
                  <a:lumMod val="65000"/>
                </a:schemeClr>
              </a:solidFill>
            </a:endParaRPr>
          </a:p>
          <a:p>
            <a:pPr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2400" b="1" dirty="0">
                <a:solidFill>
                  <a:schemeClr val="bg1">
                    <a:lumMod val="65000"/>
                  </a:schemeClr>
                </a:solidFill>
              </a:rPr>
              <a:t>	</a:t>
            </a:r>
            <a:endParaRPr lang="en-US" sz="2400" b="1" dirty="0" smtClean="0">
              <a:solidFill>
                <a:schemeClr val="bg1">
                  <a:lumMod val="65000"/>
                </a:schemeClr>
              </a:solidFill>
            </a:endParaRPr>
          </a:p>
          <a:p>
            <a:pPr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2400" b="1" dirty="0" smtClean="0"/>
              <a:t>	</a:t>
            </a:r>
            <a:endParaRPr lang="en-US" altLang="en-US" sz="24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2320670"/>
            <a:ext cx="4206240" cy="4206240"/>
          </a:xfrm>
          <a:prstGeom prst="rect">
            <a:avLst/>
          </a:prstGeom>
        </p:spPr>
      </p:pic>
      <p:pic>
        <p:nvPicPr>
          <p:cNvPr id="8" name="Picture 5" descr="avar-genome-black-whit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427" y="2315028"/>
            <a:ext cx="4315312" cy="4709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9748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E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ChangeArrowheads="1"/>
          </p:cNvSpPr>
          <p:nvPr/>
        </p:nvSpPr>
        <p:spPr bwMode="auto">
          <a:xfrm>
            <a:off x="533400" y="0"/>
            <a:ext cx="8077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="1" dirty="0" smtClean="0"/>
              <a:t>Scientific Questions</a:t>
            </a:r>
            <a:endParaRPr lang="en-US" altLang="en-US" b="1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609600" y="1066800"/>
            <a:ext cx="8077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 anchorCtr="0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</a:rPr>
              <a:t>   I. </a:t>
            </a:r>
            <a:r>
              <a:rPr lang="en-US" sz="2400" b="1" dirty="0" smtClean="0">
                <a:solidFill>
                  <a:schemeClr val="bg1">
                    <a:lumMod val="65000"/>
                  </a:schemeClr>
                </a:solidFill>
              </a:rPr>
              <a:t>What </a:t>
            </a:r>
            <a:r>
              <a:rPr lang="en-US" sz="2400" b="1" dirty="0">
                <a:solidFill>
                  <a:schemeClr val="bg1">
                    <a:lumMod val="65000"/>
                  </a:schemeClr>
                </a:solidFill>
              </a:rPr>
              <a:t>determines the beginning of a gene</a:t>
            </a:r>
            <a:r>
              <a:rPr lang="en-US" sz="2400" b="1" dirty="0" smtClean="0">
                <a:solidFill>
                  <a:schemeClr val="bg1">
                    <a:lumMod val="65000"/>
                  </a:schemeClr>
                </a:solidFill>
              </a:rPr>
              <a:t>?</a:t>
            </a:r>
          </a:p>
          <a:p>
            <a:pPr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2400" dirty="0" smtClean="0"/>
              <a:t>  II. </a:t>
            </a:r>
            <a:r>
              <a:rPr lang="en-US" sz="2400" b="1" dirty="0" smtClean="0"/>
              <a:t>Where </a:t>
            </a:r>
            <a:r>
              <a:rPr lang="en-US" sz="2400" b="1" dirty="0"/>
              <a:t>in a bacterial genome are viruses integrated?</a:t>
            </a:r>
            <a:r>
              <a:rPr lang="en-US" sz="2400" b="1" dirty="0">
                <a:solidFill>
                  <a:schemeClr val="bg1">
                    <a:lumMod val="65000"/>
                  </a:schemeClr>
                </a:solidFill>
              </a:rPr>
              <a:t>	</a:t>
            </a:r>
            <a:endParaRPr lang="en-US" sz="2400" b="1" dirty="0" smtClean="0">
              <a:solidFill>
                <a:schemeClr val="bg1">
                  <a:lumMod val="65000"/>
                </a:schemeClr>
              </a:solidFill>
            </a:endParaRPr>
          </a:p>
          <a:p>
            <a:pPr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2400" b="1" dirty="0">
                <a:solidFill>
                  <a:schemeClr val="bg1">
                    <a:lumMod val="65000"/>
                  </a:schemeClr>
                </a:solidFill>
              </a:rPr>
              <a:t>	</a:t>
            </a:r>
            <a:endParaRPr lang="en-US" sz="2400" b="1" dirty="0" smtClean="0">
              <a:solidFill>
                <a:schemeClr val="bg1">
                  <a:lumMod val="65000"/>
                </a:schemeClr>
              </a:solidFill>
            </a:endParaRPr>
          </a:p>
          <a:p>
            <a:pPr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2400" b="1" dirty="0" smtClean="0"/>
              <a:t>	</a:t>
            </a:r>
            <a:endParaRPr lang="en-US" altLang="en-US" sz="2400" b="1" dirty="0"/>
          </a:p>
        </p:txBody>
      </p:sp>
      <p:pic>
        <p:nvPicPr>
          <p:cNvPr id="8" name="Picture 5" descr="avar-genome-black-whi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427" y="2315028"/>
            <a:ext cx="4315312" cy="4709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800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5360" y="2318658"/>
            <a:ext cx="4206240" cy="49208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692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E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ChangeArrowheads="1"/>
          </p:cNvSpPr>
          <p:nvPr/>
        </p:nvSpPr>
        <p:spPr bwMode="auto">
          <a:xfrm>
            <a:off x="533400" y="0"/>
            <a:ext cx="8077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="1" dirty="0" smtClean="0"/>
              <a:t>Scientific Questions</a:t>
            </a:r>
            <a:endParaRPr lang="en-US" altLang="en-US" b="1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609600" y="1066800"/>
            <a:ext cx="80772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 anchorCtr="0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</a:rPr>
              <a:t>   I. </a:t>
            </a:r>
            <a:r>
              <a:rPr lang="en-US" sz="2400" b="1" dirty="0" smtClean="0">
                <a:solidFill>
                  <a:schemeClr val="bg1">
                    <a:lumMod val="65000"/>
                  </a:schemeClr>
                </a:solidFill>
              </a:rPr>
              <a:t>What </a:t>
            </a:r>
            <a:r>
              <a:rPr lang="en-US" sz="2400" b="1" dirty="0">
                <a:solidFill>
                  <a:schemeClr val="bg1">
                    <a:lumMod val="65000"/>
                  </a:schemeClr>
                </a:solidFill>
              </a:rPr>
              <a:t>determines the beginning of a gene</a:t>
            </a:r>
            <a:r>
              <a:rPr lang="en-US" sz="2400" b="1" dirty="0" smtClean="0">
                <a:solidFill>
                  <a:schemeClr val="bg1">
                    <a:lumMod val="65000"/>
                  </a:schemeClr>
                </a:solidFill>
              </a:rPr>
              <a:t>?</a:t>
            </a:r>
          </a:p>
          <a:p>
            <a:pPr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</a:rPr>
              <a:t>  II. </a:t>
            </a:r>
            <a:r>
              <a:rPr lang="en-US" sz="2400" b="1" dirty="0" smtClean="0">
                <a:solidFill>
                  <a:schemeClr val="bg1">
                    <a:lumMod val="65000"/>
                  </a:schemeClr>
                </a:solidFill>
              </a:rPr>
              <a:t>Where </a:t>
            </a:r>
            <a:r>
              <a:rPr lang="en-US" sz="2400" b="1" dirty="0">
                <a:solidFill>
                  <a:schemeClr val="bg1">
                    <a:lumMod val="65000"/>
                  </a:schemeClr>
                </a:solidFill>
              </a:rPr>
              <a:t>in a bacterial genome are viruses integrated?	</a:t>
            </a:r>
            <a:endParaRPr lang="en-US" sz="2400" b="1" dirty="0" smtClean="0">
              <a:solidFill>
                <a:schemeClr val="bg1">
                  <a:lumMod val="65000"/>
                </a:schemeClr>
              </a:solidFill>
            </a:endParaRPr>
          </a:p>
          <a:p>
            <a:pPr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2400" b="1" dirty="0" smtClean="0"/>
              <a:t> </a:t>
            </a:r>
            <a:r>
              <a:rPr lang="en-US" sz="2400" dirty="0" smtClean="0"/>
              <a:t>III. </a:t>
            </a:r>
            <a:r>
              <a:rPr lang="en-US" sz="2400" b="1" dirty="0" smtClean="0"/>
              <a:t>Determination </a:t>
            </a:r>
            <a:r>
              <a:rPr lang="en-US" sz="2400" b="1" dirty="0"/>
              <a:t>of short tandem repeats (STRs)</a:t>
            </a:r>
            <a:r>
              <a:rPr lang="en-US" sz="2400" b="1" dirty="0">
                <a:solidFill>
                  <a:schemeClr val="bg1">
                    <a:lumMod val="65000"/>
                  </a:schemeClr>
                </a:solidFill>
              </a:rPr>
              <a:t>	</a:t>
            </a:r>
            <a:endParaRPr lang="en-US" sz="2400" b="1" dirty="0" smtClean="0">
              <a:solidFill>
                <a:schemeClr val="bg1">
                  <a:lumMod val="65000"/>
                </a:schemeClr>
              </a:solidFill>
            </a:endParaRPr>
          </a:p>
          <a:p>
            <a:pPr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2400" b="1" dirty="0">
                <a:solidFill>
                  <a:schemeClr val="bg1">
                    <a:lumMod val="65000"/>
                  </a:schemeClr>
                </a:solidFill>
              </a:rPr>
              <a:t>	</a:t>
            </a:r>
            <a:endParaRPr lang="en-US" sz="2400" b="1" dirty="0" smtClean="0">
              <a:solidFill>
                <a:schemeClr val="bg1">
                  <a:lumMod val="65000"/>
                </a:schemeClr>
              </a:solidFill>
            </a:endParaRPr>
          </a:p>
          <a:p>
            <a:pPr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2400" b="1" dirty="0" smtClean="0"/>
              <a:t>	</a:t>
            </a:r>
            <a:endParaRPr lang="en-US" altLang="en-US" sz="24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7639" y="2902539"/>
            <a:ext cx="4963961" cy="372686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429000"/>
            <a:ext cx="3505200" cy="2797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1000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3352800" y="3276600"/>
            <a:ext cx="865188" cy="1600200"/>
            <a:chOff x="3479" y="1872"/>
            <a:chExt cx="545" cy="1008"/>
          </a:xfrm>
        </p:grpSpPr>
        <p:sp>
          <p:nvSpPr>
            <p:cNvPr id="14344" name="Line 3"/>
            <p:cNvSpPr>
              <a:spLocks noChangeShapeType="1"/>
            </p:cNvSpPr>
            <p:nvPr/>
          </p:nvSpPr>
          <p:spPr bwMode="auto">
            <a:xfrm rot="251950" flipH="1">
              <a:off x="3496" y="1872"/>
              <a:ext cx="528" cy="100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45" name="Rectangle 4"/>
            <p:cNvSpPr>
              <a:spLocks noChangeArrowheads="1"/>
            </p:cNvSpPr>
            <p:nvPr/>
          </p:nvSpPr>
          <p:spPr bwMode="auto">
            <a:xfrm rot="-3471704">
              <a:off x="3436" y="2794"/>
              <a:ext cx="115" cy="29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</p:grpSp>
      <p:pic>
        <p:nvPicPr>
          <p:cNvPr id="14339" name="Picture 5" descr="amundson-lik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0163" y="1371600"/>
            <a:ext cx="154305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4541838" y="1587500"/>
            <a:ext cx="182562" cy="76200"/>
            <a:chOff x="4228" y="808"/>
            <a:chExt cx="115" cy="48"/>
          </a:xfrm>
        </p:grpSpPr>
        <p:sp>
          <p:nvSpPr>
            <p:cNvPr id="14342" name="Oval 7"/>
            <p:cNvSpPr>
              <a:spLocks noChangeAspect="1" noChangeArrowheads="1"/>
            </p:cNvSpPr>
            <p:nvPr/>
          </p:nvSpPr>
          <p:spPr bwMode="auto">
            <a:xfrm>
              <a:off x="4228" y="808"/>
              <a:ext cx="40" cy="4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4343" name="Oval 8"/>
            <p:cNvSpPr>
              <a:spLocks noChangeAspect="1" noChangeArrowheads="1"/>
            </p:cNvSpPr>
            <p:nvPr/>
          </p:nvSpPr>
          <p:spPr bwMode="auto">
            <a:xfrm>
              <a:off x="4303" y="816"/>
              <a:ext cx="40" cy="4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</p:grpSp>
      <p:pic>
        <p:nvPicPr>
          <p:cNvPr id="14341" name="Picture 9" descr="mustache-monopoly-straigh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0863" y="1690688"/>
            <a:ext cx="511175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28600" y="152400"/>
            <a:ext cx="8763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World’s Greatest Explorer</a:t>
            </a:r>
            <a:endParaRPr lang="en-US" sz="4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E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ChangeArrowheads="1"/>
          </p:cNvSpPr>
          <p:nvPr/>
        </p:nvSpPr>
        <p:spPr bwMode="auto">
          <a:xfrm>
            <a:off x="533400" y="0"/>
            <a:ext cx="8077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="1" dirty="0" smtClean="0"/>
              <a:t>Scientific Questions</a:t>
            </a:r>
            <a:endParaRPr lang="en-US" altLang="en-US" b="1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609600" y="1066800"/>
            <a:ext cx="80772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 anchorCtr="0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</a:rPr>
              <a:t>   I. </a:t>
            </a:r>
            <a:r>
              <a:rPr lang="en-US" sz="2400" b="1" dirty="0" smtClean="0">
                <a:solidFill>
                  <a:schemeClr val="bg1">
                    <a:lumMod val="65000"/>
                  </a:schemeClr>
                </a:solidFill>
              </a:rPr>
              <a:t>What </a:t>
            </a:r>
            <a:r>
              <a:rPr lang="en-US" sz="2400" b="1" dirty="0">
                <a:solidFill>
                  <a:schemeClr val="bg1">
                    <a:lumMod val="65000"/>
                  </a:schemeClr>
                </a:solidFill>
              </a:rPr>
              <a:t>determines the beginning of a gene</a:t>
            </a:r>
            <a:r>
              <a:rPr lang="en-US" sz="2400" b="1" dirty="0" smtClean="0">
                <a:solidFill>
                  <a:schemeClr val="bg1">
                    <a:lumMod val="65000"/>
                  </a:schemeClr>
                </a:solidFill>
              </a:rPr>
              <a:t>?</a:t>
            </a:r>
          </a:p>
          <a:p>
            <a:pPr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</a:rPr>
              <a:t>  II. </a:t>
            </a:r>
            <a:r>
              <a:rPr lang="en-US" sz="2400" b="1" dirty="0" smtClean="0">
                <a:solidFill>
                  <a:schemeClr val="bg1">
                    <a:lumMod val="65000"/>
                  </a:schemeClr>
                </a:solidFill>
              </a:rPr>
              <a:t>Where </a:t>
            </a:r>
            <a:r>
              <a:rPr lang="en-US" sz="2400" b="1" dirty="0">
                <a:solidFill>
                  <a:schemeClr val="bg1">
                    <a:lumMod val="65000"/>
                  </a:schemeClr>
                </a:solidFill>
              </a:rPr>
              <a:t>in a bacterial genome are viruses integrated?	</a:t>
            </a:r>
            <a:endParaRPr lang="en-US" sz="2400" b="1" dirty="0" smtClean="0">
              <a:solidFill>
                <a:schemeClr val="bg1">
                  <a:lumMod val="65000"/>
                </a:schemeClr>
              </a:solidFill>
            </a:endParaRPr>
          </a:p>
          <a:p>
            <a:pPr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2400" b="1" dirty="0" smtClean="0"/>
              <a:t> </a:t>
            </a:r>
            <a:r>
              <a:rPr lang="en-US" sz="2400" dirty="0" smtClean="0"/>
              <a:t>III. </a:t>
            </a:r>
            <a:r>
              <a:rPr lang="en-US" sz="2400" b="1" dirty="0" smtClean="0"/>
              <a:t>Determination </a:t>
            </a:r>
            <a:r>
              <a:rPr lang="en-US" sz="2400" b="1" dirty="0"/>
              <a:t>of short tandem repeats (STRs)</a:t>
            </a:r>
            <a:r>
              <a:rPr lang="en-US" sz="2400" b="1" dirty="0">
                <a:solidFill>
                  <a:schemeClr val="bg1">
                    <a:lumMod val="65000"/>
                  </a:schemeClr>
                </a:solidFill>
              </a:rPr>
              <a:t>	</a:t>
            </a:r>
            <a:endParaRPr lang="en-US" sz="2400" b="1" dirty="0" smtClean="0">
              <a:solidFill>
                <a:schemeClr val="bg1">
                  <a:lumMod val="65000"/>
                </a:schemeClr>
              </a:solidFill>
            </a:endParaRPr>
          </a:p>
          <a:p>
            <a:pPr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2400" b="1" dirty="0">
                <a:solidFill>
                  <a:schemeClr val="bg1">
                    <a:lumMod val="65000"/>
                  </a:schemeClr>
                </a:solidFill>
              </a:rPr>
              <a:t>	</a:t>
            </a:r>
            <a:endParaRPr lang="en-US" sz="2400" b="1" dirty="0" smtClean="0">
              <a:solidFill>
                <a:schemeClr val="bg1">
                  <a:lumMod val="65000"/>
                </a:schemeClr>
              </a:solidFill>
            </a:endParaRPr>
          </a:p>
          <a:p>
            <a:pPr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2400" b="1" dirty="0" smtClean="0"/>
              <a:t>	</a:t>
            </a:r>
            <a:endParaRPr lang="en-US" altLang="en-US" sz="24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7639" y="2902539"/>
            <a:ext cx="4963961" cy="372686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 descr="avar-genome-black-whit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924628"/>
            <a:ext cx="3673667" cy="4009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2790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E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ChangeArrowheads="1"/>
          </p:cNvSpPr>
          <p:nvPr/>
        </p:nvSpPr>
        <p:spPr bwMode="auto">
          <a:xfrm>
            <a:off x="533400" y="0"/>
            <a:ext cx="8077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="1" dirty="0" smtClean="0"/>
              <a:t>Scientific Questions</a:t>
            </a:r>
            <a:endParaRPr lang="en-US" altLang="en-US" b="1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609600" y="1066800"/>
            <a:ext cx="80772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 anchorCtr="0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</a:rPr>
              <a:t>   I. </a:t>
            </a:r>
            <a:r>
              <a:rPr lang="en-US" sz="2400" b="1" dirty="0" smtClean="0">
                <a:solidFill>
                  <a:schemeClr val="bg1">
                    <a:lumMod val="65000"/>
                  </a:schemeClr>
                </a:solidFill>
              </a:rPr>
              <a:t>What </a:t>
            </a:r>
            <a:r>
              <a:rPr lang="en-US" sz="2400" b="1" dirty="0">
                <a:solidFill>
                  <a:schemeClr val="bg1">
                    <a:lumMod val="65000"/>
                  </a:schemeClr>
                </a:solidFill>
              </a:rPr>
              <a:t>determines the beginning of a gene</a:t>
            </a:r>
            <a:r>
              <a:rPr lang="en-US" sz="2400" b="1" dirty="0" smtClean="0">
                <a:solidFill>
                  <a:schemeClr val="bg1">
                    <a:lumMod val="65000"/>
                  </a:schemeClr>
                </a:solidFill>
              </a:rPr>
              <a:t>?</a:t>
            </a:r>
          </a:p>
          <a:p>
            <a:pPr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</a:rPr>
              <a:t>  II. </a:t>
            </a:r>
            <a:r>
              <a:rPr lang="en-US" sz="2400" b="1" dirty="0" smtClean="0">
                <a:solidFill>
                  <a:schemeClr val="bg1">
                    <a:lumMod val="65000"/>
                  </a:schemeClr>
                </a:solidFill>
              </a:rPr>
              <a:t>Where </a:t>
            </a:r>
            <a:r>
              <a:rPr lang="en-US" sz="2400" b="1" dirty="0">
                <a:solidFill>
                  <a:schemeClr val="bg1">
                    <a:lumMod val="65000"/>
                  </a:schemeClr>
                </a:solidFill>
              </a:rPr>
              <a:t>in a bacterial genome are viruses integrated?	</a:t>
            </a:r>
            <a:endParaRPr lang="en-US" sz="2400" b="1" dirty="0" smtClean="0">
              <a:solidFill>
                <a:schemeClr val="bg1">
                  <a:lumMod val="65000"/>
                </a:schemeClr>
              </a:solidFill>
            </a:endParaRPr>
          </a:p>
          <a:p>
            <a:pPr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2400" b="1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</a:rPr>
              <a:t>III. </a:t>
            </a:r>
            <a:r>
              <a:rPr lang="en-US" sz="2400" b="1" dirty="0" smtClean="0">
                <a:solidFill>
                  <a:schemeClr val="bg1">
                    <a:lumMod val="65000"/>
                  </a:schemeClr>
                </a:solidFill>
              </a:rPr>
              <a:t>Determination </a:t>
            </a:r>
            <a:r>
              <a:rPr lang="en-US" sz="2400" b="1" dirty="0">
                <a:solidFill>
                  <a:schemeClr val="bg1">
                    <a:lumMod val="65000"/>
                  </a:schemeClr>
                </a:solidFill>
              </a:rPr>
              <a:t>of short tandem repeats (STRs)	</a:t>
            </a:r>
            <a:endParaRPr lang="en-US" sz="2400" b="1" dirty="0" smtClean="0">
              <a:solidFill>
                <a:schemeClr val="bg1">
                  <a:lumMod val="65000"/>
                </a:schemeClr>
              </a:solidFill>
            </a:endParaRPr>
          </a:p>
          <a:p>
            <a:pPr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2400" b="1" dirty="0" smtClean="0"/>
              <a:t> </a:t>
            </a:r>
            <a:r>
              <a:rPr lang="en-US" sz="2400" dirty="0" smtClean="0"/>
              <a:t>IV. </a:t>
            </a:r>
            <a:r>
              <a:rPr lang="en-US" sz="2400" b="1" dirty="0" smtClean="0"/>
              <a:t>Analysis </a:t>
            </a:r>
            <a:r>
              <a:rPr lang="en-US" sz="2400" b="1" dirty="0"/>
              <a:t>of gene expression data</a:t>
            </a:r>
            <a:r>
              <a:rPr lang="en-US" sz="2400" b="1" dirty="0">
                <a:solidFill>
                  <a:schemeClr val="bg1">
                    <a:lumMod val="65000"/>
                  </a:schemeClr>
                </a:solidFill>
              </a:rPr>
              <a:t>	</a:t>
            </a:r>
            <a:endParaRPr lang="en-US" sz="2400" b="1" dirty="0" smtClean="0">
              <a:solidFill>
                <a:schemeClr val="bg1">
                  <a:lumMod val="65000"/>
                </a:schemeClr>
              </a:solidFill>
            </a:endParaRPr>
          </a:p>
          <a:p>
            <a:pPr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2400" b="1" dirty="0" smtClean="0"/>
              <a:t>	</a:t>
            </a:r>
            <a:endParaRPr lang="en-US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900214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Text Box 3"/>
          <p:cNvSpPr txBox="1">
            <a:spLocks noChangeArrowheads="1"/>
          </p:cNvSpPr>
          <p:nvPr/>
        </p:nvSpPr>
        <p:spPr bwMode="auto">
          <a:xfrm>
            <a:off x="228600" y="0"/>
            <a:ext cx="8686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200">
                <a:latin typeface="Times New Roman" panose="02020603050405020304" pitchFamily="18" charset="0"/>
              </a:rPr>
              <a:t>Metabolic correlates to N-deprivation</a:t>
            </a:r>
          </a:p>
        </p:txBody>
      </p:sp>
      <p:sp>
        <p:nvSpPr>
          <p:cNvPr id="40964" name="Text Box 4"/>
          <p:cNvSpPr txBox="1">
            <a:spLocks noChangeArrowheads="1"/>
          </p:cNvSpPr>
          <p:nvPr/>
        </p:nvSpPr>
        <p:spPr bwMode="auto">
          <a:xfrm>
            <a:off x="333375" y="538163"/>
            <a:ext cx="8458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>
                <a:latin typeface="Times New Roman" panose="02020603050405020304" pitchFamily="18" charset="0"/>
              </a:rPr>
              <a:t>What enzymes of carbon metabolism are affected by N-starvation?</a:t>
            </a:r>
          </a:p>
        </p:txBody>
      </p:sp>
      <p:sp>
        <p:nvSpPr>
          <p:cNvPr id="40965" name="Text Box 5" descr="Parchment"/>
          <p:cNvSpPr txBox="1">
            <a:spLocks noChangeArrowheads="1"/>
          </p:cNvSpPr>
          <p:nvPr/>
        </p:nvSpPr>
        <p:spPr bwMode="auto">
          <a:xfrm>
            <a:off x="1143000" y="5803900"/>
            <a:ext cx="6705600" cy="915988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15000"/>
              </a:spcBef>
            </a:pPr>
            <a:r>
              <a:rPr lang="en-US" altLang="en-US">
                <a:latin typeface="Times New Roman" panose="02020603050405020304" pitchFamily="18" charset="0"/>
              </a:rPr>
              <a:t>Cyanobacteria use primarily the reactions of the Pentose Phosphate Pathway to break down glucose derivatives. They use carbon fixation reactions to build glucose. These sets overlap a great deal.</a:t>
            </a:r>
          </a:p>
        </p:txBody>
      </p:sp>
      <p:sp>
        <p:nvSpPr>
          <p:cNvPr id="40967" name="Text Box 7"/>
          <p:cNvSpPr txBox="1">
            <a:spLocks noChangeArrowheads="1"/>
          </p:cNvSpPr>
          <p:nvPr/>
        </p:nvSpPr>
        <p:spPr bwMode="auto">
          <a:xfrm>
            <a:off x="7315200" y="2987675"/>
            <a:ext cx="17526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>
                <a:solidFill>
                  <a:srgbClr val="33CC33"/>
                </a:solidFill>
                <a:latin typeface="Times New Roman" panose="02020603050405020304" pitchFamily="18" charset="0"/>
              </a:rPr>
              <a:t>Carbon fixation</a:t>
            </a:r>
          </a:p>
        </p:txBody>
      </p:sp>
      <p:grpSp>
        <p:nvGrpSpPr>
          <p:cNvPr id="40972" name="Group 12"/>
          <p:cNvGrpSpPr>
            <a:grpSpLocks/>
          </p:cNvGrpSpPr>
          <p:nvPr/>
        </p:nvGrpSpPr>
        <p:grpSpPr bwMode="auto">
          <a:xfrm>
            <a:off x="-76200" y="1046163"/>
            <a:ext cx="7620000" cy="4692650"/>
            <a:chOff x="-48" y="659"/>
            <a:chExt cx="4800" cy="2956"/>
          </a:xfrm>
        </p:grpSpPr>
        <p:pic>
          <p:nvPicPr>
            <p:cNvPr id="40962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25" t="3906" r="1875" b="4688"/>
            <a:stretch>
              <a:fillRect/>
            </a:stretch>
          </p:blipFill>
          <p:spPr bwMode="auto">
            <a:xfrm>
              <a:off x="960" y="696"/>
              <a:ext cx="3792" cy="29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0966" name="Text Box 6"/>
            <p:cNvSpPr txBox="1">
              <a:spLocks noChangeArrowheads="1"/>
            </p:cNvSpPr>
            <p:nvPr/>
          </p:nvSpPr>
          <p:spPr bwMode="auto">
            <a:xfrm>
              <a:off x="-48" y="2132"/>
              <a:ext cx="1104" cy="7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2400">
                  <a:solidFill>
                    <a:srgbClr val="FF0000"/>
                  </a:solidFill>
                  <a:latin typeface="Times New Roman" panose="02020603050405020304" pitchFamily="18" charset="0"/>
                </a:rPr>
                <a:t>Pentose</a:t>
              </a:r>
              <a:br>
                <a:rPr lang="en-US" altLang="en-US" sz="2400">
                  <a:solidFill>
                    <a:srgbClr val="FF0000"/>
                  </a:solidFill>
                  <a:latin typeface="Times New Roman" panose="02020603050405020304" pitchFamily="18" charset="0"/>
                </a:rPr>
              </a:br>
              <a:r>
                <a:rPr lang="en-US" altLang="en-US" sz="2400">
                  <a:solidFill>
                    <a:srgbClr val="FF0000"/>
                  </a:solidFill>
                  <a:latin typeface="Times New Roman" panose="02020603050405020304" pitchFamily="18" charset="0"/>
                </a:rPr>
                <a:t>Phosphate</a:t>
              </a:r>
              <a:br>
                <a:rPr lang="en-US" altLang="en-US" sz="2400">
                  <a:solidFill>
                    <a:srgbClr val="FF0000"/>
                  </a:solidFill>
                  <a:latin typeface="Times New Roman" panose="02020603050405020304" pitchFamily="18" charset="0"/>
                </a:rPr>
              </a:br>
              <a:r>
                <a:rPr lang="en-US" altLang="en-US" sz="2400">
                  <a:solidFill>
                    <a:srgbClr val="FF0000"/>
                  </a:solidFill>
                  <a:latin typeface="Times New Roman" panose="02020603050405020304" pitchFamily="18" charset="0"/>
                </a:rPr>
                <a:t>Pathway</a:t>
              </a:r>
            </a:p>
          </p:txBody>
        </p:sp>
        <p:sp>
          <p:nvSpPr>
            <p:cNvPr id="40968" name="Freeform 8"/>
            <p:cNvSpPr>
              <a:spLocks/>
            </p:cNvSpPr>
            <p:nvPr/>
          </p:nvSpPr>
          <p:spPr bwMode="auto">
            <a:xfrm>
              <a:off x="1016" y="1104"/>
              <a:ext cx="3672" cy="2136"/>
            </a:xfrm>
            <a:custGeom>
              <a:avLst/>
              <a:gdLst>
                <a:gd name="T0" fmla="*/ 568 w 3672"/>
                <a:gd name="T1" fmla="*/ 384 h 2136"/>
                <a:gd name="T2" fmla="*/ 88 w 3672"/>
                <a:gd name="T3" fmla="*/ 720 h 2136"/>
                <a:gd name="T4" fmla="*/ 88 w 3672"/>
                <a:gd name="T5" fmla="*/ 1872 h 2136"/>
                <a:gd name="T6" fmla="*/ 616 w 3672"/>
                <a:gd name="T7" fmla="*/ 2112 h 2136"/>
                <a:gd name="T8" fmla="*/ 2248 w 3672"/>
                <a:gd name="T9" fmla="*/ 1728 h 2136"/>
                <a:gd name="T10" fmla="*/ 2728 w 3672"/>
                <a:gd name="T11" fmla="*/ 1104 h 2136"/>
                <a:gd name="T12" fmla="*/ 3304 w 3672"/>
                <a:gd name="T13" fmla="*/ 1056 h 2136"/>
                <a:gd name="T14" fmla="*/ 3592 w 3672"/>
                <a:gd name="T15" fmla="*/ 720 h 2136"/>
                <a:gd name="T16" fmla="*/ 2824 w 3672"/>
                <a:gd name="T17" fmla="*/ 0 h 2136"/>
                <a:gd name="T18" fmla="*/ 1624 w 3672"/>
                <a:gd name="T19" fmla="*/ 192 h 2136"/>
                <a:gd name="T20" fmla="*/ 568 w 3672"/>
                <a:gd name="T21" fmla="*/ 384 h 2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672" h="2136">
                  <a:moveTo>
                    <a:pt x="568" y="384"/>
                  </a:moveTo>
                  <a:cubicBezTo>
                    <a:pt x="312" y="472"/>
                    <a:pt x="168" y="472"/>
                    <a:pt x="88" y="720"/>
                  </a:cubicBezTo>
                  <a:cubicBezTo>
                    <a:pt x="8" y="968"/>
                    <a:pt x="0" y="1640"/>
                    <a:pt x="88" y="1872"/>
                  </a:cubicBezTo>
                  <a:cubicBezTo>
                    <a:pt x="176" y="2104"/>
                    <a:pt x="256" y="2136"/>
                    <a:pt x="616" y="2112"/>
                  </a:cubicBezTo>
                  <a:cubicBezTo>
                    <a:pt x="976" y="2088"/>
                    <a:pt x="1896" y="1896"/>
                    <a:pt x="2248" y="1728"/>
                  </a:cubicBezTo>
                  <a:cubicBezTo>
                    <a:pt x="2600" y="1560"/>
                    <a:pt x="2552" y="1216"/>
                    <a:pt x="2728" y="1104"/>
                  </a:cubicBezTo>
                  <a:cubicBezTo>
                    <a:pt x="2904" y="992"/>
                    <a:pt x="3160" y="1120"/>
                    <a:pt x="3304" y="1056"/>
                  </a:cubicBezTo>
                  <a:cubicBezTo>
                    <a:pt x="3448" y="992"/>
                    <a:pt x="3672" y="896"/>
                    <a:pt x="3592" y="720"/>
                  </a:cubicBezTo>
                  <a:cubicBezTo>
                    <a:pt x="3512" y="544"/>
                    <a:pt x="3152" y="88"/>
                    <a:pt x="2824" y="0"/>
                  </a:cubicBezTo>
                  <a:lnTo>
                    <a:pt x="1624" y="192"/>
                  </a:lnTo>
                  <a:cubicBezTo>
                    <a:pt x="1248" y="256"/>
                    <a:pt x="824" y="296"/>
                    <a:pt x="568" y="384"/>
                  </a:cubicBezTo>
                  <a:close/>
                </a:path>
              </a:pathLst>
            </a:custGeom>
            <a:noFill/>
            <a:ln w="28575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969" name="Text Box 9"/>
            <p:cNvSpPr txBox="1">
              <a:spLocks noChangeArrowheads="1"/>
            </p:cNvSpPr>
            <p:nvPr/>
          </p:nvSpPr>
          <p:spPr bwMode="auto">
            <a:xfrm>
              <a:off x="-48" y="740"/>
              <a:ext cx="1104" cy="5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2400">
                  <a:solidFill>
                    <a:srgbClr val="0000FF"/>
                  </a:solidFill>
                  <a:latin typeface="Times New Roman" panose="02020603050405020304" pitchFamily="18" charset="0"/>
                </a:rPr>
                <a:t>Glycogen</a:t>
              </a:r>
              <a:br>
                <a:rPr lang="en-US" altLang="en-US" sz="2400">
                  <a:solidFill>
                    <a:srgbClr val="0000FF"/>
                  </a:solidFill>
                  <a:latin typeface="Times New Roman" panose="02020603050405020304" pitchFamily="18" charset="0"/>
                </a:rPr>
              </a:br>
              <a:r>
                <a:rPr lang="en-US" altLang="en-US" sz="2400">
                  <a:solidFill>
                    <a:srgbClr val="0000FF"/>
                  </a:solidFill>
                  <a:latin typeface="Times New Roman" panose="02020603050405020304" pitchFamily="18" charset="0"/>
                </a:rPr>
                <a:t>metabolism</a:t>
              </a:r>
            </a:p>
          </p:txBody>
        </p:sp>
        <p:sp>
          <p:nvSpPr>
            <p:cNvPr id="40970" name="Freeform 10"/>
            <p:cNvSpPr>
              <a:spLocks/>
            </p:cNvSpPr>
            <p:nvPr/>
          </p:nvSpPr>
          <p:spPr bwMode="auto">
            <a:xfrm>
              <a:off x="928" y="659"/>
              <a:ext cx="1746" cy="1069"/>
            </a:xfrm>
            <a:custGeom>
              <a:avLst/>
              <a:gdLst>
                <a:gd name="T0" fmla="*/ 224 w 1746"/>
                <a:gd name="T1" fmla="*/ 61 h 1069"/>
                <a:gd name="T2" fmla="*/ 80 w 1746"/>
                <a:gd name="T3" fmla="*/ 397 h 1069"/>
                <a:gd name="T4" fmla="*/ 272 w 1746"/>
                <a:gd name="T5" fmla="*/ 877 h 1069"/>
                <a:gd name="T6" fmla="*/ 608 w 1746"/>
                <a:gd name="T7" fmla="*/ 1021 h 1069"/>
                <a:gd name="T8" fmla="*/ 992 w 1746"/>
                <a:gd name="T9" fmla="*/ 1021 h 1069"/>
                <a:gd name="T10" fmla="*/ 1184 w 1746"/>
                <a:gd name="T11" fmla="*/ 733 h 1069"/>
                <a:gd name="T12" fmla="*/ 1664 w 1746"/>
                <a:gd name="T13" fmla="*/ 685 h 1069"/>
                <a:gd name="T14" fmla="*/ 1674 w 1746"/>
                <a:gd name="T15" fmla="*/ 426 h 1069"/>
                <a:gd name="T16" fmla="*/ 1424 w 1746"/>
                <a:gd name="T17" fmla="*/ 61 h 1069"/>
                <a:gd name="T18" fmla="*/ 224 w 1746"/>
                <a:gd name="T19" fmla="*/ 61 h 10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46" h="1069">
                  <a:moveTo>
                    <a:pt x="224" y="61"/>
                  </a:moveTo>
                  <a:cubicBezTo>
                    <a:pt x="0" y="117"/>
                    <a:pt x="72" y="261"/>
                    <a:pt x="80" y="397"/>
                  </a:cubicBezTo>
                  <a:cubicBezTo>
                    <a:pt x="88" y="533"/>
                    <a:pt x="184" y="773"/>
                    <a:pt x="272" y="877"/>
                  </a:cubicBezTo>
                  <a:cubicBezTo>
                    <a:pt x="360" y="981"/>
                    <a:pt x="488" y="997"/>
                    <a:pt x="608" y="1021"/>
                  </a:cubicBezTo>
                  <a:cubicBezTo>
                    <a:pt x="728" y="1045"/>
                    <a:pt x="896" y="1069"/>
                    <a:pt x="992" y="1021"/>
                  </a:cubicBezTo>
                  <a:cubicBezTo>
                    <a:pt x="1088" y="973"/>
                    <a:pt x="1072" y="789"/>
                    <a:pt x="1184" y="733"/>
                  </a:cubicBezTo>
                  <a:cubicBezTo>
                    <a:pt x="1296" y="677"/>
                    <a:pt x="1582" y="736"/>
                    <a:pt x="1664" y="685"/>
                  </a:cubicBezTo>
                  <a:cubicBezTo>
                    <a:pt x="1746" y="634"/>
                    <a:pt x="1714" y="530"/>
                    <a:pt x="1674" y="426"/>
                  </a:cubicBezTo>
                  <a:cubicBezTo>
                    <a:pt x="1634" y="322"/>
                    <a:pt x="1666" y="122"/>
                    <a:pt x="1424" y="61"/>
                  </a:cubicBezTo>
                  <a:cubicBezTo>
                    <a:pt x="1182" y="0"/>
                    <a:pt x="448" y="5"/>
                    <a:pt x="224" y="61"/>
                  </a:cubicBezTo>
                  <a:close/>
                </a:path>
              </a:pathLst>
            </a:custGeom>
            <a:noFill/>
            <a:ln w="28575" cmpd="sng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971" name="Freeform 11"/>
            <p:cNvSpPr>
              <a:spLocks/>
            </p:cNvSpPr>
            <p:nvPr/>
          </p:nvSpPr>
          <p:spPr bwMode="auto">
            <a:xfrm>
              <a:off x="1474" y="874"/>
              <a:ext cx="3262" cy="2411"/>
            </a:xfrm>
            <a:custGeom>
              <a:avLst/>
              <a:gdLst>
                <a:gd name="T0" fmla="*/ 2894 w 3262"/>
                <a:gd name="T1" fmla="*/ 1784 h 2411"/>
                <a:gd name="T2" fmla="*/ 3182 w 3262"/>
                <a:gd name="T3" fmla="*/ 968 h 2411"/>
                <a:gd name="T4" fmla="*/ 2414 w 3262"/>
                <a:gd name="T5" fmla="*/ 104 h 2411"/>
                <a:gd name="T6" fmla="*/ 1166 w 3262"/>
                <a:gd name="T7" fmla="*/ 344 h 2411"/>
                <a:gd name="T8" fmla="*/ 436 w 3262"/>
                <a:gd name="T9" fmla="*/ 1506 h 2411"/>
                <a:gd name="T10" fmla="*/ 225 w 3262"/>
                <a:gd name="T11" fmla="*/ 2034 h 2411"/>
                <a:gd name="T12" fmla="*/ 24 w 3262"/>
                <a:gd name="T13" fmla="*/ 2216 h 2411"/>
                <a:gd name="T14" fmla="*/ 81 w 3262"/>
                <a:gd name="T15" fmla="*/ 2331 h 2411"/>
                <a:gd name="T16" fmla="*/ 398 w 3262"/>
                <a:gd name="T17" fmla="*/ 2408 h 2411"/>
                <a:gd name="T18" fmla="*/ 1982 w 3262"/>
                <a:gd name="T19" fmla="*/ 2312 h 2411"/>
                <a:gd name="T20" fmla="*/ 2366 w 3262"/>
                <a:gd name="T21" fmla="*/ 2312 h 2411"/>
                <a:gd name="T22" fmla="*/ 2510 w 3262"/>
                <a:gd name="T23" fmla="*/ 1928 h 2411"/>
                <a:gd name="T24" fmla="*/ 2894 w 3262"/>
                <a:gd name="T25" fmla="*/ 1784 h 24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262" h="2411">
                  <a:moveTo>
                    <a:pt x="2894" y="1784"/>
                  </a:moveTo>
                  <a:cubicBezTo>
                    <a:pt x="3006" y="1624"/>
                    <a:pt x="3262" y="1248"/>
                    <a:pt x="3182" y="968"/>
                  </a:cubicBezTo>
                  <a:cubicBezTo>
                    <a:pt x="3102" y="688"/>
                    <a:pt x="2750" y="208"/>
                    <a:pt x="2414" y="104"/>
                  </a:cubicBezTo>
                  <a:cubicBezTo>
                    <a:pt x="2078" y="0"/>
                    <a:pt x="1496" y="110"/>
                    <a:pt x="1166" y="344"/>
                  </a:cubicBezTo>
                  <a:cubicBezTo>
                    <a:pt x="836" y="578"/>
                    <a:pt x="593" y="1224"/>
                    <a:pt x="436" y="1506"/>
                  </a:cubicBezTo>
                  <a:cubicBezTo>
                    <a:pt x="279" y="1788"/>
                    <a:pt x="294" y="1916"/>
                    <a:pt x="225" y="2034"/>
                  </a:cubicBezTo>
                  <a:cubicBezTo>
                    <a:pt x="156" y="2152"/>
                    <a:pt x="48" y="2167"/>
                    <a:pt x="24" y="2216"/>
                  </a:cubicBezTo>
                  <a:cubicBezTo>
                    <a:pt x="0" y="2265"/>
                    <a:pt x="19" y="2299"/>
                    <a:pt x="81" y="2331"/>
                  </a:cubicBezTo>
                  <a:cubicBezTo>
                    <a:pt x="143" y="2363"/>
                    <a:pt x="81" y="2411"/>
                    <a:pt x="398" y="2408"/>
                  </a:cubicBezTo>
                  <a:lnTo>
                    <a:pt x="1982" y="2312"/>
                  </a:lnTo>
                  <a:cubicBezTo>
                    <a:pt x="2310" y="2296"/>
                    <a:pt x="2278" y="2376"/>
                    <a:pt x="2366" y="2312"/>
                  </a:cubicBezTo>
                  <a:cubicBezTo>
                    <a:pt x="2454" y="2248"/>
                    <a:pt x="2422" y="2016"/>
                    <a:pt x="2510" y="1928"/>
                  </a:cubicBezTo>
                  <a:cubicBezTo>
                    <a:pt x="2598" y="1840"/>
                    <a:pt x="2782" y="1944"/>
                    <a:pt x="2894" y="1784"/>
                  </a:cubicBezTo>
                  <a:close/>
                </a:path>
              </a:pathLst>
            </a:custGeom>
            <a:noFill/>
            <a:ln w="28575" cmpd="sng">
              <a:solidFill>
                <a:srgbClr val="66FF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827038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E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ChangeArrowheads="1"/>
          </p:cNvSpPr>
          <p:nvPr/>
        </p:nvSpPr>
        <p:spPr bwMode="auto">
          <a:xfrm>
            <a:off x="533400" y="0"/>
            <a:ext cx="8077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="1" dirty="0" smtClean="0"/>
              <a:t>Scientific Questions</a:t>
            </a:r>
            <a:endParaRPr lang="en-US" altLang="en-US" b="1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609600" y="1066800"/>
            <a:ext cx="80772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 anchorCtr="0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</a:rPr>
              <a:t>   I. </a:t>
            </a:r>
            <a:r>
              <a:rPr lang="en-US" sz="2400" b="1" dirty="0" smtClean="0">
                <a:solidFill>
                  <a:schemeClr val="bg1">
                    <a:lumMod val="65000"/>
                  </a:schemeClr>
                </a:solidFill>
              </a:rPr>
              <a:t>What </a:t>
            </a:r>
            <a:r>
              <a:rPr lang="en-US" sz="2400" b="1" dirty="0">
                <a:solidFill>
                  <a:schemeClr val="bg1">
                    <a:lumMod val="65000"/>
                  </a:schemeClr>
                </a:solidFill>
              </a:rPr>
              <a:t>determines the beginning of a gene</a:t>
            </a:r>
            <a:r>
              <a:rPr lang="en-US" sz="2400" b="1" dirty="0" smtClean="0">
                <a:solidFill>
                  <a:schemeClr val="bg1">
                    <a:lumMod val="65000"/>
                  </a:schemeClr>
                </a:solidFill>
              </a:rPr>
              <a:t>?</a:t>
            </a:r>
          </a:p>
          <a:p>
            <a:pPr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</a:rPr>
              <a:t>  II. </a:t>
            </a:r>
            <a:r>
              <a:rPr lang="en-US" sz="2400" b="1" dirty="0" smtClean="0">
                <a:solidFill>
                  <a:schemeClr val="bg1">
                    <a:lumMod val="65000"/>
                  </a:schemeClr>
                </a:solidFill>
              </a:rPr>
              <a:t>Where </a:t>
            </a:r>
            <a:r>
              <a:rPr lang="en-US" sz="2400" b="1" dirty="0">
                <a:solidFill>
                  <a:schemeClr val="bg1">
                    <a:lumMod val="65000"/>
                  </a:schemeClr>
                </a:solidFill>
              </a:rPr>
              <a:t>in a bacterial genome are viruses integrated?	</a:t>
            </a:r>
            <a:endParaRPr lang="en-US" sz="2400" b="1" dirty="0" smtClean="0">
              <a:solidFill>
                <a:schemeClr val="bg1">
                  <a:lumMod val="65000"/>
                </a:schemeClr>
              </a:solidFill>
            </a:endParaRPr>
          </a:p>
          <a:p>
            <a:pPr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2400" b="1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</a:rPr>
              <a:t>III. </a:t>
            </a:r>
            <a:r>
              <a:rPr lang="en-US" sz="2400" b="1" dirty="0" smtClean="0">
                <a:solidFill>
                  <a:schemeClr val="bg1">
                    <a:lumMod val="65000"/>
                  </a:schemeClr>
                </a:solidFill>
              </a:rPr>
              <a:t>Determination </a:t>
            </a:r>
            <a:r>
              <a:rPr lang="en-US" sz="2400" b="1" dirty="0">
                <a:solidFill>
                  <a:schemeClr val="bg1">
                    <a:lumMod val="65000"/>
                  </a:schemeClr>
                </a:solidFill>
              </a:rPr>
              <a:t>of short tandem repeats (STRs)	</a:t>
            </a:r>
            <a:endParaRPr lang="en-US" sz="2400" b="1" dirty="0" smtClean="0">
              <a:solidFill>
                <a:schemeClr val="bg1">
                  <a:lumMod val="65000"/>
                </a:schemeClr>
              </a:solidFill>
            </a:endParaRPr>
          </a:p>
          <a:p>
            <a:pPr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2400" b="1" dirty="0" smtClean="0"/>
              <a:t> </a:t>
            </a:r>
            <a:r>
              <a:rPr lang="en-US" sz="2400" dirty="0" smtClean="0"/>
              <a:t>IV. </a:t>
            </a:r>
            <a:r>
              <a:rPr lang="en-US" sz="2400" b="1" dirty="0" smtClean="0"/>
              <a:t>Analysis </a:t>
            </a:r>
            <a:r>
              <a:rPr lang="en-US" sz="2400" b="1" dirty="0"/>
              <a:t>of gene expression data</a:t>
            </a:r>
            <a:r>
              <a:rPr lang="en-US" sz="2400" b="1" dirty="0">
                <a:solidFill>
                  <a:schemeClr val="bg1">
                    <a:lumMod val="65000"/>
                  </a:schemeClr>
                </a:solidFill>
              </a:rPr>
              <a:t>	</a:t>
            </a:r>
            <a:endParaRPr lang="en-US" sz="2400" b="1" dirty="0" smtClean="0">
              <a:solidFill>
                <a:schemeClr val="bg1">
                  <a:lumMod val="65000"/>
                </a:schemeClr>
              </a:solidFill>
            </a:endParaRPr>
          </a:p>
          <a:p>
            <a:pPr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2400" b="1" dirty="0" smtClean="0"/>
              <a:t>	</a:t>
            </a:r>
            <a:endParaRPr lang="en-US" altLang="en-US" sz="2400" b="1" dirty="0"/>
          </a:p>
        </p:txBody>
      </p:sp>
      <p:grpSp>
        <p:nvGrpSpPr>
          <p:cNvPr id="5" name="Group 4"/>
          <p:cNvGrpSpPr/>
          <p:nvPr/>
        </p:nvGrpSpPr>
        <p:grpSpPr>
          <a:xfrm>
            <a:off x="221059" y="3429000"/>
            <a:ext cx="8647169" cy="3137475"/>
            <a:chOff x="221059" y="3429000"/>
            <a:chExt cx="8647169" cy="3137475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4672" b="37627"/>
            <a:stretch/>
          </p:blipFill>
          <p:spPr>
            <a:xfrm>
              <a:off x="221059" y="3429000"/>
              <a:ext cx="8647169" cy="25527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4" name="TextBox 3"/>
            <p:cNvSpPr txBox="1"/>
            <p:nvPr/>
          </p:nvSpPr>
          <p:spPr>
            <a:xfrm>
              <a:off x="2286000" y="5981700"/>
              <a:ext cx="44958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err="1" smtClean="0"/>
                <a:t>RNAseq</a:t>
              </a:r>
              <a:endParaRPr lang="en-US" sz="3200" dirty="0"/>
            </a:p>
          </p:txBody>
        </p:sp>
      </p:grpSp>
    </p:spTree>
    <p:extLst>
      <p:ext uri="{BB962C8B-B14F-4D97-AF65-F5344CB8AC3E}">
        <p14:creationId xmlns:p14="http://schemas.microsoft.com/office/powerpoint/2010/main" val="2438137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ext Box 2"/>
          <p:cNvSpPr txBox="1">
            <a:spLocks noChangeArrowheads="1"/>
          </p:cNvSpPr>
          <p:nvPr/>
        </p:nvSpPr>
        <p:spPr bwMode="auto">
          <a:xfrm>
            <a:off x="0" y="228600"/>
            <a:ext cx="9144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b="1">
                <a:solidFill>
                  <a:srgbClr val="FFFF00"/>
                </a:solidFill>
                <a:latin typeface="Times New Roman" pitchFamily="18" charset="0"/>
              </a:rPr>
              <a:t>Measuring RNA through Microarrays</a:t>
            </a:r>
          </a:p>
        </p:txBody>
      </p:sp>
      <p:sp>
        <p:nvSpPr>
          <p:cNvPr id="67587" name="Text Box 3"/>
          <p:cNvSpPr txBox="1">
            <a:spLocks noChangeArrowheads="1"/>
          </p:cNvSpPr>
          <p:nvPr/>
        </p:nvSpPr>
        <p:spPr bwMode="auto">
          <a:xfrm>
            <a:off x="2438400" y="1752600"/>
            <a:ext cx="1143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latin typeface="Times New Roman" pitchFamily="18" charset="0"/>
              </a:rPr>
              <a:t>Spot</a:t>
            </a:r>
          </a:p>
        </p:txBody>
      </p:sp>
      <p:sp>
        <p:nvSpPr>
          <p:cNvPr id="67588" name="Text Box 4"/>
          <p:cNvSpPr txBox="1">
            <a:spLocks noChangeArrowheads="1"/>
          </p:cNvSpPr>
          <p:nvPr/>
        </p:nvSpPr>
        <p:spPr bwMode="auto">
          <a:xfrm>
            <a:off x="279400" y="6491288"/>
            <a:ext cx="92710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i="1" dirty="0">
                <a:solidFill>
                  <a:srgbClr val="FFFF00"/>
                </a:solidFill>
                <a:latin typeface="Times New Roman" pitchFamily="18" charset="0"/>
              </a:rPr>
              <a:t>Courtesy of Inst. </a:t>
            </a:r>
            <a:r>
              <a:rPr lang="en-US" sz="2000" i="1" dirty="0" err="1">
                <a:solidFill>
                  <a:srgbClr val="FFFF00"/>
                </a:solidFill>
                <a:latin typeface="Times New Roman" pitchFamily="18" charset="0"/>
              </a:rPr>
              <a:t>für</a:t>
            </a:r>
            <a:r>
              <a:rPr lang="en-US" sz="2000" i="1" dirty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sz="2000" i="1" dirty="0" err="1">
                <a:solidFill>
                  <a:srgbClr val="FFFF00"/>
                </a:solidFill>
                <a:latin typeface="Times New Roman" pitchFamily="18" charset="0"/>
              </a:rPr>
              <a:t>Hormon</a:t>
            </a:r>
            <a:r>
              <a:rPr lang="en-US" sz="2000" i="1" dirty="0">
                <a:solidFill>
                  <a:srgbClr val="FFFF00"/>
                </a:solidFill>
                <a:latin typeface="Times New Roman" pitchFamily="18" charset="0"/>
              </a:rPr>
              <a:t>-und </a:t>
            </a:r>
            <a:r>
              <a:rPr lang="en-US" sz="2000" i="1" dirty="0" err="1">
                <a:solidFill>
                  <a:srgbClr val="FFFF00"/>
                </a:solidFill>
                <a:latin typeface="Times New Roman" pitchFamily="18" charset="0"/>
              </a:rPr>
              <a:t>Fortpflanzungsforschung</a:t>
            </a:r>
            <a:r>
              <a:rPr lang="en-US" sz="2000" i="1" dirty="0">
                <a:solidFill>
                  <a:srgbClr val="FFFF00"/>
                </a:solidFill>
                <a:latin typeface="Times New Roman" pitchFamily="18" charset="0"/>
              </a:rPr>
              <a:t>, </a:t>
            </a:r>
            <a:r>
              <a:rPr lang="en-US" sz="2000" i="1" dirty="0" err="1">
                <a:solidFill>
                  <a:srgbClr val="FFFF00"/>
                </a:solidFill>
                <a:latin typeface="Times New Roman" pitchFamily="18" charset="0"/>
              </a:rPr>
              <a:t>Universit</a:t>
            </a:r>
            <a:r>
              <a:rPr lang="en-US" sz="2000" i="1" dirty="0" err="1">
                <a:solidFill>
                  <a:srgbClr val="FFFF00"/>
                </a:solidFill>
                <a:latin typeface="Times New Roman" pitchFamily="18" charset="0"/>
                <a:cs typeface="Arial" charset="0"/>
              </a:rPr>
              <a:t>ät</a:t>
            </a:r>
            <a:r>
              <a:rPr lang="en-US" sz="2000" i="1" dirty="0">
                <a:solidFill>
                  <a:srgbClr val="FFFF00"/>
                </a:solidFill>
                <a:latin typeface="Times New Roman" pitchFamily="18" charset="0"/>
                <a:cs typeface="Arial" charset="0"/>
              </a:rPr>
              <a:t> Hamburg</a:t>
            </a:r>
          </a:p>
        </p:txBody>
      </p:sp>
      <p:pic>
        <p:nvPicPr>
          <p:cNvPr id="67589" name="Picture 5" descr="microarray-prinzip-p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143000"/>
            <a:ext cx="3235325" cy="533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7590" name="Text Box 6"/>
          <p:cNvSpPr txBox="1">
            <a:spLocks noChangeArrowheads="1"/>
          </p:cNvSpPr>
          <p:nvPr/>
        </p:nvSpPr>
        <p:spPr bwMode="auto">
          <a:xfrm>
            <a:off x="3810000" y="1219200"/>
            <a:ext cx="4419600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rgbClr val="FF3300"/>
                </a:solidFill>
              </a:rPr>
              <a:t>RNA from cell type #1</a:t>
            </a:r>
            <a:br>
              <a:rPr lang="en-US" sz="2800" b="1">
                <a:solidFill>
                  <a:srgbClr val="FF3300"/>
                </a:solidFill>
              </a:rPr>
            </a:br>
            <a:r>
              <a:rPr lang="en-US" sz="2800" b="1">
                <a:solidFill>
                  <a:srgbClr val="FFFF00"/>
                </a:solidFill>
              </a:rPr>
              <a:t>+</a:t>
            </a:r>
            <a:r>
              <a:rPr lang="en-US" sz="2800" b="1">
                <a:solidFill>
                  <a:srgbClr val="FF3300"/>
                </a:solidFill>
              </a:rPr>
              <a:t/>
            </a:r>
            <a:br>
              <a:rPr lang="en-US" sz="2800" b="1">
                <a:solidFill>
                  <a:srgbClr val="FF3300"/>
                </a:solidFill>
              </a:rPr>
            </a:br>
            <a:r>
              <a:rPr lang="en-US" sz="2800" b="1">
                <a:solidFill>
                  <a:srgbClr val="33CC33"/>
                </a:solidFill>
              </a:rPr>
              <a:t>RNA from cell type #2</a:t>
            </a:r>
          </a:p>
        </p:txBody>
      </p:sp>
      <p:sp>
        <p:nvSpPr>
          <p:cNvPr id="67591" name="Text Box 7"/>
          <p:cNvSpPr txBox="1">
            <a:spLocks noChangeArrowheads="1"/>
          </p:cNvSpPr>
          <p:nvPr/>
        </p:nvSpPr>
        <p:spPr bwMode="auto">
          <a:xfrm>
            <a:off x="3581400" y="3352800"/>
            <a:ext cx="53340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rgbClr val="FF3300"/>
                </a:solidFill>
              </a:rPr>
              <a:t>Scan for red fluorescence</a:t>
            </a:r>
            <a:br>
              <a:rPr lang="en-US" sz="2800" b="1">
                <a:solidFill>
                  <a:srgbClr val="FF3300"/>
                </a:solidFill>
              </a:rPr>
            </a:br>
            <a:r>
              <a:rPr lang="en-US" sz="2800" b="1">
                <a:solidFill>
                  <a:srgbClr val="33CC33"/>
                </a:solidFill>
              </a:rPr>
              <a:t>Scan for green fluorescence</a:t>
            </a:r>
          </a:p>
        </p:txBody>
      </p:sp>
      <p:sp>
        <p:nvSpPr>
          <p:cNvPr id="67592" name="Text Box 8"/>
          <p:cNvSpPr txBox="1">
            <a:spLocks noChangeArrowheads="1"/>
          </p:cNvSpPr>
          <p:nvPr/>
        </p:nvSpPr>
        <p:spPr bwMode="auto">
          <a:xfrm>
            <a:off x="3733800" y="4724400"/>
            <a:ext cx="5334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rgbClr val="FF3300"/>
                </a:solidFill>
              </a:rPr>
              <a:t>C</a:t>
            </a:r>
            <a:r>
              <a:rPr lang="en-US" sz="2800" b="1">
                <a:solidFill>
                  <a:srgbClr val="33CC33"/>
                </a:solidFill>
              </a:rPr>
              <a:t>o</a:t>
            </a:r>
            <a:r>
              <a:rPr lang="en-US" sz="2800" b="1">
                <a:solidFill>
                  <a:srgbClr val="FFFF00"/>
                </a:solidFill>
              </a:rPr>
              <a:t>m</a:t>
            </a:r>
            <a:r>
              <a:rPr lang="en-US" sz="2800" b="1">
                <a:solidFill>
                  <a:srgbClr val="33CC33"/>
                </a:solidFill>
              </a:rPr>
              <a:t>b</a:t>
            </a:r>
            <a:r>
              <a:rPr lang="en-US" sz="2800" b="1">
                <a:solidFill>
                  <a:srgbClr val="FF3300"/>
                </a:solidFill>
              </a:rPr>
              <a:t>i</a:t>
            </a:r>
            <a:r>
              <a:rPr lang="en-US" sz="2800" b="1">
                <a:solidFill>
                  <a:srgbClr val="FFFF00"/>
                </a:solidFill>
              </a:rPr>
              <a:t>ne</a:t>
            </a:r>
            <a:r>
              <a:rPr lang="en-US" sz="2800" b="1">
                <a:solidFill>
                  <a:srgbClr val="FF3300"/>
                </a:solidFill>
              </a:rPr>
              <a:t> </a:t>
            </a:r>
            <a:r>
              <a:rPr lang="en-US" sz="2800" b="1">
                <a:solidFill>
                  <a:srgbClr val="33CC33"/>
                </a:solidFill>
              </a:rPr>
              <a:t>i</a:t>
            </a:r>
            <a:r>
              <a:rPr lang="en-US" sz="2800" b="1">
                <a:solidFill>
                  <a:srgbClr val="FFFF00"/>
                </a:solidFill>
              </a:rPr>
              <a:t>m</a:t>
            </a:r>
            <a:r>
              <a:rPr lang="en-US" sz="2800" b="1">
                <a:solidFill>
                  <a:srgbClr val="FF3300"/>
                </a:solidFill>
              </a:rPr>
              <a:t>a</a:t>
            </a:r>
            <a:r>
              <a:rPr lang="en-US" sz="2800" b="1">
                <a:solidFill>
                  <a:srgbClr val="FFFF00"/>
                </a:solidFill>
              </a:rPr>
              <a:t>g</a:t>
            </a:r>
            <a:r>
              <a:rPr lang="en-US" sz="2800" b="1">
                <a:solidFill>
                  <a:srgbClr val="FF3300"/>
                </a:solidFill>
              </a:rPr>
              <a:t>e</a:t>
            </a:r>
            <a:r>
              <a:rPr lang="en-US" sz="2800" b="1">
                <a:solidFill>
                  <a:srgbClr val="33CC33"/>
                </a:solidFill>
              </a:rPr>
              <a:t>s</a:t>
            </a:r>
          </a:p>
        </p:txBody>
      </p:sp>
      <p:grpSp>
        <p:nvGrpSpPr>
          <p:cNvPr id="67593" name="Group 9"/>
          <p:cNvGrpSpPr>
            <a:grpSpLocks/>
          </p:cNvGrpSpPr>
          <p:nvPr/>
        </p:nvGrpSpPr>
        <p:grpSpPr bwMode="auto">
          <a:xfrm>
            <a:off x="4648200" y="5181600"/>
            <a:ext cx="4038600" cy="457200"/>
            <a:chOff x="2928" y="3264"/>
            <a:chExt cx="2400" cy="288"/>
          </a:xfrm>
        </p:grpSpPr>
        <p:sp>
          <p:nvSpPr>
            <p:cNvPr id="67594" name="Oval 10"/>
            <p:cNvSpPr>
              <a:spLocks noChangeArrowheads="1"/>
            </p:cNvSpPr>
            <p:nvPr/>
          </p:nvSpPr>
          <p:spPr bwMode="auto">
            <a:xfrm>
              <a:off x="2928" y="3316"/>
              <a:ext cx="144" cy="144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F33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595" name="Text Box 11"/>
            <p:cNvSpPr txBox="1">
              <a:spLocks noChangeArrowheads="1"/>
            </p:cNvSpPr>
            <p:nvPr/>
          </p:nvSpPr>
          <p:spPr bwMode="auto">
            <a:xfrm>
              <a:off x="3264" y="3264"/>
              <a:ext cx="206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b="1">
                  <a:solidFill>
                    <a:srgbClr val="FF3300"/>
                  </a:solidFill>
                </a:rPr>
                <a:t>Type #1 RNA</a:t>
              </a:r>
              <a:r>
                <a:rPr lang="en-US" sz="2000"/>
                <a:t> </a:t>
              </a:r>
              <a:r>
                <a:rPr lang="en-US" sz="2400">
                  <a:solidFill>
                    <a:srgbClr val="FFFF00"/>
                  </a:solidFill>
                </a:rPr>
                <a:t>&gt;</a:t>
              </a:r>
              <a:r>
                <a:rPr lang="en-US" sz="2000"/>
                <a:t> </a:t>
              </a:r>
              <a:r>
                <a:rPr lang="en-US" sz="1600">
                  <a:solidFill>
                    <a:srgbClr val="33CC33"/>
                  </a:solidFill>
                </a:rPr>
                <a:t>Type #2 RNA</a:t>
              </a:r>
            </a:p>
          </p:txBody>
        </p:sp>
      </p:grpSp>
      <p:grpSp>
        <p:nvGrpSpPr>
          <p:cNvPr id="67596" name="Group 12"/>
          <p:cNvGrpSpPr>
            <a:grpSpLocks/>
          </p:cNvGrpSpPr>
          <p:nvPr/>
        </p:nvGrpSpPr>
        <p:grpSpPr bwMode="auto">
          <a:xfrm>
            <a:off x="4648200" y="5546725"/>
            <a:ext cx="4114800" cy="457200"/>
            <a:chOff x="2928" y="3494"/>
            <a:chExt cx="2400" cy="288"/>
          </a:xfrm>
        </p:grpSpPr>
        <p:sp>
          <p:nvSpPr>
            <p:cNvPr id="67597" name="Oval 13"/>
            <p:cNvSpPr>
              <a:spLocks noChangeArrowheads="1"/>
            </p:cNvSpPr>
            <p:nvPr/>
          </p:nvSpPr>
          <p:spPr bwMode="auto">
            <a:xfrm>
              <a:off x="2928" y="3528"/>
              <a:ext cx="144" cy="144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33CC33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598" name="Text Box 14"/>
            <p:cNvSpPr txBox="1">
              <a:spLocks noChangeArrowheads="1"/>
            </p:cNvSpPr>
            <p:nvPr/>
          </p:nvSpPr>
          <p:spPr bwMode="auto">
            <a:xfrm>
              <a:off x="3264" y="3494"/>
              <a:ext cx="206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b="1">
                  <a:solidFill>
                    <a:srgbClr val="33CC33"/>
                  </a:solidFill>
                </a:rPr>
                <a:t>Type #2 RNA</a:t>
              </a:r>
              <a:r>
                <a:rPr lang="en-US" sz="2000"/>
                <a:t> </a:t>
              </a:r>
              <a:r>
                <a:rPr lang="en-US" sz="2400">
                  <a:solidFill>
                    <a:srgbClr val="FFFF00"/>
                  </a:solidFill>
                </a:rPr>
                <a:t>&gt;</a:t>
              </a:r>
              <a:r>
                <a:rPr lang="en-US" sz="2000"/>
                <a:t> </a:t>
              </a:r>
              <a:r>
                <a:rPr lang="en-US" sz="1600">
                  <a:solidFill>
                    <a:srgbClr val="FF3300"/>
                  </a:solidFill>
                </a:rPr>
                <a:t>Type #1 RNA</a:t>
              </a:r>
            </a:p>
          </p:txBody>
        </p:sp>
      </p:grpSp>
      <p:grpSp>
        <p:nvGrpSpPr>
          <p:cNvPr id="67599" name="Group 15"/>
          <p:cNvGrpSpPr>
            <a:grpSpLocks/>
          </p:cNvGrpSpPr>
          <p:nvPr/>
        </p:nvGrpSpPr>
        <p:grpSpPr bwMode="auto">
          <a:xfrm>
            <a:off x="4648200" y="5867400"/>
            <a:ext cx="4267200" cy="457200"/>
            <a:chOff x="2928" y="3696"/>
            <a:chExt cx="2400" cy="288"/>
          </a:xfrm>
        </p:grpSpPr>
        <p:sp>
          <p:nvSpPr>
            <p:cNvPr id="67600" name="Oval 16"/>
            <p:cNvSpPr>
              <a:spLocks noChangeArrowheads="1"/>
            </p:cNvSpPr>
            <p:nvPr/>
          </p:nvSpPr>
          <p:spPr bwMode="auto">
            <a:xfrm>
              <a:off x="2928" y="3744"/>
              <a:ext cx="144" cy="144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FFF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01" name="Text Box 17"/>
            <p:cNvSpPr txBox="1">
              <a:spLocks noChangeArrowheads="1"/>
            </p:cNvSpPr>
            <p:nvPr/>
          </p:nvSpPr>
          <p:spPr bwMode="auto">
            <a:xfrm>
              <a:off x="3264" y="3696"/>
              <a:ext cx="206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b="1">
                  <a:solidFill>
                    <a:srgbClr val="FF3300"/>
                  </a:solidFill>
                </a:rPr>
                <a:t>Type #1 RNA</a:t>
              </a:r>
              <a:r>
                <a:rPr lang="en-US" sz="2000"/>
                <a:t> </a:t>
              </a:r>
              <a:r>
                <a:rPr lang="en-US" sz="2400" b="1">
                  <a:solidFill>
                    <a:srgbClr val="FFFF00"/>
                  </a:solidFill>
                  <a:sym typeface="Symbol" pitchFamily="18" charset="2"/>
                </a:rPr>
                <a:t></a:t>
              </a:r>
              <a:r>
                <a:rPr lang="en-US" sz="2000"/>
                <a:t> </a:t>
              </a:r>
              <a:r>
                <a:rPr lang="en-US" sz="2000" b="1">
                  <a:solidFill>
                    <a:srgbClr val="33CC33"/>
                  </a:solidFill>
                </a:rPr>
                <a:t>Type #2 RNA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25731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91" grpId="0"/>
      <p:bldP spid="67592" grpId="0"/>
    </p:bld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E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ChangeArrowheads="1"/>
          </p:cNvSpPr>
          <p:nvPr/>
        </p:nvSpPr>
        <p:spPr bwMode="auto">
          <a:xfrm>
            <a:off x="533400" y="0"/>
            <a:ext cx="8077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="1" dirty="0" smtClean="0"/>
              <a:t>Scientific Questions</a:t>
            </a:r>
            <a:endParaRPr lang="en-US" altLang="en-US" b="1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609600" y="1066800"/>
            <a:ext cx="80772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 anchorCtr="0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</a:rPr>
              <a:t>   I. </a:t>
            </a:r>
            <a:r>
              <a:rPr lang="en-US" sz="2400" b="1" dirty="0" smtClean="0">
                <a:solidFill>
                  <a:schemeClr val="bg1">
                    <a:lumMod val="65000"/>
                  </a:schemeClr>
                </a:solidFill>
              </a:rPr>
              <a:t>What </a:t>
            </a:r>
            <a:r>
              <a:rPr lang="en-US" sz="2400" b="1" dirty="0">
                <a:solidFill>
                  <a:schemeClr val="bg1">
                    <a:lumMod val="65000"/>
                  </a:schemeClr>
                </a:solidFill>
              </a:rPr>
              <a:t>determines the beginning of a gene</a:t>
            </a:r>
            <a:r>
              <a:rPr lang="en-US" sz="2400" b="1" dirty="0" smtClean="0">
                <a:solidFill>
                  <a:schemeClr val="bg1">
                    <a:lumMod val="65000"/>
                  </a:schemeClr>
                </a:solidFill>
              </a:rPr>
              <a:t>?</a:t>
            </a:r>
          </a:p>
          <a:p>
            <a:pPr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</a:rPr>
              <a:t>  II. </a:t>
            </a:r>
            <a:r>
              <a:rPr lang="en-US" sz="2400" b="1" dirty="0" smtClean="0">
                <a:solidFill>
                  <a:schemeClr val="bg1">
                    <a:lumMod val="65000"/>
                  </a:schemeClr>
                </a:solidFill>
              </a:rPr>
              <a:t>Where </a:t>
            </a:r>
            <a:r>
              <a:rPr lang="en-US" sz="2400" b="1" dirty="0">
                <a:solidFill>
                  <a:schemeClr val="bg1">
                    <a:lumMod val="65000"/>
                  </a:schemeClr>
                </a:solidFill>
              </a:rPr>
              <a:t>in a bacterial genome are viruses integrated?	</a:t>
            </a:r>
            <a:endParaRPr lang="en-US" sz="2400" b="1" dirty="0" smtClean="0">
              <a:solidFill>
                <a:schemeClr val="bg1">
                  <a:lumMod val="65000"/>
                </a:schemeClr>
              </a:solidFill>
            </a:endParaRPr>
          </a:p>
          <a:p>
            <a:pPr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2400" b="1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</a:rPr>
              <a:t>III. </a:t>
            </a:r>
            <a:r>
              <a:rPr lang="en-US" sz="2400" b="1" dirty="0" smtClean="0">
                <a:solidFill>
                  <a:schemeClr val="bg1">
                    <a:lumMod val="65000"/>
                  </a:schemeClr>
                </a:solidFill>
              </a:rPr>
              <a:t>Determination </a:t>
            </a:r>
            <a:r>
              <a:rPr lang="en-US" sz="2400" b="1" dirty="0">
                <a:solidFill>
                  <a:schemeClr val="bg1">
                    <a:lumMod val="65000"/>
                  </a:schemeClr>
                </a:solidFill>
              </a:rPr>
              <a:t>of short tandem repeats (STRs)	</a:t>
            </a:r>
            <a:endParaRPr lang="en-US" sz="2400" b="1" dirty="0" smtClean="0">
              <a:solidFill>
                <a:schemeClr val="bg1">
                  <a:lumMod val="65000"/>
                </a:schemeClr>
              </a:solidFill>
            </a:endParaRPr>
          </a:p>
          <a:p>
            <a:pPr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2400" b="1" dirty="0" smtClean="0"/>
              <a:t> </a:t>
            </a:r>
            <a:r>
              <a:rPr lang="en-US" sz="2400" dirty="0" smtClean="0"/>
              <a:t>IV. </a:t>
            </a:r>
            <a:r>
              <a:rPr lang="en-US" sz="2400" b="1" dirty="0" smtClean="0"/>
              <a:t>Analysis </a:t>
            </a:r>
            <a:r>
              <a:rPr lang="en-US" sz="2400" b="1" dirty="0"/>
              <a:t>of gene expression data</a:t>
            </a:r>
            <a:r>
              <a:rPr lang="en-US" sz="2400" b="1" dirty="0">
                <a:solidFill>
                  <a:schemeClr val="bg1">
                    <a:lumMod val="65000"/>
                  </a:schemeClr>
                </a:solidFill>
              </a:rPr>
              <a:t>	</a:t>
            </a:r>
            <a:endParaRPr lang="en-US" sz="2400" b="1" dirty="0" smtClean="0">
              <a:solidFill>
                <a:schemeClr val="bg1">
                  <a:lumMod val="65000"/>
                </a:schemeClr>
              </a:solidFill>
            </a:endParaRPr>
          </a:p>
          <a:p>
            <a:pPr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2400" b="1" dirty="0" smtClean="0"/>
              <a:t>	</a:t>
            </a:r>
            <a:endParaRPr lang="en-US" altLang="en-US" sz="2400" b="1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36180911"/>
              </p:ext>
            </p:extLst>
          </p:nvPr>
        </p:nvGraphicFramePr>
        <p:xfrm>
          <a:off x="1494972" y="3657600"/>
          <a:ext cx="1576387" cy="176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102" name="Image" r:id="rId3" imgW="2120635" imgH="2374603" progId="Photoshop.Image.6">
                  <p:embed/>
                </p:oleObj>
              </mc:Choice>
              <mc:Fallback>
                <p:oleObj name="Image" r:id="rId3" imgW="2120635" imgH="2374603" progId="Photoshop.Image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94972" y="3657600"/>
                        <a:ext cx="1576387" cy="1765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37980741"/>
              </p:ext>
            </p:extLst>
          </p:nvPr>
        </p:nvGraphicFramePr>
        <p:xfrm>
          <a:off x="5953125" y="3581400"/>
          <a:ext cx="1666875" cy="190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103" name="Image" r:id="rId5" imgW="2044444" imgH="2336508" progId="Photoshop.Image.6">
                  <p:embed/>
                </p:oleObj>
              </mc:Choice>
              <mc:Fallback>
                <p:oleObj name="Image" r:id="rId5" imgW="2044444" imgH="2336508" progId="Photoshop.Image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53125" y="3581400"/>
                        <a:ext cx="1666875" cy="1905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2667000" y="5442858"/>
            <a:ext cx="3795486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>
                <a:solidFill>
                  <a:sysClr val="windowText" lastClr="000000"/>
                </a:solidFill>
                <a:latin typeface="Times New Roman" pitchFamily="18" charset="0"/>
              </a:rPr>
              <a:t>Difference in </a:t>
            </a:r>
            <a:r>
              <a:rPr lang="en-US" sz="2800" b="1" dirty="0" smtClean="0">
                <a:solidFill>
                  <a:sysClr val="windowText" lastClr="000000"/>
                </a:solidFill>
                <a:latin typeface="Times New Roman" pitchFamily="18" charset="0"/>
              </a:rPr>
              <a:t/>
            </a:r>
            <a:br>
              <a:rPr lang="en-US" sz="2800" b="1" dirty="0" smtClean="0">
                <a:solidFill>
                  <a:sysClr val="windowText" lastClr="000000"/>
                </a:solidFill>
                <a:latin typeface="Times New Roman" pitchFamily="18" charset="0"/>
              </a:rPr>
            </a:br>
            <a:r>
              <a:rPr lang="en-US" sz="2800" b="1" dirty="0" smtClean="0">
                <a:solidFill>
                  <a:sysClr val="windowText" lastClr="000000"/>
                </a:solidFill>
                <a:latin typeface="Times New Roman" pitchFamily="18" charset="0"/>
              </a:rPr>
              <a:t>intensity </a:t>
            </a:r>
            <a:br>
              <a:rPr lang="en-US" sz="2800" b="1" dirty="0" smtClean="0">
                <a:solidFill>
                  <a:sysClr val="windowText" lastClr="000000"/>
                </a:solidFill>
                <a:latin typeface="Times New Roman" pitchFamily="18" charset="0"/>
              </a:rPr>
            </a:br>
            <a:r>
              <a:rPr lang="en-US" sz="2800" b="1" dirty="0" smtClean="0">
                <a:solidFill>
                  <a:sysClr val="windowText" lastClr="000000"/>
                </a:solidFill>
                <a:latin typeface="Times New Roman" pitchFamily="18" charset="0"/>
              </a:rPr>
              <a:t>chip </a:t>
            </a:r>
            <a:r>
              <a:rPr lang="en-US" sz="2800" b="1" dirty="0">
                <a:solidFill>
                  <a:sysClr val="windowText" lastClr="000000"/>
                </a:solidFill>
                <a:latin typeface="Times New Roman" pitchFamily="18" charset="0"/>
              </a:rPr>
              <a:t>to chip</a:t>
            </a:r>
          </a:p>
        </p:txBody>
      </p:sp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3305628" y="4089737"/>
            <a:ext cx="25146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 smtClean="0">
                <a:solidFill>
                  <a:sysClr val="windowText" lastClr="000000"/>
                </a:solidFill>
                <a:latin typeface="Times New Roman" pitchFamily="18" charset="0"/>
              </a:rPr>
              <a:t>different conditions or </a:t>
            </a:r>
            <a:br>
              <a:rPr lang="en-US" sz="2000" b="1" dirty="0" smtClean="0">
                <a:solidFill>
                  <a:sysClr val="windowText" lastClr="000000"/>
                </a:solidFill>
                <a:latin typeface="Times New Roman" pitchFamily="18" charset="0"/>
              </a:rPr>
            </a:br>
            <a:r>
              <a:rPr lang="en-US" sz="2000" b="1" dirty="0" smtClean="0">
                <a:solidFill>
                  <a:sysClr val="windowText" lastClr="000000"/>
                </a:solidFill>
                <a:latin typeface="Times New Roman" pitchFamily="18" charset="0"/>
              </a:rPr>
              <a:t>different replicates</a:t>
            </a:r>
            <a:endParaRPr lang="en-US" sz="2000" b="1" dirty="0">
              <a:solidFill>
                <a:sysClr val="windowText" lastClr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52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E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ChangeArrowheads="1"/>
          </p:cNvSpPr>
          <p:nvPr/>
        </p:nvSpPr>
        <p:spPr bwMode="auto">
          <a:xfrm>
            <a:off x="533400" y="0"/>
            <a:ext cx="8077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="1" dirty="0" smtClean="0"/>
              <a:t>Scientific Questions</a:t>
            </a:r>
            <a:endParaRPr lang="en-US" altLang="en-US" b="1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609600" y="1066800"/>
            <a:ext cx="80772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 anchorCtr="0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</a:rPr>
              <a:t>   I. </a:t>
            </a:r>
            <a:r>
              <a:rPr lang="en-US" sz="2400" b="1" dirty="0" smtClean="0">
                <a:solidFill>
                  <a:schemeClr val="bg1">
                    <a:lumMod val="65000"/>
                  </a:schemeClr>
                </a:solidFill>
              </a:rPr>
              <a:t>What </a:t>
            </a:r>
            <a:r>
              <a:rPr lang="en-US" sz="2400" b="1" dirty="0">
                <a:solidFill>
                  <a:schemeClr val="bg1">
                    <a:lumMod val="65000"/>
                  </a:schemeClr>
                </a:solidFill>
              </a:rPr>
              <a:t>determines the beginning of a gene</a:t>
            </a:r>
            <a:r>
              <a:rPr lang="en-US" sz="2400" b="1" dirty="0" smtClean="0">
                <a:solidFill>
                  <a:schemeClr val="bg1">
                    <a:lumMod val="65000"/>
                  </a:schemeClr>
                </a:solidFill>
              </a:rPr>
              <a:t>?</a:t>
            </a:r>
          </a:p>
          <a:p>
            <a:pPr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</a:rPr>
              <a:t>  II. </a:t>
            </a:r>
            <a:r>
              <a:rPr lang="en-US" sz="2400" b="1" dirty="0" smtClean="0">
                <a:solidFill>
                  <a:schemeClr val="bg1">
                    <a:lumMod val="65000"/>
                  </a:schemeClr>
                </a:solidFill>
              </a:rPr>
              <a:t>Where </a:t>
            </a:r>
            <a:r>
              <a:rPr lang="en-US" sz="2400" b="1" dirty="0">
                <a:solidFill>
                  <a:schemeClr val="bg1">
                    <a:lumMod val="65000"/>
                  </a:schemeClr>
                </a:solidFill>
              </a:rPr>
              <a:t>in a bacterial genome are viruses integrated?	</a:t>
            </a:r>
            <a:endParaRPr lang="en-US" sz="2400" b="1" dirty="0" smtClean="0">
              <a:solidFill>
                <a:schemeClr val="bg1">
                  <a:lumMod val="65000"/>
                </a:schemeClr>
              </a:solidFill>
            </a:endParaRPr>
          </a:p>
          <a:p>
            <a:pPr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2400" b="1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</a:rPr>
              <a:t>III. </a:t>
            </a:r>
            <a:r>
              <a:rPr lang="en-US" sz="2400" b="1" dirty="0" smtClean="0">
                <a:solidFill>
                  <a:schemeClr val="bg1">
                    <a:lumMod val="65000"/>
                  </a:schemeClr>
                </a:solidFill>
              </a:rPr>
              <a:t>Determination </a:t>
            </a:r>
            <a:r>
              <a:rPr lang="en-US" sz="2400" b="1" dirty="0">
                <a:solidFill>
                  <a:schemeClr val="bg1">
                    <a:lumMod val="65000"/>
                  </a:schemeClr>
                </a:solidFill>
              </a:rPr>
              <a:t>of short tandem repeats (STRs)	</a:t>
            </a:r>
            <a:endParaRPr lang="en-US" sz="2400" b="1" dirty="0" smtClean="0">
              <a:solidFill>
                <a:schemeClr val="bg1">
                  <a:lumMod val="65000"/>
                </a:schemeClr>
              </a:solidFill>
            </a:endParaRPr>
          </a:p>
          <a:p>
            <a:pPr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2400" b="1" dirty="0" smtClean="0"/>
              <a:t> </a:t>
            </a:r>
            <a:r>
              <a:rPr lang="en-US" sz="2400" dirty="0" smtClean="0"/>
              <a:t>IV. </a:t>
            </a:r>
            <a:r>
              <a:rPr lang="en-US" sz="2400" b="1" dirty="0" smtClean="0"/>
              <a:t>Analysis </a:t>
            </a:r>
            <a:r>
              <a:rPr lang="en-US" sz="2400" b="1" dirty="0"/>
              <a:t>of gene expression data</a:t>
            </a:r>
            <a:r>
              <a:rPr lang="en-US" sz="2400" b="1" dirty="0">
                <a:solidFill>
                  <a:schemeClr val="bg1">
                    <a:lumMod val="65000"/>
                  </a:schemeClr>
                </a:solidFill>
              </a:rPr>
              <a:t>	</a:t>
            </a:r>
            <a:endParaRPr lang="en-US" sz="2400" b="1" dirty="0" smtClean="0">
              <a:solidFill>
                <a:schemeClr val="bg1">
                  <a:lumMod val="65000"/>
                </a:schemeClr>
              </a:solidFill>
            </a:endParaRPr>
          </a:p>
          <a:p>
            <a:pPr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2400" b="1" dirty="0" smtClean="0"/>
              <a:t>	</a:t>
            </a:r>
            <a:endParaRPr lang="en-US" altLang="en-US" sz="2400" b="1" dirty="0"/>
          </a:p>
        </p:txBody>
      </p:sp>
      <p:pic>
        <p:nvPicPr>
          <p:cNvPr id="130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428999"/>
            <a:ext cx="2560320" cy="473871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30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4080" y="3429000"/>
            <a:ext cx="2560320" cy="467993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2667000" y="5442858"/>
            <a:ext cx="3795486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>
                <a:solidFill>
                  <a:sysClr val="windowText" lastClr="000000"/>
                </a:solidFill>
                <a:latin typeface="Times New Roman" pitchFamily="18" charset="0"/>
              </a:rPr>
              <a:t>Difference in </a:t>
            </a:r>
            <a:r>
              <a:rPr lang="en-US" sz="2800" b="1" dirty="0" smtClean="0">
                <a:solidFill>
                  <a:sysClr val="windowText" lastClr="000000"/>
                </a:solidFill>
                <a:latin typeface="Times New Roman" pitchFamily="18" charset="0"/>
              </a:rPr>
              <a:t/>
            </a:r>
            <a:br>
              <a:rPr lang="en-US" sz="2800" b="1" dirty="0" smtClean="0">
                <a:solidFill>
                  <a:sysClr val="windowText" lastClr="000000"/>
                </a:solidFill>
                <a:latin typeface="Times New Roman" pitchFamily="18" charset="0"/>
              </a:rPr>
            </a:br>
            <a:r>
              <a:rPr lang="en-US" sz="2800" b="1" dirty="0" smtClean="0">
                <a:solidFill>
                  <a:sysClr val="windowText" lastClr="000000"/>
                </a:solidFill>
                <a:latin typeface="Times New Roman" pitchFamily="18" charset="0"/>
              </a:rPr>
              <a:t>intensity </a:t>
            </a:r>
            <a:br>
              <a:rPr lang="en-US" sz="2800" b="1" dirty="0" smtClean="0">
                <a:solidFill>
                  <a:sysClr val="windowText" lastClr="000000"/>
                </a:solidFill>
                <a:latin typeface="Times New Roman" pitchFamily="18" charset="0"/>
              </a:rPr>
            </a:br>
            <a:r>
              <a:rPr lang="en-US" sz="2800" b="1" dirty="0" smtClean="0">
                <a:solidFill>
                  <a:sysClr val="windowText" lastClr="000000"/>
                </a:solidFill>
                <a:latin typeface="Times New Roman" pitchFamily="18" charset="0"/>
              </a:rPr>
              <a:t>chip </a:t>
            </a:r>
            <a:r>
              <a:rPr lang="en-US" sz="2800" b="1" dirty="0">
                <a:solidFill>
                  <a:sysClr val="windowText" lastClr="000000"/>
                </a:solidFill>
                <a:latin typeface="Times New Roman" pitchFamily="18" charset="0"/>
              </a:rPr>
              <a:t>to chip</a:t>
            </a:r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3305628" y="4089737"/>
            <a:ext cx="25146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 smtClean="0">
                <a:solidFill>
                  <a:sysClr val="windowText" lastClr="000000"/>
                </a:solidFill>
                <a:latin typeface="Times New Roman" pitchFamily="18" charset="0"/>
              </a:rPr>
              <a:t>different conditions or </a:t>
            </a:r>
            <a:br>
              <a:rPr lang="en-US" sz="2000" b="1" dirty="0" smtClean="0">
                <a:solidFill>
                  <a:sysClr val="windowText" lastClr="000000"/>
                </a:solidFill>
                <a:latin typeface="Times New Roman" pitchFamily="18" charset="0"/>
              </a:rPr>
            </a:br>
            <a:r>
              <a:rPr lang="en-US" sz="2000" b="1" dirty="0" smtClean="0">
                <a:solidFill>
                  <a:sysClr val="windowText" lastClr="000000"/>
                </a:solidFill>
                <a:latin typeface="Times New Roman" pitchFamily="18" charset="0"/>
              </a:rPr>
              <a:t>different replicates</a:t>
            </a:r>
            <a:endParaRPr lang="en-US" sz="2000" b="1" dirty="0">
              <a:solidFill>
                <a:sysClr val="windowText" lastClr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2619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E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ChangeArrowheads="1"/>
          </p:cNvSpPr>
          <p:nvPr/>
        </p:nvSpPr>
        <p:spPr bwMode="auto">
          <a:xfrm>
            <a:off x="533400" y="0"/>
            <a:ext cx="8077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="1" dirty="0" smtClean="0"/>
              <a:t>Scientific Questions</a:t>
            </a:r>
            <a:endParaRPr lang="en-US" altLang="en-US" b="1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609600" y="1066800"/>
            <a:ext cx="80772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 anchorCtr="0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</a:rPr>
              <a:t>   I. </a:t>
            </a:r>
            <a:r>
              <a:rPr lang="en-US" sz="2400" b="1" dirty="0" smtClean="0">
                <a:solidFill>
                  <a:schemeClr val="bg1">
                    <a:lumMod val="65000"/>
                  </a:schemeClr>
                </a:solidFill>
              </a:rPr>
              <a:t>What </a:t>
            </a:r>
            <a:r>
              <a:rPr lang="en-US" sz="2400" b="1" dirty="0">
                <a:solidFill>
                  <a:schemeClr val="bg1">
                    <a:lumMod val="65000"/>
                  </a:schemeClr>
                </a:solidFill>
              </a:rPr>
              <a:t>determines the beginning of a gene</a:t>
            </a:r>
            <a:r>
              <a:rPr lang="en-US" sz="2400" b="1" dirty="0" smtClean="0">
                <a:solidFill>
                  <a:schemeClr val="bg1">
                    <a:lumMod val="65000"/>
                  </a:schemeClr>
                </a:solidFill>
              </a:rPr>
              <a:t>?</a:t>
            </a:r>
          </a:p>
          <a:p>
            <a:pPr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</a:rPr>
              <a:t>  II. </a:t>
            </a:r>
            <a:r>
              <a:rPr lang="en-US" sz="2400" b="1" dirty="0" smtClean="0">
                <a:solidFill>
                  <a:schemeClr val="bg1">
                    <a:lumMod val="65000"/>
                  </a:schemeClr>
                </a:solidFill>
              </a:rPr>
              <a:t>Where </a:t>
            </a:r>
            <a:r>
              <a:rPr lang="en-US" sz="2400" b="1" dirty="0">
                <a:solidFill>
                  <a:schemeClr val="bg1">
                    <a:lumMod val="65000"/>
                  </a:schemeClr>
                </a:solidFill>
              </a:rPr>
              <a:t>in a bacterial genome are viruses integrated?	</a:t>
            </a:r>
            <a:endParaRPr lang="en-US" sz="2400" b="1" dirty="0" smtClean="0">
              <a:solidFill>
                <a:schemeClr val="bg1">
                  <a:lumMod val="65000"/>
                </a:schemeClr>
              </a:solidFill>
            </a:endParaRPr>
          </a:p>
          <a:p>
            <a:pPr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2400" b="1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</a:rPr>
              <a:t>III. </a:t>
            </a:r>
            <a:r>
              <a:rPr lang="en-US" sz="2400" b="1" dirty="0" smtClean="0">
                <a:solidFill>
                  <a:schemeClr val="bg1">
                    <a:lumMod val="65000"/>
                  </a:schemeClr>
                </a:solidFill>
              </a:rPr>
              <a:t>Determination </a:t>
            </a:r>
            <a:r>
              <a:rPr lang="en-US" sz="2400" b="1" dirty="0">
                <a:solidFill>
                  <a:schemeClr val="bg1">
                    <a:lumMod val="65000"/>
                  </a:schemeClr>
                </a:solidFill>
              </a:rPr>
              <a:t>of short tandem repeats (STRs)	</a:t>
            </a:r>
            <a:endParaRPr lang="en-US" sz="2400" b="1" dirty="0" smtClean="0">
              <a:solidFill>
                <a:schemeClr val="bg1">
                  <a:lumMod val="65000"/>
                </a:schemeClr>
              </a:solidFill>
            </a:endParaRPr>
          </a:p>
          <a:p>
            <a:pPr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2400" b="1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</a:rPr>
              <a:t>IV. </a:t>
            </a:r>
            <a:r>
              <a:rPr lang="en-US" sz="2400" b="1" dirty="0" smtClean="0">
                <a:solidFill>
                  <a:schemeClr val="bg1">
                    <a:lumMod val="65000"/>
                  </a:schemeClr>
                </a:solidFill>
              </a:rPr>
              <a:t>Analysis </a:t>
            </a:r>
            <a:r>
              <a:rPr lang="en-US" sz="2400" b="1" dirty="0">
                <a:solidFill>
                  <a:schemeClr val="bg1">
                    <a:lumMod val="65000"/>
                  </a:schemeClr>
                </a:solidFill>
              </a:rPr>
              <a:t>of gene expression data	</a:t>
            </a:r>
            <a:endParaRPr lang="en-US" sz="2400" b="1" dirty="0" smtClean="0">
              <a:solidFill>
                <a:schemeClr val="bg1">
                  <a:lumMod val="65000"/>
                </a:schemeClr>
              </a:solidFill>
            </a:endParaRPr>
          </a:p>
          <a:p>
            <a:pPr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2400" dirty="0" smtClean="0"/>
              <a:t>  V. </a:t>
            </a:r>
            <a:r>
              <a:rPr lang="en-US" sz="2400" b="1" dirty="0" smtClean="0"/>
              <a:t>CRISPRs </a:t>
            </a:r>
            <a:r>
              <a:rPr lang="en-US" sz="2400" b="1" dirty="0"/>
              <a:t>in enteric bacteria</a:t>
            </a:r>
            <a:r>
              <a:rPr lang="en-US" sz="2400" b="1" dirty="0">
                <a:solidFill>
                  <a:schemeClr val="bg1">
                    <a:lumMod val="65000"/>
                  </a:schemeClr>
                </a:solidFill>
              </a:rPr>
              <a:t>	</a:t>
            </a:r>
            <a:endParaRPr lang="en-US" sz="2400" b="1" dirty="0" smtClean="0">
              <a:solidFill>
                <a:schemeClr val="bg1">
                  <a:lumMod val="65000"/>
                </a:schemeClr>
              </a:solidFill>
            </a:endParaRPr>
          </a:p>
          <a:p>
            <a:pPr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2400" b="1" dirty="0" smtClean="0"/>
              <a:t>	</a:t>
            </a:r>
            <a:endParaRPr lang="en-US" altLang="en-US" sz="2400" b="1" dirty="0"/>
          </a:p>
        </p:txBody>
      </p:sp>
      <p:pic>
        <p:nvPicPr>
          <p:cNvPr id="132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886200"/>
            <a:ext cx="6381262" cy="145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95942" y="5471886"/>
            <a:ext cx="8763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GTTTCAATCCCTGATAGGGATTTTAGAGGGTTTTAACAATAACTGGATAGCACTAGCAGAAGGGCTAGAAGGTTTCAATCCCTGATAGGGATTTTAGAGGGTTTTAACGTAT</a:t>
            </a:r>
            <a:endParaRPr lang="en-US" sz="1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86656" y="5494338"/>
            <a:ext cx="2834640" cy="144462"/>
          </a:xfrm>
          <a:prstGeom prst="rect">
            <a:avLst/>
          </a:prstGeom>
          <a:solidFill>
            <a:srgbClr val="FF8000">
              <a:alpha val="29804"/>
            </a:srgb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681616" y="5519058"/>
            <a:ext cx="2834640" cy="144462"/>
          </a:xfrm>
          <a:prstGeom prst="rect">
            <a:avLst/>
          </a:prstGeom>
          <a:solidFill>
            <a:srgbClr val="FF8000">
              <a:alpha val="29804"/>
            </a:srgb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700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7" grpId="0" animBg="1"/>
    </p:bld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E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ChangeArrowheads="1"/>
          </p:cNvSpPr>
          <p:nvPr/>
        </p:nvSpPr>
        <p:spPr bwMode="auto">
          <a:xfrm>
            <a:off x="533400" y="0"/>
            <a:ext cx="8077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="1" dirty="0" smtClean="0"/>
              <a:t>Scientific Questions</a:t>
            </a:r>
            <a:endParaRPr lang="en-US" altLang="en-US" b="1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609600" y="1066800"/>
            <a:ext cx="80772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 anchorCtr="0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</a:rPr>
              <a:t>   I. </a:t>
            </a:r>
            <a:r>
              <a:rPr lang="en-US" sz="2400" b="1" dirty="0" smtClean="0">
                <a:solidFill>
                  <a:schemeClr val="bg1">
                    <a:lumMod val="65000"/>
                  </a:schemeClr>
                </a:solidFill>
              </a:rPr>
              <a:t>What </a:t>
            </a:r>
            <a:r>
              <a:rPr lang="en-US" sz="2400" b="1" dirty="0">
                <a:solidFill>
                  <a:schemeClr val="bg1">
                    <a:lumMod val="65000"/>
                  </a:schemeClr>
                </a:solidFill>
              </a:rPr>
              <a:t>determines the beginning of a gene</a:t>
            </a:r>
            <a:r>
              <a:rPr lang="en-US" sz="2400" b="1" dirty="0" smtClean="0">
                <a:solidFill>
                  <a:schemeClr val="bg1">
                    <a:lumMod val="65000"/>
                  </a:schemeClr>
                </a:solidFill>
              </a:rPr>
              <a:t>?</a:t>
            </a:r>
          </a:p>
          <a:p>
            <a:pPr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</a:rPr>
              <a:t>  II. </a:t>
            </a:r>
            <a:r>
              <a:rPr lang="en-US" sz="2400" b="1" dirty="0" smtClean="0">
                <a:solidFill>
                  <a:schemeClr val="bg1">
                    <a:lumMod val="65000"/>
                  </a:schemeClr>
                </a:solidFill>
              </a:rPr>
              <a:t>Where </a:t>
            </a:r>
            <a:r>
              <a:rPr lang="en-US" sz="2400" b="1" dirty="0">
                <a:solidFill>
                  <a:schemeClr val="bg1">
                    <a:lumMod val="65000"/>
                  </a:schemeClr>
                </a:solidFill>
              </a:rPr>
              <a:t>in a bacterial genome are viruses integrated?	</a:t>
            </a:r>
            <a:endParaRPr lang="en-US" sz="2400" b="1" dirty="0" smtClean="0">
              <a:solidFill>
                <a:schemeClr val="bg1">
                  <a:lumMod val="65000"/>
                </a:schemeClr>
              </a:solidFill>
            </a:endParaRPr>
          </a:p>
          <a:p>
            <a:pPr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2400" b="1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</a:rPr>
              <a:t>III. </a:t>
            </a:r>
            <a:r>
              <a:rPr lang="en-US" sz="2400" b="1" dirty="0" smtClean="0">
                <a:solidFill>
                  <a:schemeClr val="bg1">
                    <a:lumMod val="65000"/>
                  </a:schemeClr>
                </a:solidFill>
              </a:rPr>
              <a:t>Determination </a:t>
            </a:r>
            <a:r>
              <a:rPr lang="en-US" sz="2400" b="1" dirty="0">
                <a:solidFill>
                  <a:schemeClr val="bg1">
                    <a:lumMod val="65000"/>
                  </a:schemeClr>
                </a:solidFill>
              </a:rPr>
              <a:t>of short tandem repeats (STRs)	</a:t>
            </a:r>
            <a:endParaRPr lang="en-US" sz="2400" b="1" dirty="0" smtClean="0">
              <a:solidFill>
                <a:schemeClr val="bg1">
                  <a:lumMod val="65000"/>
                </a:schemeClr>
              </a:solidFill>
            </a:endParaRPr>
          </a:p>
          <a:p>
            <a:pPr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2400" b="1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</a:rPr>
              <a:t>IV. </a:t>
            </a:r>
            <a:r>
              <a:rPr lang="en-US" sz="2400" b="1" dirty="0" smtClean="0">
                <a:solidFill>
                  <a:schemeClr val="bg1">
                    <a:lumMod val="65000"/>
                  </a:schemeClr>
                </a:solidFill>
              </a:rPr>
              <a:t>Analysis </a:t>
            </a:r>
            <a:r>
              <a:rPr lang="en-US" sz="2400" b="1" dirty="0">
                <a:solidFill>
                  <a:schemeClr val="bg1">
                    <a:lumMod val="65000"/>
                  </a:schemeClr>
                </a:solidFill>
              </a:rPr>
              <a:t>of gene expression data	</a:t>
            </a:r>
            <a:endParaRPr lang="en-US" sz="2400" b="1" dirty="0" smtClean="0">
              <a:solidFill>
                <a:schemeClr val="bg1">
                  <a:lumMod val="65000"/>
                </a:schemeClr>
              </a:solidFill>
            </a:endParaRPr>
          </a:p>
          <a:p>
            <a:pPr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2400" dirty="0" smtClean="0"/>
              <a:t>  V. </a:t>
            </a:r>
            <a:r>
              <a:rPr lang="en-US" sz="2400" b="1" dirty="0" smtClean="0"/>
              <a:t>CRISPRs </a:t>
            </a:r>
            <a:r>
              <a:rPr lang="en-US" sz="2400" b="1" dirty="0"/>
              <a:t>in enteric bacteria</a:t>
            </a:r>
            <a:r>
              <a:rPr lang="en-US" sz="2400" b="1" dirty="0">
                <a:solidFill>
                  <a:schemeClr val="bg1">
                    <a:lumMod val="65000"/>
                  </a:schemeClr>
                </a:solidFill>
              </a:rPr>
              <a:t>	</a:t>
            </a:r>
            <a:endParaRPr lang="en-US" sz="2400" b="1" dirty="0" smtClean="0">
              <a:solidFill>
                <a:schemeClr val="bg1">
                  <a:lumMod val="65000"/>
                </a:schemeClr>
              </a:solidFill>
            </a:endParaRPr>
          </a:p>
          <a:p>
            <a:pPr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2400" b="1" dirty="0" smtClean="0"/>
              <a:t>	</a:t>
            </a:r>
            <a:endParaRPr lang="en-US" altLang="en-US" sz="2400" b="1" dirty="0"/>
          </a:p>
        </p:txBody>
      </p:sp>
      <p:pic>
        <p:nvPicPr>
          <p:cNvPr id="132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886200"/>
            <a:ext cx="6381262" cy="145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95942" y="5471886"/>
            <a:ext cx="8763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GTTTCAATCCCTGATAGGGATTTTAGAGGGTTTTAACAATAACTGGATAGCACTAGCAGAAGGGCTAGAAGGTTTCAATCCCTGATAGGGATTTTAGAGGGTTTTAACGTAT</a:t>
            </a:r>
            <a:endParaRPr lang="en-US" sz="1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3051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E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ChangeArrowheads="1"/>
          </p:cNvSpPr>
          <p:nvPr/>
        </p:nvSpPr>
        <p:spPr bwMode="auto">
          <a:xfrm>
            <a:off x="533400" y="0"/>
            <a:ext cx="8077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="1" dirty="0" smtClean="0"/>
              <a:t>Scientific Questions</a:t>
            </a:r>
            <a:endParaRPr lang="en-US" altLang="en-US" b="1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609600" y="533400"/>
            <a:ext cx="80772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2400" dirty="0" smtClean="0"/>
              <a:t>VI. </a:t>
            </a:r>
            <a:r>
              <a:rPr lang="en-US" sz="2400" b="1" dirty="0" smtClean="0"/>
              <a:t>Finding </a:t>
            </a:r>
            <a:r>
              <a:rPr lang="en-US" sz="2400" b="1" dirty="0"/>
              <a:t>targets for DNA-binding proteins	</a:t>
            </a:r>
            <a:endParaRPr lang="en-US" altLang="en-US" sz="2400" b="1" dirty="0"/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8050" y="1066800"/>
            <a:ext cx="7364413" cy="5767388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9561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treasure-map-no-b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771650"/>
            <a:ext cx="3171825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3" descr="Mushing 2-no-b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3950" y="817563"/>
            <a:ext cx="5556250" cy="581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E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ChangeArrowheads="1"/>
          </p:cNvSpPr>
          <p:nvPr/>
        </p:nvSpPr>
        <p:spPr bwMode="auto">
          <a:xfrm>
            <a:off x="533400" y="0"/>
            <a:ext cx="8077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="1" dirty="0" smtClean="0"/>
              <a:t>Scientific Questions</a:t>
            </a:r>
            <a:endParaRPr lang="en-US" altLang="en-US" b="1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609600" y="1066800"/>
            <a:ext cx="84582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</a:rPr>
              <a:t>   I. </a:t>
            </a:r>
            <a:r>
              <a:rPr lang="en-US" sz="2400" b="1" dirty="0" smtClean="0">
                <a:solidFill>
                  <a:schemeClr val="bg1">
                    <a:lumMod val="65000"/>
                  </a:schemeClr>
                </a:solidFill>
              </a:rPr>
              <a:t>What </a:t>
            </a:r>
            <a:r>
              <a:rPr lang="en-US" sz="2400" b="1" dirty="0">
                <a:solidFill>
                  <a:schemeClr val="bg1">
                    <a:lumMod val="65000"/>
                  </a:schemeClr>
                </a:solidFill>
              </a:rPr>
              <a:t>determines the beginning of a gene</a:t>
            </a:r>
            <a:r>
              <a:rPr lang="en-US" sz="2400" b="1" dirty="0" smtClean="0">
                <a:solidFill>
                  <a:schemeClr val="bg1">
                    <a:lumMod val="65000"/>
                  </a:schemeClr>
                </a:solidFill>
              </a:rPr>
              <a:t>?</a:t>
            </a:r>
          </a:p>
          <a:p>
            <a:pPr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</a:rPr>
              <a:t>  II. </a:t>
            </a:r>
            <a:r>
              <a:rPr lang="en-US" sz="2400" b="1" dirty="0" smtClean="0">
                <a:solidFill>
                  <a:schemeClr val="bg1">
                    <a:lumMod val="65000"/>
                  </a:schemeClr>
                </a:solidFill>
              </a:rPr>
              <a:t>Where </a:t>
            </a:r>
            <a:r>
              <a:rPr lang="en-US" sz="2400" b="1" dirty="0">
                <a:solidFill>
                  <a:schemeClr val="bg1">
                    <a:lumMod val="65000"/>
                  </a:schemeClr>
                </a:solidFill>
              </a:rPr>
              <a:t>in a bacterial genome are viruses integrated?	</a:t>
            </a:r>
            <a:endParaRPr lang="en-US" sz="2400" b="1" dirty="0" smtClean="0">
              <a:solidFill>
                <a:schemeClr val="bg1">
                  <a:lumMod val="65000"/>
                </a:schemeClr>
              </a:solidFill>
            </a:endParaRPr>
          </a:p>
          <a:p>
            <a:pPr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2400" b="1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</a:rPr>
              <a:t>III. </a:t>
            </a:r>
            <a:r>
              <a:rPr lang="en-US" sz="2400" b="1" dirty="0" smtClean="0">
                <a:solidFill>
                  <a:schemeClr val="bg1">
                    <a:lumMod val="65000"/>
                  </a:schemeClr>
                </a:solidFill>
              </a:rPr>
              <a:t>Determination </a:t>
            </a:r>
            <a:r>
              <a:rPr lang="en-US" sz="2400" b="1" dirty="0">
                <a:solidFill>
                  <a:schemeClr val="bg1">
                    <a:lumMod val="65000"/>
                  </a:schemeClr>
                </a:solidFill>
              </a:rPr>
              <a:t>of short tandem repeats (STRs)	</a:t>
            </a:r>
            <a:endParaRPr lang="en-US" sz="2400" b="1" dirty="0" smtClean="0">
              <a:solidFill>
                <a:schemeClr val="bg1">
                  <a:lumMod val="65000"/>
                </a:schemeClr>
              </a:solidFill>
            </a:endParaRPr>
          </a:p>
          <a:p>
            <a:pPr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2400" b="1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</a:rPr>
              <a:t>IV. </a:t>
            </a:r>
            <a:r>
              <a:rPr lang="en-US" sz="2400" b="1" dirty="0" smtClean="0">
                <a:solidFill>
                  <a:schemeClr val="bg1">
                    <a:lumMod val="65000"/>
                  </a:schemeClr>
                </a:solidFill>
              </a:rPr>
              <a:t>Analysis </a:t>
            </a:r>
            <a:r>
              <a:rPr lang="en-US" sz="2400" b="1" dirty="0">
                <a:solidFill>
                  <a:schemeClr val="bg1">
                    <a:lumMod val="65000"/>
                  </a:schemeClr>
                </a:solidFill>
              </a:rPr>
              <a:t>of gene expression data	</a:t>
            </a:r>
            <a:endParaRPr lang="en-US" sz="2400" b="1" dirty="0" smtClean="0">
              <a:solidFill>
                <a:schemeClr val="bg1">
                  <a:lumMod val="65000"/>
                </a:schemeClr>
              </a:solidFill>
            </a:endParaRPr>
          </a:p>
          <a:p>
            <a:pPr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</a:rPr>
              <a:t>  V. </a:t>
            </a:r>
            <a:r>
              <a:rPr lang="en-US" sz="2400" b="1" dirty="0" smtClean="0">
                <a:solidFill>
                  <a:schemeClr val="bg1">
                    <a:lumMod val="65000"/>
                  </a:schemeClr>
                </a:solidFill>
              </a:rPr>
              <a:t>CRISPRs </a:t>
            </a:r>
            <a:r>
              <a:rPr lang="en-US" sz="2400" b="1" dirty="0">
                <a:solidFill>
                  <a:schemeClr val="bg1">
                    <a:lumMod val="65000"/>
                  </a:schemeClr>
                </a:solidFill>
              </a:rPr>
              <a:t>in enteric bacteria	</a:t>
            </a:r>
            <a:endParaRPr lang="en-US" sz="2400" b="1" dirty="0" smtClean="0">
              <a:solidFill>
                <a:schemeClr val="bg1">
                  <a:lumMod val="65000"/>
                </a:schemeClr>
              </a:solidFill>
            </a:endParaRPr>
          </a:p>
          <a:p>
            <a:pPr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</a:rPr>
              <a:t>VI. </a:t>
            </a:r>
            <a:r>
              <a:rPr lang="en-US" sz="2400" b="1" dirty="0" smtClean="0">
                <a:solidFill>
                  <a:schemeClr val="bg1">
                    <a:lumMod val="65000"/>
                  </a:schemeClr>
                </a:solidFill>
              </a:rPr>
              <a:t>Finding </a:t>
            </a:r>
            <a:r>
              <a:rPr lang="en-US" sz="2400" b="1" dirty="0">
                <a:solidFill>
                  <a:schemeClr val="bg1">
                    <a:lumMod val="65000"/>
                  </a:schemeClr>
                </a:solidFill>
              </a:rPr>
              <a:t>targets for DNA-binding </a:t>
            </a:r>
            <a:r>
              <a:rPr lang="en-US" sz="2400" b="1" dirty="0" smtClean="0">
                <a:solidFill>
                  <a:schemeClr val="bg1">
                    <a:lumMod val="65000"/>
                  </a:schemeClr>
                </a:solidFill>
              </a:rPr>
              <a:t>proteins (targets known)</a:t>
            </a:r>
            <a:r>
              <a:rPr lang="en-US" sz="2400" b="1" dirty="0">
                <a:solidFill>
                  <a:schemeClr val="bg1">
                    <a:lumMod val="65000"/>
                  </a:schemeClr>
                </a:solidFill>
              </a:rPr>
              <a:t>	</a:t>
            </a:r>
            <a:endParaRPr lang="en-US" altLang="en-US" sz="2400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79778" y="4643735"/>
            <a:ext cx="845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VII. </a:t>
            </a:r>
            <a:r>
              <a:rPr lang="en-US" b="1" dirty="0" smtClean="0"/>
              <a:t>Finding targets for DNA-binding proteins (genes known)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2341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762" name="Picture 2" descr="DouglasFamilyPreserv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7763" name="Picture 3" descr="Intermiss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514600"/>
            <a:ext cx="7058025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Antarctic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0" y="-84138"/>
            <a:ext cx="9144000" cy="7018338"/>
            <a:chOff x="0" y="-53"/>
            <a:chExt cx="5760" cy="4421"/>
          </a:xfrm>
        </p:grpSpPr>
        <p:sp>
          <p:nvSpPr>
            <p:cNvPr id="16388" name="Oval 4"/>
            <p:cNvSpPr>
              <a:spLocks noChangeArrowheads="1"/>
            </p:cNvSpPr>
            <p:nvPr/>
          </p:nvSpPr>
          <p:spPr bwMode="auto">
            <a:xfrm>
              <a:off x="1764" y="240"/>
              <a:ext cx="1152" cy="1584"/>
            </a:xfrm>
            <a:prstGeom prst="ellips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pic>
          <p:nvPicPr>
            <p:cNvPr id="16389" name="Picture 5" descr="ist2_1116610_vector_north_pole_sign-no-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0" y="348"/>
              <a:ext cx="1332" cy="1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390" name="Freeform 6"/>
            <p:cNvSpPr>
              <a:spLocks/>
            </p:cNvSpPr>
            <p:nvPr/>
          </p:nvSpPr>
          <p:spPr bwMode="auto">
            <a:xfrm>
              <a:off x="0" y="-53"/>
              <a:ext cx="5760" cy="4421"/>
            </a:xfrm>
            <a:custGeom>
              <a:avLst/>
              <a:gdLst>
                <a:gd name="T0" fmla="*/ 2295 w 5760"/>
                <a:gd name="T1" fmla="*/ 278 h 4421"/>
                <a:gd name="T2" fmla="*/ 2291 w 5760"/>
                <a:gd name="T3" fmla="*/ 0 h 4421"/>
                <a:gd name="T4" fmla="*/ 5760 w 5760"/>
                <a:gd name="T5" fmla="*/ 53 h 4421"/>
                <a:gd name="T6" fmla="*/ 5760 w 5760"/>
                <a:gd name="T7" fmla="*/ 4421 h 4421"/>
                <a:gd name="T8" fmla="*/ 0 w 5760"/>
                <a:gd name="T9" fmla="*/ 4373 h 4421"/>
                <a:gd name="T10" fmla="*/ 0 w 5760"/>
                <a:gd name="T11" fmla="*/ 7 h 4421"/>
                <a:gd name="T12" fmla="*/ 2291 w 5760"/>
                <a:gd name="T13" fmla="*/ 0 h 4421"/>
                <a:gd name="T14" fmla="*/ 2295 w 5760"/>
                <a:gd name="T15" fmla="*/ 278 h 4421"/>
                <a:gd name="T16" fmla="*/ 2031 w 5760"/>
                <a:gd name="T17" fmla="*/ 410 h 4421"/>
                <a:gd name="T18" fmla="*/ 1938 w 5760"/>
                <a:gd name="T19" fmla="*/ 497 h 4421"/>
                <a:gd name="T20" fmla="*/ 1824 w 5760"/>
                <a:gd name="T21" fmla="*/ 677 h 4421"/>
                <a:gd name="T22" fmla="*/ 1776 w 5760"/>
                <a:gd name="T23" fmla="*/ 917 h 4421"/>
                <a:gd name="T24" fmla="*/ 1776 w 5760"/>
                <a:gd name="T25" fmla="*/ 1157 h 4421"/>
                <a:gd name="T26" fmla="*/ 1776 w 5760"/>
                <a:gd name="T27" fmla="*/ 1349 h 4421"/>
                <a:gd name="T28" fmla="*/ 1824 w 5760"/>
                <a:gd name="T29" fmla="*/ 1493 h 4421"/>
                <a:gd name="T30" fmla="*/ 1872 w 5760"/>
                <a:gd name="T31" fmla="*/ 1589 h 4421"/>
                <a:gd name="T32" fmla="*/ 1968 w 5760"/>
                <a:gd name="T33" fmla="*/ 1685 h 4421"/>
                <a:gd name="T34" fmla="*/ 2112 w 5760"/>
                <a:gd name="T35" fmla="*/ 1829 h 4421"/>
                <a:gd name="T36" fmla="*/ 2208 w 5760"/>
                <a:gd name="T37" fmla="*/ 1877 h 4421"/>
                <a:gd name="T38" fmla="*/ 2304 w 5760"/>
                <a:gd name="T39" fmla="*/ 1877 h 4421"/>
                <a:gd name="T40" fmla="*/ 2448 w 5760"/>
                <a:gd name="T41" fmla="*/ 1877 h 4421"/>
                <a:gd name="T42" fmla="*/ 2592 w 5760"/>
                <a:gd name="T43" fmla="*/ 1781 h 4421"/>
                <a:gd name="T44" fmla="*/ 2784 w 5760"/>
                <a:gd name="T45" fmla="*/ 1637 h 4421"/>
                <a:gd name="T46" fmla="*/ 2880 w 5760"/>
                <a:gd name="T47" fmla="*/ 1445 h 4421"/>
                <a:gd name="T48" fmla="*/ 2928 w 5760"/>
                <a:gd name="T49" fmla="*/ 1205 h 4421"/>
                <a:gd name="T50" fmla="*/ 2928 w 5760"/>
                <a:gd name="T51" fmla="*/ 1013 h 4421"/>
                <a:gd name="T52" fmla="*/ 2880 w 5760"/>
                <a:gd name="T53" fmla="*/ 821 h 4421"/>
                <a:gd name="T54" fmla="*/ 2832 w 5760"/>
                <a:gd name="T55" fmla="*/ 677 h 4421"/>
                <a:gd name="T56" fmla="*/ 2736 w 5760"/>
                <a:gd name="T57" fmla="*/ 533 h 4421"/>
                <a:gd name="T58" fmla="*/ 2640 w 5760"/>
                <a:gd name="T59" fmla="*/ 437 h 4421"/>
                <a:gd name="T60" fmla="*/ 2544 w 5760"/>
                <a:gd name="T61" fmla="*/ 341 h 4421"/>
                <a:gd name="T62" fmla="*/ 2448 w 5760"/>
                <a:gd name="T63" fmla="*/ 293 h 4421"/>
                <a:gd name="T64" fmla="*/ 2349 w 5760"/>
                <a:gd name="T65" fmla="*/ 287 h 442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5760"/>
                <a:gd name="T100" fmla="*/ 0 h 4421"/>
                <a:gd name="T101" fmla="*/ 5760 w 5760"/>
                <a:gd name="T102" fmla="*/ 4421 h 442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5760" h="4421">
                  <a:moveTo>
                    <a:pt x="2295" y="278"/>
                  </a:moveTo>
                  <a:lnTo>
                    <a:pt x="2291" y="0"/>
                  </a:lnTo>
                  <a:lnTo>
                    <a:pt x="5760" y="53"/>
                  </a:lnTo>
                  <a:lnTo>
                    <a:pt x="5760" y="4421"/>
                  </a:lnTo>
                  <a:lnTo>
                    <a:pt x="0" y="4373"/>
                  </a:lnTo>
                  <a:lnTo>
                    <a:pt x="0" y="7"/>
                  </a:lnTo>
                  <a:lnTo>
                    <a:pt x="2291" y="0"/>
                  </a:lnTo>
                  <a:lnTo>
                    <a:pt x="2295" y="278"/>
                  </a:lnTo>
                  <a:lnTo>
                    <a:pt x="2031" y="410"/>
                  </a:lnTo>
                  <a:lnTo>
                    <a:pt x="1938" y="497"/>
                  </a:lnTo>
                  <a:lnTo>
                    <a:pt x="1824" y="677"/>
                  </a:lnTo>
                  <a:lnTo>
                    <a:pt x="1776" y="917"/>
                  </a:lnTo>
                  <a:lnTo>
                    <a:pt x="1776" y="1157"/>
                  </a:lnTo>
                  <a:lnTo>
                    <a:pt x="1776" y="1349"/>
                  </a:lnTo>
                  <a:lnTo>
                    <a:pt x="1824" y="1493"/>
                  </a:lnTo>
                  <a:lnTo>
                    <a:pt x="1872" y="1589"/>
                  </a:lnTo>
                  <a:lnTo>
                    <a:pt x="1968" y="1685"/>
                  </a:lnTo>
                  <a:lnTo>
                    <a:pt x="2112" y="1829"/>
                  </a:lnTo>
                  <a:lnTo>
                    <a:pt x="2208" y="1877"/>
                  </a:lnTo>
                  <a:lnTo>
                    <a:pt x="2304" y="1877"/>
                  </a:lnTo>
                  <a:lnTo>
                    <a:pt x="2448" y="1877"/>
                  </a:lnTo>
                  <a:lnTo>
                    <a:pt x="2592" y="1781"/>
                  </a:lnTo>
                  <a:lnTo>
                    <a:pt x="2784" y="1637"/>
                  </a:lnTo>
                  <a:lnTo>
                    <a:pt x="2880" y="1445"/>
                  </a:lnTo>
                  <a:lnTo>
                    <a:pt x="2928" y="1205"/>
                  </a:lnTo>
                  <a:lnTo>
                    <a:pt x="2928" y="1013"/>
                  </a:lnTo>
                  <a:lnTo>
                    <a:pt x="2880" y="821"/>
                  </a:lnTo>
                  <a:lnTo>
                    <a:pt x="2832" y="677"/>
                  </a:lnTo>
                  <a:lnTo>
                    <a:pt x="2736" y="533"/>
                  </a:lnTo>
                  <a:lnTo>
                    <a:pt x="2640" y="437"/>
                  </a:lnTo>
                  <a:lnTo>
                    <a:pt x="2544" y="341"/>
                  </a:lnTo>
                  <a:lnTo>
                    <a:pt x="2448" y="293"/>
                  </a:lnTo>
                  <a:lnTo>
                    <a:pt x="2349" y="287"/>
                  </a:lnTo>
                </a:path>
              </a:pathLst>
            </a:custGeom>
            <a:solidFill>
              <a:srgbClr val="000000">
                <a:alpha val="7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9106" name="Picture 2" descr="auldla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3613" y="2819400"/>
            <a:ext cx="1804987" cy="1001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9107" name="Picture 3" descr="Bach-PDQ-bus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133600"/>
            <a:ext cx="1079500" cy="207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6" name="AutoShape 4"/>
          <p:cNvSpPr>
            <a:spLocks noChangeArrowheads="1"/>
          </p:cNvSpPr>
          <p:nvPr/>
        </p:nvSpPr>
        <p:spPr bwMode="auto">
          <a:xfrm>
            <a:off x="4495800" y="2209800"/>
            <a:ext cx="1828800" cy="2057400"/>
          </a:xfrm>
          <a:prstGeom prst="cube">
            <a:avLst>
              <a:gd name="adj" fmla="val 25000"/>
            </a:avLst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559109" name="Text Box 5"/>
          <p:cNvSpPr txBox="1">
            <a:spLocks noChangeArrowheads="1"/>
          </p:cNvSpPr>
          <p:nvPr/>
        </p:nvSpPr>
        <p:spPr bwMode="auto">
          <a:xfrm>
            <a:off x="6172200" y="4267200"/>
            <a:ext cx="2819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latin typeface="Courier New" pitchFamily="49" charset="0"/>
              </a:rPr>
              <a:t>Expect = 4e-98</a:t>
            </a:r>
          </a:p>
        </p:txBody>
      </p:sp>
      <p:grpSp>
        <p:nvGrpSpPr>
          <p:cNvPr id="18438" name="Group 6"/>
          <p:cNvGrpSpPr>
            <a:grpSpLocks/>
          </p:cNvGrpSpPr>
          <p:nvPr/>
        </p:nvGrpSpPr>
        <p:grpSpPr bwMode="auto">
          <a:xfrm>
            <a:off x="457200" y="1801813"/>
            <a:ext cx="1666875" cy="3608387"/>
            <a:chOff x="288" y="1135"/>
            <a:chExt cx="1050" cy="2273"/>
          </a:xfrm>
        </p:grpSpPr>
        <p:sp>
          <p:nvSpPr>
            <p:cNvPr id="18441" name="Oval 7"/>
            <p:cNvSpPr>
              <a:spLocks noChangeArrowheads="1"/>
            </p:cNvSpPr>
            <p:nvPr/>
          </p:nvSpPr>
          <p:spPr bwMode="auto">
            <a:xfrm>
              <a:off x="688" y="1284"/>
              <a:ext cx="270" cy="58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8442" name="Freeform 8"/>
            <p:cNvSpPr>
              <a:spLocks/>
            </p:cNvSpPr>
            <p:nvPr/>
          </p:nvSpPr>
          <p:spPr bwMode="auto">
            <a:xfrm>
              <a:off x="769" y="1692"/>
              <a:ext cx="93" cy="43"/>
            </a:xfrm>
            <a:custGeom>
              <a:avLst/>
              <a:gdLst>
                <a:gd name="T0" fmla="*/ 0 w 93"/>
                <a:gd name="T1" fmla="*/ 26 h 35"/>
                <a:gd name="T2" fmla="*/ 58 w 93"/>
                <a:gd name="T3" fmla="*/ 98 h 35"/>
                <a:gd name="T4" fmla="*/ 77 w 93"/>
                <a:gd name="T5" fmla="*/ 38 h 35"/>
                <a:gd name="T6" fmla="*/ 90 w 93"/>
                <a:gd name="T7" fmla="*/ 9 h 3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3"/>
                <a:gd name="T13" fmla="*/ 0 h 35"/>
                <a:gd name="T14" fmla="*/ 93 w 93"/>
                <a:gd name="T15" fmla="*/ 35 h 3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3" h="35">
                  <a:moveTo>
                    <a:pt x="0" y="9"/>
                  </a:moveTo>
                  <a:cubicBezTo>
                    <a:pt x="5" y="33"/>
                    <a:pt x="36" y="30"/>
                    <a:pt x="58" y="35"/>
                  </a:cubicBezTo>
                  <a:cubicBezTo>
                    <a:pt x="73" y="30"/>
                    <a:pt x="66" y="22"/>
                    <a:pt x="77" y="13"/>
                  </a:cubicBezTo>
                  <a:cubicBezTo>
                    <a:pt x="93" y="0"/>
                    <a:pt x="83" y="17"/>
                    <a:pt x="90" y="3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8443" name="Group 9"/>
            <p:cNvGrpSpPr>
              <a:grpSpLocks/>
            </p:cNvGrpSpPr>
            <p:nvPr/>
          </p:nvGrpSpPr>
          <p:grpSpPr bwMode="auto">
            <a:xfrm>
              <a:off x="701" y="1402"/>
              <a:ext cx="248" cy="62"/>
              <a:chOff x="2383" y="1776"/>
              <a:chExt cx="248" cy="51"/>
            </a:xfrm>
          </p:grpSpPr>
          <p:sp>
            <p:nvSpPr>
              <p:cNvPr id="18457" name="Oval 10"/>
              <p:cNvSpPr>
                <a:spLocks noChangeArrowheads="1"/>
              </p:cNvSpPr>
              <p:nvPr/>
            </p:nvSpPr>
            <p:spPr bwMode="auto">
              <a:xfrm>
                <a:off x="2445" y="1776"/>
                <a:ext cx="48" cy="48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18458" name="Oval 11"/>
              <p:cNvSpPr>
                <a:spLocks noChangeArrowheads="1"/>
              </p:cNvSpPr>
              <p:nvPr/>
            </p:nvSpPr>
            <p:spPr bwMode="auto">
              <a:xfrm>
                <a:off x="2526" y="1779"/>
                <a:ext cx="48" cy="48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18459" name="Line 12"/>
              <p:cNvSpPr>
                <a:spLocks noChangeShapeType="1"/>
              </p:cNvSpPr>
              <p:nvPr/>
            </p:nvSpPr>
            <p:spPr bwMode="auto">
              <a:xfrm rot="19831447" flipH="1">
                <a:off x="2383" y="1801"/>
                <a:ext cx="6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60" name="Line 13"/>
              <p:cNvSpPr>
                <a:spLocks noChangeShapeType="1"/>
              </p:cNvSpPr>
              <p:nvPr/>
            </p:nvSpPr>
            <p:spPr bwMode="auto">
              <a:xfrm flipH="1">
                <a:off x="2487" y="1782"/>
                <a:ext cx="4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61" name="Line 14"/>
              <p:cNvSpPr>
                <a:spLocks noChangeShapeType="1"/>
              </p:cNvSpPr>
              <p:nvPr/>
            </p:nvSpPr>
            <p:spPr bwMode="auto">
              <a:xfrm rot="1768553">
                <a:off x="2562" y="1800"/>
                <a:ext cx="6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pic>
          <p:nvPicPr>
            <p:cNvPr id="18444" name="Picture 15" descr="Man-headless-welcomi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" y="1584"/>
              <a:ext cx="1050" cy="18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445" name="Freeform 16" descr="Denim"/>
            <p:cNvSpPr>
              <a:spLocks/>
            </p:cNvSpPr>
            <p:nvPr/>
          </p:nvSpPr>
          <p:spPr bwMode="auto">
            <a:xfrm>
              <a:off x="576" y="1872"/>
              <a:ext cx="672" cy="1248"/>
            </a:xfrm>
            <a:custGeom>
              <a:avLst/>
              <a:gdLst>
                <a:gd name="T0" fmla="*/ 125 w 672"/>
                <a:gd name="T1" fmla="*/ 0 h 1248"/>
                <a:gd name="T2" fmla="*/ 144 w 672"/>
                <a:gd name="T3" fmla="*/ 672 h 1248"/>
                <a:gd name="T4" fmla="*/ 0 w 672"/>
                <a:gd name="T5" fmla="*/ 1248 h 1248"/>
                <a:gd name="T6" fmla="*/ 672 w 672"/>
                <a:gd name="T7" fmla="*/ 1248 h 1248"/>
                <a:gd name="T8" fmla="*/ 480 w 672"/>
                <a:gd name="T9" fmla="*/ 624 h 1248"/>
                <a:gd name="T10" fmla="*/ 346 w 672"/>
                <a:gd name="T11" fmla="*/ 10 h 1248"/>
                <a:gd name="T12" fmla="*/ 125 w 672"/>
                <a:gd name="T13" fmla="*/ 0 h 124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72"/>
                <a:gd name="T22" fmla="*/ 0 h 1248"/>
                <a:gd name="T23" fmla="*/ 672 w 672"/>
                <a:gd name="T24" fmla="*/ 1248 h 124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72" h="1248">
                  <a:moveTo>
                    <a:pt x="125" y="0"/>
                  </a:moveTo>
                  <a:lnTo>
                    <a:pt x="144" y="672"/>
                  </a:lnTo>
                  <a:lnTo>
                    <a:pt x="0" y="1248"/>
                  </a:lnTo>
                  <a:lnTo>
                    <a:pt x="672" y="1248"/>
                  </a:lnTo>
                  <a:lnTo>
                    <a:pt x="480" y="624"/>
                  </a:lnTo>
                  <a:lnTo>
                    <a:pt x="346" y="10"/>
                  </a:lnTo>
                  <a:lnTo>
                    <a:pt x="125" y="0"/>
                  </a:lnTo>
                  <a:close/>
                </a:path>
              </a:pathLst>
            </a:custGeom>
            <a:blipFill dpi="0" rotWithShape="1">
              <a:blip r:embed="rId6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8446" name="Group 17"/>
            <p:cNvGrpSpPr>
              <a:grpSpLocks/>
            </p:cNvGrpSpPr>
            <p:nvPr/>
          </p:nvGrpSpPr>
          <p:grpSpPr bwMode="auto">
            <a:xfrm>
              <a:off x="851" y="1305"/>
              <a:ext cx="275" cy="180"/>
              <a:chOff x="851" y="1305"/>
              <a:chExt cx="275" cy="180"/>
            </a:xfrm>
          </p:grpSpPr>
          <p:sp>
            <p:nvSpPr>
              <p:cNvPr id="18453" name="Freeform 18"/>
              <p:cNvSpPr>
                <a:spLocks/>
              </p:cNvSpPr>
              <p:nvPr/>
            </p:nvSpPr>
            <p:spPr bwMode="auto">
              <a:xfrm>
                <a:off x="851" y="1305"/>
                <a:ext cx="275" cy="180"/>
              </a:xfrm>
              <a:custGeom>
                <a:avLst/>
                <a:gdLst>
                  <a:gd name="T0" fmla="*/ 0 w 275"/>
                  <a:gd name="T1" fmla="*/ 26 h 180"/>
                  <a:gd name="T2" fmla="*/ 7 w 275"/>
                  <a:gd name="T3" fmla="*/ 49 h 180"/>
                  <a:gd name="T4" fmla="*/ 10 w 275"/>
                  <a:gd name="T5" fmla="*/ 58 h 180"/>
                  <a:gd name="T6" fmla="*/ 58 w 275"/>
                  <a:gd name="T7" fmla="*/ 23 h 180"/>
                  <a:gd name="T8" fmla="*/ 67 w 275"/>
                  <a:gd name="T9" fmla="*/ 23 h 180"/>
                  <a:gd name="T10" fmla="*/ 77 w 275"/>
                  <a:gd name="T11" fmla="*/ 17 h 180"/>
                  <a:gd name="T12" fmla="*/ 106 w 275"/>
                  <a:gd name="T13" fmla="*/ 58 h 180"/>
                  <a:gd name="T14" fmla="*/ 138 w 275"/>
                  <a:gd name="T15" fmla="*/ 55 h 180"/>
                  <a:gd name="T16" fmla="*/ 157 w 275"/>
                  <a:gd name="T17" fmla="*/ 93 h 180"/>
                  <a:gd name="T18" fmla="*/ 179 w 275"/>
                  <a:gd name="T19" fmla="*/ 71 h 180"/>
                  <a:gd name="T20" fmla="*/ 208 w 275"/>
                  <a:gd name="T21" fmla="*/ 100 h 180"/>
                  <a:gd name="T22" fmla="*/ 224 w 275"/>
                  <a:gd name="T23" fmla="*/ 68 h 180"/>
                  <a:gd name="T24" fmla="*/ 253 w 275"/>
                  <a:gd name="T25" fmla="*/ 161 h 180"/>
                  <a:gd name="T26" fmla="*/ 275 w 275"/>
                  <a:gd name="T27" fmla="*/ 180 h 180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75"/>
                  <a:gd name="T43" fmla="*/ 0 h 180"/>
                  <a:gd name="T44" fmla="*/ 275 w 275"/>
                  <a:gd name="T45" fmla="*/ 180 h 180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75" h="180">
                    <a:moveTo>
                      <a:pt x="0" y="26"/>
                    </a:moveTo>
                    <a:cubicBezTo>
                      <a:pt x="2" y="34"/>
                      <a:pt x="5" y="41"/>
                      <a:pt x="7" y="49"/>
                    </a:cubicBezTo>
                    <a:cubicBezTo>
                      <a:pt x="8" y="52"/>
                      <a:pt x="10" y="58"/>
                      <a:pt x="10" y="58"/>
                    </a:cubicBezTo>
                    <a:cubicBezTo>
                      <a:pt x="22" y="27"/>
                      <a:pt x="22" y="30"/>
                      <a:pt x="58" y="23"/>
                    </a:cubicBezTo>
                    <a:cubicBezTo>
                      <a:pt x="65" y="0"/>
                      <a:pt x="56" y="20"/>
                      <a:pt x="67" y="23"/>
                    </a:cubicBezTo>
                    <a:cubicBezTo>
                      <a:pt x="71" y="24"/>
                      <a:pt x="74" y="19"/>
                      <a:pt x="77" y="17"/>
                    </a:cubicBezTo>
                    <a:cubicBezTo>
                      <a:pt x="84" y="35"/>
                      <a:pt x="89" y="50"/>
                      <a:pt x="106" y="58"/>
                    </a:cubicBezTo>
                    <a:cubicBezTo>
                      <a:pt x="121" y="51"/>
                      <a:pt x="124" y="47"/>
                      <a:pt x="138" y="55"/>
                    </a:cubicBezTo>
                    <a:cubicBezTo>
                      <a:pt x="145" y="67"/>
                      <a:pt x="151" y="80"/>
                      <a:pt x="157" y="93"/>
                    </a:cubicBezTo>
                    <a:cubicBezTo>
                      <a:pt x="161" y="78"/>
                      <a:pt x="165" y="76"/>
                      <a:pt x="179" y="71"/>
                    </a:cubicBezTo>
                    <a:cubicBezTo>
                      <a:pt x="195" y="81"/>
                      <a:pt x="197" y="87"/>
                      <a:pt x="208" y="100"/>
                    </a:cubicBezTo>
                    <a:cubicBezTo>
                      <a:pt x="219" y="89"/>
                      <a:pt x="219" y="82"/>
                      <a:pt x="224" y="68"/>
                    </a:cubicBezTo>
                    <a:cubicBezTo>
                      <a:pt x="228" y="142"/>
                      <a:pt x="214" y="114"/>
                      <a:pt x="253" y="161"/>
                    </a:cubicBezTo>
                    <a:cubicBezTo>
                      <a:pt x="260" y="169"/>
                      <a:pt x="264" y="180"/>
                      <a:pt x="275" y="180"/>
                    </a:cubicBezTo>
                  </a:path>
                </a:pathLst>
              </a:custGeom>
              <a:noFill/>
              <a:ln w="19050" cmpd="sng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54" name="Freeform 19"/>
              <p:cNvSpPr>
                <a:spLocks/>
              </p:cNvSpPr>
              <p:nvPr/>
            </p:nvSpPr>
            <p:spPr bwMode="auto">
              <a:xfrm>
                <a:off x="861" y="1331"/>
                <a:ext cx="240" cy="125"/>
              </a:xfrm>
              <a:custGeom>
                <a:avLst/>
                <a:gdLst>
                  <a:gd name="T0" fmla="*/ 0 w 240"/>
                  <a:gd name="T1" fmla="*/ 0 h 125"/>
                  <a:gd name="T2" fmla="*/ 25 w 240"/>
                  <a:gd name="T3" fmla="*/ 29 h 125"/>
                  <a:gd name="T4" fmla="*/ 45 w 240"/>
                  <a:gd name="T5" fmla="*/ 29 h 125"/>
                  <a:gd name="T6" fmla="*/ 51 w 240"/>
                  <a:gd name="T7" fmla="*/ 42 h 125"/>
                  <a:gd name="T8" fmla="*/ 83 w 240"/>
                  <a:gd name="T9" fmla="*/ 58 h 125"/>
                  <a:gd name="T10" fmla="*/ 144 w 240"/>
                  <a:gd name="T11" fmla="*/ 125 h 125"/>
                  <a:gd name="T12" fmla="*/ 185 w 240"/>
                  <a:gd name="T13" fmla="*/ 87 h 125"/>
                  <a:gd name="T14" fmla="*/ 195 w 240"/>
                  <a:gd name="T15" fmla="*/ 90 h 125"/>
                  <a:gd name="T16" fmla="*/ 211 w 240"/>
                  <a:gd name="T17" fmla="*/ 83 h 125"/>
                  <a:gd name="T18" fmla="*/ 224 w 240"/>
                  <a:gd name="T19" fmla="*/ 99 h 125"/>
                  <a:gd name="T20" fmla="*/ 240 w 240"/>
                  <a:gd name="T21" fmla="*/ 99 h 12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40"/>
                  <a:gd name="T34" fmla="*/ 0 h 125"/>
                  <a:gd name="T35" fmla="*/ 240 w 240"/>
                  <a:gd name="T36" fmla="*/ 125 h 125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40" h="125">
                    <a:moveTo>
                      <a:pt x="0" y="0"/>
                    </a:moveTo>
                    <a:cubicBezTo>
                      <a:pt x="8" y="20"/>
                      <a:pt x="3" y="25"/>
                      <a:pt x="25" y="29"/>
                    </a:cubicBezTo>
                    <a:cubicBezTo>
                      <a:pt x="53" y="53"/>
                      <a:pt x="2" y="13"/>
                      <a:pt x="45" y="29"/>
                    </a:cubicBezTo>
                    <a:cubicBezTo>
                      <a:pt x="49" y="31"/>
                      <a:pt x="48" y="39"/>
                      <a:pt x="51" y="42"/>
                    </a:cubicBezTo>
                    <a:cubicBezTo>
                      <a:pt x="59" y="50"/>
                      <a:pt x="73" y="52"/>
                      <a:pt x="83" y="58"/>
                    </a:cubicBezTo>
                    <a:cubicBezTo>
                      <a:pt x="95" y="84"/>
                      <a:pt x="122" y="106"/>
                      <a:pt x="144" y="125"/>
                    </a:cubicBezTo>
                    <a:cubicBezTo>
                      <a:pt x="164" y="118"/>
                      <a:pt x="168" y="98"/>
                      <a:pt x="185" y="87"/>
                    </a:cubicBezTo>
                    <a:cubicBezTo>
                      <a:pt x="188" y="88"/>
                      <a:pt x="192" y="91"/>
                      <a:pt x="195" y="90"/>
                    </a:cubicBezTo>
                    <a:cubicBezTo>
                      <a:pt x="201" y="89"/>
                      <a:pt x="205" y="82"/>
                      <a:pt x="211" y="83"/>
                    </a:cubicBezTo>
                    <a:cubicBezTo>
                      <a:pt x="218" y="84"/>
                      <a:pt x="217" y="97"/>
                      <a:pt x="224" y="99"/>
                    </a:cubicBezTo>
                    <a:cubicBezTo>
                      <a:pt x="229" y="100"/>
                      <a:pt x="235" y="99"/>
                      <a:pt x="240" y="99"/>
                    </a:cubicBezTo>
                  </a:path>
                </a:pathLst>
              </a:custGeom>
              <a:noFill/>
              <a:ln w="19050" cmpd="sng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55" name="Freeform 20"/>
              <p:cNvSpPr>
                <a:spLocks/>
              </p:cNvSpPr>
              <p:nvPr/>
            </p:nvSpPr>
            <p:spPr bwMode="auto">
              <a:xfrm>
                <a:off x="883" y="1309"/>
                <a:ext cx="202" cy="119"/>
              </a:xfrm>
              <a:custGeom>
                <a:avLst/>
                <a:gdLst>
                  <a:gd name="T0" fmla="*/ 3 w 202"/>
                  <a:gd name="T1" fmla="*/ 0 h 119"/>
                  <a:gd name="T2" fmla="*/ 39 w 202"/>
                  <a:gd name="T3" fmla="*/ 45 h 119"/>
                  <a:gd name="T4" fmla="*/ 64 w 202"/>
                  <a:gd name="T5" fmla="*/ 38 h 119"/>
                  <a:gd name="T6" fmla="*/ 87 w 202"/>
                  <a:gd name="T7" fmla="*/ 41 h 119"/>
                  <a:gd name="T8" fmla="*/ 106 w 202"/>
                  <a:gd name="T9" fmla="*/ 64 h 119"/>
                  <a:gd name="T10" fmla="*/ 115 w 202"/>
                  <a:gd name="T11" fmla="*/ 54 h 119"/>
                  <a:gd name="T12" fmla="*/ 125 w 202"/>
                  <a:gd name="T13" fmla="*/ 112 h 119"/>
                  <a:gd name="T14" fmla="*/ 135 w 202"/>
                  <a:gd name="T15" fmla="*/ 96 h 119"/>
                  <a:gd name="T16" fmla="*/ 151 w 202"/>
                  <a:gd name="T17" fmla="*/ 102 h 119"/>
                  <a:gd name="T18" fmla="*/ 176 w 202"/>
                  <a:gd name="T19" fmla="*/ 89 h 119"/>
                  <a:gd name="T20" fmla="*/ 202 w 202"/>
                  <a:gd name="T21" fmla="*/ 93 h 11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02"/>
                  <a:gd name="T34" fmla="*/ 0 h 119"/>
                  <a:gd name="T35" fmla="*/ 202 w 202"/>
                  <a:gd name="T36" fmla="*/ 119 h 119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02" h="119">
                    <a:moveTo>
                      <a:pt x="3" y="0"/>
                    </a:moveTo>
                    <a:cubicBezTo>
                      <a:pt x="8" y="38"/>
                      <a:pt x="0" y="40"/>
                      <a:pt x="39" y="45"/>
                    </a:cubicBezTo>
                    <a:cubicBezTo>
                      <a:pt x="58" y="51"/>
                      <a:pt x="45" y="32"/>
                      <a:pt x="64" y="38"/>
                    </a:cubicBezTo>
                    <a:cubicBezTo>
                      <a:pt x="81" y="62"/>
                      <a:pt x="73" y="64"/>
                      <a:pt x="87" y="41"/>
                    </a:cubicBezTo>
                    <a:cubicBezTo>
                      <a:pt x="94" y="13"/>
                      <a:pt x="98" y="52"/>
                      <a:pt x="106" y="64"/>
                    </a:cubicBezTo>
                    <a:cubicBezTo>
                      <a:pt x="112" y="92"/>
                      <a:pt x="113" y="64"/>
                      <a:pt x="115" y="54"/>
                    </a:cubicBezTo>
                    <a:cubicBezTo>
                      <a:pt x="116" y="62"/>
                      <a:pt x="123" y="107"/>
                      <a:pt x="125" y="112"/>
                    </a:cubicBezTo>
                    <a:cubicBezTo>
                      <a:pt x="127" y="118"/>
                      <a:pt x="130" y="100"/>
                      <a:pt x="135" y="96"/>
                    </a:cubicBezTo>
                    <a:cubicBezTo>
                      <a:pt x="139" y="108"/>
                      <a:pt x="144" y="119"/>
                      <a:pt x="151" y="102"/>
                    </a:cubicBezTo>
                    <a:cubicBezTo>
                      <a:pt x="168" y="112"/>
                      <a:pt x="171" y="106"/>
                      <a:pt x="176" y="89"/>
                    </a:cubicBezTo>
                    <a:cubicBezTo>
                      <a:pt x="189" y="102"/>
                      <a:pt x="186" y="109"/>
                      <a:pt x="202" y="93"/>
                    </a:cubicBezTo>
                  </a:path>
                </a:pathLst>
              </a:custGeom>
              <a:noFill/>
              <a:ln w="19050" cmpd="sng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56" name="Freeform 21"/>
              <p:cNvSpPr>
                <a:spLocks/>
              </p:cNvSpPr>
              <p:nvPr/>
            </p:nvSpPr>
            <p:spPr bwMode="auto">
              <a:xfrm>
                <a:off x="874" y="1322"/>
                <a:ext cx="176" cy="121"/>
              </a:xfrm>
              <a:custGeom>
                <a:avLst/>
                <a:gdLst>
                  <a:gd name="T0" fmla="*/ 0 w 176"/>
                  <a:gd name="T1" fmla="*/ 0 h 121"/>
                  <a:gd name="T2" fmla="*/ 32 w 176"/>
                  <a:gd name="T3" fmla="*/ 54 h 121"/>
                  <a:gd name="T4" fmla="*/ 51 w 176"/>
                  <a:gd name="T5" fmla="*/ 54 h 121"/>
                  <a:gd name="T6" fmla="*/ 83 w 176"/>
                  <a:gd name="T7" fmla="*/ 22 h 121"/>
                  <a:gd name="T8" fmla="*/ 89 w 176"/>
                  <a:gd name="T9" fmla="*/ 67 h 121"/>
                  <a:gd name="T10" fmla="*/ 105 w 176"/>
                  <a:gd name="T11" fmla="*/ 57 h 121"/>
                  <a:gd name="T12" fmla="*/ 124 w 176"/>
                  <a:gd name="T13" fmla="*/ 80 h 121"/>
                  <a:gd name="T14" fmla="*/ 140 w 176"/>
                  <a:gd name="T15" fmla="*/ 44 h 121"/>
                  <a:gd name="T16" fmla="*/ 163 w 176"/>
                  <a:gd name="T17" fmla="*/ 83 h 121"/>
                  <a:gd name="T18" fmla="*/ 176 w 176"/>
                  <a:gd name="T19" fmla="*/ 121 h 12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76"/>
                  <a:gd name="T31" fmla="*/ 0 h 121"/>
                  <a:gd name="T32" fmla="*/ 176 w 176"/>
                  <a:gd name="T33" fmla="*/ 121 h 12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76" h="121">
                    <a:moveTo>
                      <a:pt x="0" y="0"/>
                    </a:moveTo>
                    <a:cubicBezTo>
                      <a:pt x="7" y="24"/>
                      <a:pt x="15" y="37"/>
                      <a:pt x="32" y="54"/>
                    </a:cubicBezTo>
                    <a:cubicBezTo>
                      <a:pt x="38" y="74"/>
                      <a:pt x="42" y="65"/>
                      <a:pt x="51" y="54"/>
                    </a:cubicBezTo>
                    <a:cubicBezTo>
                      <a:pt x="65" y="37"/>
                      <a:pt x="70" y="33"/>
                      <a:pt x="83" y="22"/>
                    </a:cubicBezTo>
                    <a:cubicBezTo>
                      <a:pt x="86" y="37"/>
                      <a:pt x="83" y="53"/>
                      <a:pt x="89" y="67"/>
                    </a:cubicBezTo>
                    <a:cubicBezTo>
                      <a:pt x="92" y="73"/>
                      <a:pt x="99" y="59"/>
                      <a:pt x="105" y="57"/>
                    </a:cubicBezTo>
                    <a:cubicBezTo>
                      <a:pt x="108" y="71"/>
                      <a:pt x="107" y="86"/>
                      <a:pt x="124" y="80"/>
                    </a:cubicBezTo>
                    <a:cubicBezTo>
                      <a:pt x="130" y="68"/>
                      <a:pt x="136" y="57"/>
                      <a:pt x="140" y="44"/>
                    </a:cubicBezTo>
                    <a:cubicBezTo>
                      <a:pt x="146" y="59"/>
                      <a:pt x="152" y="72"/>
                      <a:pt x="163" y="83"/>
                    </a:cubicBezTo>
                    <a:cubicBezTo>
                      <a:pt x="167" y="96"/>
                      <a:pt x="176" y="108"/>
                      <a:pt x="176" y="121"/>
                    </a:cubicBezTo>
                  </a:path>
                </a:pathLst>
              </a:custGeom>
              <a:noFill/>
              <a:ln w="19050" cmpd="sng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8447" name="Group 22"/>
            <p:cNvGrpSpPr>
              <a:grpSpLocks/>
            </p:cNvGrpSpPr>
            <p:nvPr/>
          </p:nvGrpSpPr>
          <p:grpSpPr bwMode="auto">
            <a:xfrm flipH="1">
              <a:off x="541" y="1296"/>
              <a:ext cx="275" cy="180"/>
              <a:chOff x="851" y="1305"/>
              <a:chExt cx="275" cy="180"/>
            </a:xfrm>
          </p:grpSpPr>
          <p:sp>
            <p:nvSpPr>
              <p:cNvPr id="18449" name="Freeform 23"/>
              <p:cNvSpPr>
                <a:spLocks/>
              </p:cNvSpPr>
              <p:nvPr/>
            </p:nvSpPr>
            <p:spPr bwMode="auto">
              <a:xfrm>
                <a:off x="851" y="1305"/>
                <a:ext cx="275" cy="180"/>
              </a:xfrm>
              <a:custGeom>
                <a:avLst/>
                <a:gdLst>
                  <a:gd name="T0" fmla="*/ 0 w 275"/>
                  <a:gd name="T1" fmla="*/ 26 h 180"/>
                  <a:gd name="T2" fmla="*/ 7 w 275"/>
                  <a:gd name="T3" fmla="*/ 49 h 180"/>
                  <a:gd name="T4" fmla="*/ 10 w 275"/>
                  <a:gd name="T5" fmla="*/ 58 h 180"/>
                  <a:gd name="T6" fmla="*/ 58 w 275"/>
                  <a:gd name="T7" fmla="*/ 23 h 180"/>
                  <a:gd name="T8" fmla="*/ 67 w 275"/>
                  <a:gd name="T9" fmla="*/ 23 h 180"/>
                  <a:gd name="T10" fmla="*/ 77 w 275"/>
                  <a:gd name="T11" fmla="*/ 17 h 180"/>
                  <a:gd name="T12" fmla="*/ 106 w 275"/>
                  <a:gd name="T13" fmla="*/ 58 h 180"/>
                  <a:gd name="T14" fmla="*/ 138 w 275"/>
                  <a:gd name="T15" fmla="*/ 55 h 180"/>
                  <a:gd name="T16" fmla="*/ 157 w 275"/>
                  <a:gd name="T17" fmla="*/ 93 h 180"/>
                  <a:gd name="T18" fmla="*/ 179 w 275"/>
                  <a:gd name="T19" fmla="*/ 71 h 180"/>
                  <a:gd name="T20" fmla="*/ 208 w 275"/>
                  <a:gd name="T21" fmla="*/ 100 h 180"/>
                  <a:gd name="T22" fmla="*/ 224 w 275"/>
                  <a:gd name="T23" fmla="*/ 68 h 180"/>
                  <a:gd name="T24" fmla="*/ 253 w 275"/>
                  <a:gd name="T25" fmla="*/ 161 h 180"/>
                  <a:gd name="T26" fmla="*/ 275 w 275"/>
                  <a:gd name="T27" fmla="*/ 180 h 180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75"/>
                  <a:gd name="T43" fmla="*/ 0 h 180"/>
                  <a:gd name="T44" fmla="*/ 275 w 275"/>
                  <a:gd name="T45" fmla="*/ 180 h 180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75" h="180">
                    <a:moveTo>
                      <a:pt x="0" y="26"/>
                    </a:moveTo>
                    <a:cubicBezTo>
                      <a:pt x="2" y="34"/>
                      <a:pt x="5" y="41"/>
                      <a:pt x="7" y="49"/>
                    </a:cubicBezTo>
                    <a:cubicBezTo>
                      <a:pt x="8" y="52"/>
                      <a:pt x="10" y="58"/>
                      <a:pt x="10" y="58"/>
                    </a:cubicBezTo>
                    <a:cubicBezTo>
                      <a:pt x="22" y="27"/>
                      <a:pt x="22" y="30"/>
                      <a:pt x="58" y="23"/>
                    </a:cubicBezTo>
                    <a:cubicBezTo>
                      <a:pt x="65" y="0"/>
                      <a:pt x="56" y="20"/>
                      <a:pt x="67" y="23"/>
                    </a:cubicBezTo>
                    <a:cubicBezTo>
                      <a:pt x="71" y="24"/>
                      <a:pt x="74" y="19"/>
                      <a:pt x="77" y="17"/>
                    </a:cubicBezTo>
                    <a:cubicBezTo>
                      <a:pt x="84" y="35"/>
                      <a:pt x="89" y="50"/>
                      <a:pt x="106" y="58"/>
                    </a:cubicBezTo>
                    <a:cubicBezTo>
                      <a:pt x="121" y="51"/>
                      <a:pt x="124" y="47"/>
                      <a:pt x="138" y="55"/>
                    </a:cubicBezTo>
                    <a:cubicBezTo>
                      <a:pt x="145" y="67"/>
                      <a:pt x="151" y="80"/>
                      <a:pt x="157" y="93"/>
                    </a:cubicBezTo>
                    <a:cubicBezTo>
                      <a:pt x="161" y="78"/>
                      <a:pt x="165" y="76"/>
                      <a:pt x="179" y="71"/>
                    </a:cubicBezTo>
                    <a:cubicBezTo>
                      <a:pt x="195" y="81"/>
                      <a:pt x="197" y="87"/>
                      <a:pt x="208" y="100"/>
                    </a:cubicBezTo>
                    <a:cubicBezTo>
                      <a:pt x="219" y="89"/>
                      <a:pt x="219" y="82"/>
                      <a:pt x="224" y="68"/>
                    </a:cubicBezTo>
                    <a:cubicBezTo>
                      <a:pt x="228" y="142"/>
                      <a:pt x="214" y="114"/>
                      <a:pt x="253" y="161"/>
                    </a:cubicBezTo>
                    <a:cubicBezTo>
                      <a:pt x="260" y="169"/>
                      <a:pt x="264" y="180"/>
                      <a:pt x="275" y="180"/>
                    </a:cubicBezTo>
                  </a:path>
                </a:pathLst>
              </a:custGeom>
              <a:noFill/>
              <a:ln w="19050" cmpd="sng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50" name="Freeform 24"/>
              <p:cNvSpPr>
                <a:spLocks/>
              </p:cNvSpPr>
              <p:nvPr/>
            </p:nvSpPr>
            <p:spPr bwMode="auto">
              <a:xfrm>
                <a:off x="861" y="1331"/>
                <a:ext cx="240" cy="125"/>
              </a:xfrm>
              <a:custGeom>
                <a:avLst/>
                <a:gdLst>
                  <a:gd name="T0" fmla="*/ 0 w 240"/>
                  <a:gd name="T1" fmla="*/ 0 h 125"/>
                  <a:gd name="T2" fmla="*/ 25 w 240"/>
                  <a:gd name="T3" fmla="*/ 29 h 125"/>
                  <a:gd name="T4" fmla="*/ 45 w 240"/>
                  <a:gd name="T5" fmla="*/ 29 h 125"/>
                  <a:gd name="T6" fmla="*/ 51 w 240"/>
                  <a:gd name="T7" fmla="*/ 42 h 125"/>
                  <a:gd name="T8" fmla="*/ 83 w 240"/>
                  <a:gd name="T9" fmla="*/ 58 h 125"/>
                  <a:gd name="T10" fmla="*/ 144 w 240"/>
                  <a:gd name="T11" fmla="*/ 125 h 125"/>
                  <a:gd name="T12" fmla="*/ 185 w 240"/>
                  <a:gd name="T13" fmla="*/ 87 h 125"/>
                  <a:gd name="T14" fmla="*/ 195 w 240"/>
                  <a:gd name="T15" fmla="*/ 90 h 125"/>
                  <a:gd name="T16" fmla="*/ 211 w 240"/>
                  <a:gd name="T17" fmla="*/ 83 h 125"/>
                  <a:gd name="T18" fmla="*/ 224 w 240"/>
                  <a:gd name="T19" fmla="*/ 99 h 125"/>
                  <a:gd name="T20" fmla="*/ 240 w 240"/>
                  <a:gd name="T21" fmla="*/ 99 h 12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40"/>
                  <a:gd name="T34" fmla="*/ 0 h 125"/>
                  <a:gd name="T35" fmla="*/ 240 w 240"/>
                  <a:gd name="T36" fmla="*/ 125 h 125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40" h="125">
                    <a:moveTo>
                      <a:pt x="0" y="0"/>
                    </a:moveTo>
                    <a:cubicBezTo>
                      <a:pt x="8" y="20"/>
                      <a:pt x="3" y="25"/>
                      <a:pt x="25" y="29"/>
                    </a:cubicBezTo>
                    <a:cubicBezTo>
                      <a:pt x="53" y="53"/>
                      <a:pt x="2" y="13"/>
                      <a:pt x="45" y="29"/>
                    </a:cubicBezTo>
                    <a:cubicBezTo>
                      <a:pt x="49" y="31"/>
                      <a:pt x="48" y="39"/>
                      <a:pt x="51" y="42"/>
                    </a:cubicBezTo>
                    <a:cubicBezTo>
                      <a:pt x="59" y="50"/>
                      <a:pt x="73" y="52"/>
                      <a:pt x="83" y="58"/>
                    </a:cubicBezTo>
                    <a:cubicBezTo>
                      <a:pt x="95" y="84"/>
                      <a:pt x="122" y="106"/>
                      <a:pt x="144" y="125"/>
                    </a:cubicBezTo>
                    <a:cubicBezTo>
                      <a:pt x="164" y="118"/>
                      <a:pt x="168" y="98"/>
                      <a:pt x="185" y="87"/>
                    </a:cubicBezTo>
                    <a:cubicBezTo>
                      <a:pt x="188" y="88"/>
                      <a:pt x="192" y="91"/>
                      <a:pt x="195" y="90"/>
                    </a:cubicBezTo>
                    <a:cubicBezTo>
                      <a:pt x="201" y="89"/>
                      <a:pt x="205" y="82"/>
                      <a:pt x="211" y="83"/>
                    </a:cubicBezTo>
                    <a:cubicBezTo>
                      <a:pt x="218" y="84"/>
                      <a:pt x="217" y="97"/>
                      <a:pt x="224" y="99"/>
                    </a:cubicBezTo>
                    <a:cubicBezTo>
                      <a:pt x="229" y="100"/>
                      <a:pt x="235" y="99"/>
                      <a:pt x="240" y="99"/>
                    </a:cubicBezTo>
                  </a:path>
                </a:pathLst>
              </a:custGeom>
              <a:noFill/>
              <a:ln w="19050" cmpd="sng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51" name="Freeform 25"/>
              <p:cNvSpPr>
                <a:spLocks/>
              </p:cNvSpPr>
              <p:nvPr/>
            </p:nvSpPr>
            <p:spPr bwMode="auto">
              <a:xfrm>
                <a:off x="883" y="1309"/>
                <a:ext cx="202" cy="119"/>
              </a:xfrm>
              <a:custGeom>
                <a:avLst/>
                <a:gdLst>
                  <a:gd name="T0" fmla="*/ 3 w 202"/>
                  <a:gd name="T1" fmla="*/ 0 h 119"/>
                  <a:gd name="T2" fmla="*/ 39 w 202"/>
                  <a:gd name="T3" fmla="*/ 45 h 119"/>
                  <a:gd name="T4" fmla="*/ 64 w 202"/>
                  <a:gd name="T5" fmla="*/ 38 h 119"/>
                  <a:gd name="T6" fmla="*/ 87 w 202"/>
                  <a:gd name="T7" fmla="*/ 41 h 119"/>
                  <a:gd name="T8" fmla="*/ 106 w 202"/>
                  <a:gd name="T9" fmla="*/ 64 h 119"/>
                  <a:gd name="T10" fmla="*/ 115 w 202"/>
                  <a:gd name="T11" fmla="*/ 54 h 119"/>
                  <a:gd name="T12" fmla="*/ 125 w 202"/>
                  <a:gd name="T13" fmla="*/ 112 h 119"/>
                  <a:gd name="T14" fmla="*/ 135 w 202"/>
                  <a:gd name="T15" fmla="*/ 96 h 119"/>
                  <a:gd name="T16" fmla="*/ 151 w 202"/>
                  <a:gd name="T17" fmla="*/ 102 h 119"/>
                  <a:gd name="T18" fmla="*/ 176 w 202"/>
                  <a:gd name="T19" fmla="*/ 89 h 119"/>
                  <a:gd name="T20" fmla="*/ 202 w 202"/>
                  <a:gd name="T21" fmla="*/ 93 h 11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02"/>
                  <a:gd name="T34" fmla="*/ 0 h 119"/>
                  <a:gd name="T35" fmla="*/ 202 w 202"/>
                  <a:gd name="T36" fmla="*/ 119 h 119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02" h="119">
                    <a:moveTo>
                      <a:pt x="3" y="0"/>
                    </a:moveTo>
                    <a:cubicBezTo>
                      <a:pt x="8" y="38"/>
                      <a:pt x="0" y="40"/>
                      <a:pt x="39" y="45"/>
                    </a:cubicBezTo>
                    <a:cubicBezTo>
                      <a:pt x="58" y="51"/>
                      <a:pt x="45" y="32"/>
                      <a:pt x="64" y="38"/>
                    </a:cubicBezTo>
                    <a:cubicBezTo>
                      <a:pt x="81" y="62"/>
                      <a:pt x="73" y="64"/>
                      <a:pt x="87" y="41"/>
                    </a:cubicBezTo>
                    <a:cubicBezTo>
                      <a:pt x="94" y="13"/>
                      <a:pt x="98" y="52"/>
                      <a:pt x="106" y="64"/>
                    </a:cubicBezTo>
                    <a:cubicBezTo>
                      <a:pt x="112" y="92"/>
                      <a:pt x="113" y="64"/>
                      <a:pt x="115" y="54"/>
                    </a:cubicBezTo>
                    <a:cubicBezTo>
                      <a:pt x="116" y="62"/>
                      <a:pt x="123" y="107"/>
                      <a:pt x="125" y="112"/>
                    </a:cubicBezTo>
                    <a:cubicBezTo>
                      <a:pt x="127" y="118"/>
                      <a:pt x="130" y="100"/>
                      <a:pt x="135" y="96"/>
                    </a:cubicBezTo>
                    <a:cubicBezTo>
                      <a:pt x="139" y="108"/>
                      <a:pt x="144" y="119"/>
                      <a:pt x="151" y="102"/>
                    </a:cubicBezTo>
                    <a:cubicBezTo>
                      <a:pt x="168" y="112"/>
                      <a:pt x="171" y="106"/>
                      <a:pt x="176" y="89"/>
                    </a:cubicBezTo>
                    <a:cubicBezTo>
                      <a:pt x="189" y="102"/>
                      <a:pt x="186" y="109"/>
                      <a:pt x="202" y="93"/>
                    </a:cubicBezTo>
                  </a:path>
                </a:pathLst>
              </a:custGeom>
              <a:noFill/>
              <a:ln w="19050" cmpd="sng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52" name="Freeform 26"/>
              <p:cNvSpPr>
                <a:spLocks/>
              </p:cNvSpPr>
              <p:nvPr/>
            </p:nvSpPr>
            <p:spPr bwMode="auto">
              <a:xfrm>
                <a:off x="874" y="1322"/>
                <a:ext cx="176" cy="121"/>
              </a:xfrm>
              <a:custGeom>
                <a:avLst/>
                <a:gdLst>
                  <a:gd name="T0" fmla="*/ 0 w 176"/>
                  <a:gd name="T1" fmla="*/ 0 h 121"/>
                  <a:gd name="T2" fmla="*/ 32 w 176"/>
                  <a:gd name="T3" fmla="*/ 54 h 121"/>
                  <a:gd name="T4" fmla="*/ 51 w 176"/>
                  <a:gd name="T5" fmla="*/ 54 h 121"/>
                  <a:gd name="T6" fmla="*/ 83 w 176"/>
                  <a:gd name="T7" fmla="*/ 22 h 121"/>
                  <a:gd name="T8" fmla="*/ 89 w 176"/>
                  <a:gd name="T9" fmla="*/ 67 h 121"/>
                  <a:gd name="T10" fmla="*/ 105 w 176"/>
                  <a:gd name="T11" fmla="*/ 57 h 121"/>
                  <a:gd name="T12" fmla="*/ 124 w 176"/>
                  <a:gd name="T13" fmla="*/ 80 h 121"/>
                  <a:gd name="T14" fmla="*/ 140 w 176"/>
                  <a:gd name="T15" fmla="*/ 44 h 121"/>
                  <a:gd name="T16" fmla="*/ 163 w 176"/>
                  <a:gd name="T17" fmla="*/ 83 h 121"/>
                  <a:gd name="T18" fmla="*/ 176 w 176"/>
                  <a:gd name="T19" fmla="*/ 121 h 12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76"/>
                  <a:gd name="T31" fmla="*/ 0 h 121"/>
                  <a:gd name="T32" fmla="*/ 176 w 176"/>
                  <a:gd name="T33" fmla="*/ 121 h 12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76" h="121">
                    <a:moveTo>
                      <a:pt x="0" y="0"/>
                    </a:moveTo>
                    <a:cubicBezTo>
                      <a:pt x="7" y="24"/>
                      <a:pt x="15" y="37"/>
                      <a:pt x="32" y="54"/>
                    </a:cubicBezTo>
                    <a:cubicBezTo>
                      <a:pt x="38" y="74"/>
                      <a:pt x="42" y="65"/>
                      <a:pt x="51" y="54"/>
                    </a:cubicBezTo>
                    <a:cubicBezTo>
                      <a:pt x="65" y="37"/>
                      <a:pt x="70" y="33"/>
                      <a:pt x="83" y="22"/>
                    </a:cubicBezTo>
                    <a:cubicBezTo>
                      <a:pt x="86" y="37"/>
                      <a:pt x="83" y="53"/>
                      <a:pt x="89" y="67"/>
                    </a:cubicBezTo>
                    <a:cubicBezTo>
                      <a:pt x="92" y="73"/>
                      <a:pt x="99" y="59"/>
                      <a:pt x="105" y="57"/>
                    </a:cubicBezTo>
                    <a:cubicBezTo>
                      <a:pt x="108" y="71"/>
                      <a:pt x="107" y="86"/>
                      <a:pt x="124" y="80"/>
                    </a:cubicBezTo>
                    <a:cubicBezTo>
                      <a:pt x="130" y="68"/>
                      <a:pt x="136" y="57"/>
                      <a:pt x="140" y="44"/>
                    </a:cubicBezTo>
                    <a:cubicBezTo>
                      <a:pt x="146" y="59"/>
                      <a:pt x="152" y="72"/>
                      <a:pt x="163" y="83"/>
                    </a:cubicBezTo>
                    <a:cubicBezTo>
                      <a:pt x="167" y="96"/>
                      <a:pt x="176" y="108"/>
                      <a:pt x="176" y="121"/>
                    </a:cubicBezTo>
                  </a:path>
                </a:pathLst>
              </a:custGeom>
              <a:noFill/>
              <a:ln w="19050" cmpd="sng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pic>
          <p:nvPicPr>
            <p:cNvPr id="18448" name="Picture 27" descr="pillbox-hat-no-b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5" y="1135"/>
              <a:ext cx="305" cy="3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59132" name="Oval 28" descr="Woven mat"/>
          <p:cNvSpPr>
            <a:spLocks noChangeArrowheads="1"/>
          </p:cNvSpPr>
          <p:nvPr/>
        </p:nvSpPr>
        <p:spPr bwMode="auto">
          <a:xfrm>
            <a:off x="1447800" y="2190750"/>
            <a:ext cx="152400" cy="228600"/>
          </a:xfrm>
          <a:prstGeom prst="ellipse">
            <a:avLst/>
          </a:prstGeom>
          <a:blipFill dpi="0" rotWithShape="1">
            <a:blip r:embed="rId8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559133" name="Oval 29" descr="Woven mat"/>
          <p:cNvSpPr>
            <a:spLocks noChangeArrowheads="1"/>
          </p:cNvSpPr>
          <p:nvPr/>
        </p:nvSpPr>
        <p:spPr bwMode="auto">
          <a:xfrm>
            <a:off x="990600" y="2155825"/>
            <a:ext cx="152400" cy="228600"/>
          </a:xfrm>
          <a:prstGeom prst="ellipse">
            <a:avLst/>
          </a:prstGeom>
          <a:blipFill dpi="0" rotWithShape="1">
            <a:blip r:embed="rId8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30" name="TextBox 29"/>
          <p:cNvSpPr txBox="1"/>
          <p:nvPr/>
        </p:nvSpPr>
        <p:spPr>
          <a:xfrm>
            <a:off x="228600" y="152400"/>
            <a:ext cx="8763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World’s Greatest Musicologist</a:t>
            </a:r>
            <a:endParaRPr lang="en-US" sz="4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 L 0.25 0.0  E" pathEditMode="relative" ptsTypes="">
                                      <p:cBhvr>
                                        <p:cTn id="6" dur="500" fill="hold"/>
                                        <p:tgtEl>
                                          <p:spTgt spid="5591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3.33333E-6 L 0.24879 3.33333E-6 " pathEditMode="relative" rAng="0" ptsTypes="AA">
                                      <p:cBhvr>
                                        <p:cTn id="9" dur="500" fill="hold"/>
                                        <p:tgtEl>
                                          <p:spTgt spid="5591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43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9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9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59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59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9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59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59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9109" grpId="0"/>
      <p:bldP spid="559132" grpId="0" animBg="1"/>
      <p:bldP spid="55913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labdoo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74" r="8974"/>
          <a:stretch>
            <a:fillRect/>
          </a:stretch>
        </p:blipFill>
        <p:spPr bwMode="auto">
          <a:xfrm>
            <a:off x="1295400" y="990600"/>
            <a:ext cx="6629400" cy="5053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1507" name="Object 3"/>
          <p:cNvGraphicFramePr>
            <a:graphicFrameLocks noChangeAspect="1"/>
          </p:cNvGraphicFramePr>
          <p:nvPr/>
        </p:nvGraphicFramePr>
        <p:xfrm>
          <a:off x="6048375" y="977900"/>
          <a:ext cx="1892300" cy="5062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93" name="Image" r:id="rId5" imgW="2438095" imgH="6526984" progId="Photoshop.Image.6">
                  <p:embed/>
                </p:oleObj>
              </mc:Choice>
              <mc:Fallback>
                <p:oleObj name="Image" r:id="rId5" imgW="2438095" imgH="6526984" progId="Photoshop.Image.6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48375" y="977900"/>
                        <a:ext cx="1892300" cy="5062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08" name="Object 4"/>
          <p:cNvGraphicFramePr>
            <a:graphicFrameLocks noChangeAspect="1"/>
          </p:cNvGraphicFramePr>
          <p:nvPr/>
        </p:nvGraphicFramePr>
        <p:xfrm>
          <a:off x="2616200" y="977900"/>
          <a:ext cx="539750" cy="5054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94" name="Image" r:id="rId7" imgW="698413" imgH="6539683" progId="Photoshop.Image.6">
                  <p:embed/>
                </p:oleObj>
              </mc:Choice>
              <mc:Fallback>
                <p:oleObj name="Image" r:id="rId7" imgW="698413" imgH="6539683" progId="Photoshop.Image.6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16200" y="977900"/>
                        <a:ext cx="539750" cy="5054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09" name="Object 5"/>
          <p:cNvGraphicFramePr>
            <a:graphicFrameLocks noChangeAspect="1"/>
          </p:cNvGraphicFramePr>
          <p:nvPr/>
        </p:nvGraphicFramePr>
        <p:xfrm>
          <a:off x="1295400" y="1003300"/>
          <a:ext cx="666750" cy="5041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95" name="Image" r:id="rId9" imgW="863188" imgH="6526984" progId="Photoshop.Image.6">
                  <p:embed/>
                </p:oleObj>
              </mc:Choice>
              <mc:Fallback>
                <p:oleObj name="Image" r:id="rId9" imgW="863188" imgH="6526984" progId="Photoshop.Image.6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1003300"/>
                        <a:ext cx="666750" cy="5041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62182" name="Rectangle 6"/>
          <p:cNvSpPr>
            <a:spLocks noChangeArrowheads="1"/>
          </p:cNvSpPr>
          <p:nvPr/>
        </p:nvSpPr>
        <p:spPr bwMode="auto">
          <a:xfrm>
            <a:off x="1295400" y="977900"/>
            <a:ext cx="6629400" cy="5067300"/>
          </a:xfrm>
          <a:prstGeom prst="rect">
            <a:avLst/>
          </a:prstGeom>
          <a:solidFill>
            <a:srgbClr val="FFFFFF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grpSp>
        <p:nvGrpSpPr>
          <p:cNvPr id="21511" name="Group 7"/>
          <p:cNvGrpSpPr>
            <a:grpSpLocks/>
          </p:cNvGrpSpPr>
          <p:nvPr/>
        </p:nvGrpSpPr>
        <p:grpSpPr bwMode="auto">
          <a:xfrm>
            <a:off x="3124200" y="2038350"/>
            <a:ext cx="1666875" cy="3371850"/>
            <a:chOff x="2355" y="948"/>
            <a:chExt cx="1050" cy="2124"/>
          </a:xfrm>
        </p:grpSpPr>
        <p:grpSp>
          <p:nvGrpSpPr>
            <p:cNvPr id="21518" name="Group 8"/>
            <p:cNvGrpSpPr>
              <a:grpSpLocks/>
            </p:cNvGrpSpPr>
            <p:nvPr/>
          </p:nvGrpSpPr>
          <p:grpSpPr bwMode="auto">
            <a:xfrm>
              <a:off x="2656" y="948"/>
              <a:ext cx="468" cy="588"/>
              <a:chOff x="2271" y="1680"/>
              <a:chExt cx="468" cy="480"/>
            </a:xfrm>
          </p:grpSpPr>
          <p:sp>
            <p:nvSpPr>
              <p:cNvPr id="21520" name="Oval 9"/>
              <p:cNvSpPr>
                <a:spLocks noChangeArrowheads="1"/>
              </p:cNvSpPr>
              <p:nvPr/>
            </p:nvSpPr>
            <p:spPr bwMode="auto">
              <a:xfrm>
                <a:off x="2370" y="1680"/>
                <a:ext cx="270" cy="48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21521" name="Freeform 10"/>
              <p:cNvSpPr>
                <a:spLocks/>
              </p:cNvSpPr>
              <p:nvPr/>
            </p:nvSpPr>
            <p:spPr bwMode="auto">
              <a:xfrm>
                <a:off x="2451" y="2013"/>
                <a:ext cx="93" cy="35"/>
              </a:xfrm>
              <a:custGeom>
                <a:avLst/>
                <a:gdLst>
                  <a:gd name="T0" fmla="*/ 0 w 93"/>
                  <a:gd name="T1" fmla="*/ 9 h 35"/>
                  <a:gd name="T2" fmla="*/ 58 w 93"/>
                  <a:gd name="T3" fmla="*/ 35 h 35"/>
                  <a:gd name="T4" fmla="*/ 77 w 93"/>
                  <a:gd name="T5" fmla="*/ 13 h 35"/>
                  <a:gd name="T6" fmla="*/ 90 w 93"/>
                  <a:gd name="T7" fmla="*/ 3 h 3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3"/>
                  <a:gd name="T13" fmla="*/ 0 h 35"/>
                  <a:gd name="T14" fmla="*/ 93 w 93"/>
                  <a:gd name="T15" fmla="*/ 35 h 3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3" h="35">
                    <a:moveTo>
                      <a:pt x="0" y="9"/>
                    </a:moveTo>
                    <a:cubicBezTo>
                      <a:pt x="5" y="33"/>
                      <a:pt x="36" y="30"/>
                      <a:pt x="58" y="35"/>
                    </a:cubicBezTo>
                    <a:cubicBezTo>
                      <a:pt x="73" y="30"/>
                      <a:pt x="66" y="22"/>
                      <a:pt x="77" y="13"/>
                    </a:cubicBezTo>
                    <a:cubicBezTo>
                      <a:pt x="93" y="0"/>
                      <a:pt x="83" y="17"/>
                      <a:pt x="90" y="3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22" name="Freeform 11"/>
              <p:cNvSpPr>
                <a:spLocks/>
              </p:cNvSpPr>
              <p:nvPr/>
            </p:nvSpPr>
            <p:spPr bwMode="auto">
              <a:xfrm>
                <a:off x="2515" y="1690"/>
                <a:ext cx="224" cy="83"/>
              </a:xfrm>
              <a:custGeom>
                <a:avLst/>
                <a:gdLst>
                  <a:gd name="T0" fmla="*/ 0 w 224"/>
                  <a:gd name="T1" fmla="*/ 6 h 83"/>
                  <a:gd name="T2" fmla="*/ 19 w 224"/>
                  <a:gd name="T3" fmla="*/ 32 h 83"/>
                  <a:gd name="T4" fmla="*/ 29 w 224"/>
                  <a:gd name="T5" fmla="*/ 0 h 83"/>
                  <a:gd name="T6" fmla="*/ 64 w 224"/>
                  <a:gd name="T7" fmla="*/ 41 h 83"/>
                  <a:gd name="T8" fmla="*/ 48 w 224"/>
                  <a:gd name="T9" fmla="*/ 3 h 83"/>
                  <a:gd name="T10" fmla="*/ 96 w 224"/>
                  <a:gd name="T11" fmla="*/ 60 h 83"/>
                  <a:gd name="T12" fmla="*/ 112 w 224"/>
                  <a:gd name="T13" fmla="*/ 57 h 83"/>
                  <a:gd name="T14" fmla="*/ 83 w 224"/>
                  <a:gd name="T15" fmla="*/ 12 h 83"/>
                  <a:gd name="T16" fmla="*/ 128 w 224"/>
                  <a:gd name="T17" fmla="*/ 67 h 83"/>
                  <a:gd name="T18" fmla="*/ 119 w 224"/>
                  <a:gd name="T19" fmla="*/ 12 h 83"/>
                  <a:gd name="T20" fmla="*/ 122 w 224"/>
                  <a:gd name="T21" fmla="*/ 32 h 83"/>
                  <a:gd name="T22" fmla="*/ 183 w 224"/>
                  <a:gd name="T23" fmla="*/ 60 h 83"/>
                  <a:gd name="T24" fmla="*/ 141 w 224"/>
                  <a:gd name="T25" fmla="*/ 12 h 83"/>
                  <a:gd name="T26" fmla="*/ 151 w 224"/>
                  <a:gd name="T27" fmla="*/ 41 h 83"/>
                  <a:gd name="T28" fmla="*/ 208 w 224"/>
                  <a:gd name="T29" fmla="*/ 83 h 83"/>
                  <a:gd name="T30" fmla="*/ 186 w 224"/>
                  <a:gd name="T31" fmla="*/ 16 h 83"/>
                  <a:gd name="T32" fmla="*/ 173 w 224"/>
                  <a:gd name="T33" fmla="*/ 19 h 83"/>
                  <a:gd name="T34" fmla="*/ 208 w 224"/>
                  <a:gd name="T35" fmla="*/ 54 h 83"/>
                  <a:gd name="T36" fmla="*/ 224 w 224"/>
                  <a:gd name="T37" fmla="*/ 54 h 83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224"/>
                  <a:gd name="T58" fmla="*/ 0 h 83"/>
                  <a:gd name="T59" fmla="*/ 224 w 224"/>
                  <a:gd name="T60" fmla="*/ 83 h 83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224" h="83">
                    <a:moveTo>
                      <a:pt x="0" y="6"/>
                    </a:moveTo>
                    <a:cubicBezTo>
                      <a:pt x="11" y="41"/>
                      <a:pt x="1" y="44"/>
                      <a:pt x="19" y="32"/>
                    </a:cubicBezTo>
                    <a:cubicBezTo>
                      <a:pt x="23" y="21"/>
                      <a:pt x="25" y="11"/>
                      <a:pt x="29" y="0"/>
                    </a:cubicBezTo>
                    <a:cubicBezTo>
                      <a:pt x="38" y="26"/>
                      <a:pt x="38" y="35"/>
                      <a:pt x="64" y="41"/>
                    </a:cubicBezTo>
                    <a:cubicBezTo>
                      <a:pt x="61" y="22"/>
                      <a:pt x="62" y="15"/>
                      <a:pt x="48" y="3"/>
                    </a:cubicBezTo>
                    <a:cubicBezTo>
                      <a:pt x="40" y="27"/>
                      <a:pt x="78" y="48"/>
                      <a:pt x="96" y="60"/>
                    </a:cubicBezTo>
                    <a:cubicBezTo>
                      <a:pt x="101" y="59"/>
                      <a:pt x="111" y="62"/>
                      <a:pt x="112" y="57"/>
                    </a:cubicBezTo>
                    <a:cubicBezTo>
                      <a:pt x="116" y="40"/>
                      <a:pt x="83" y="12"/>
                      <a:pt x="83" y="12"/>
                    </a:cubicBezTo>
                    <a:cubicBezTo>
                      <a:pt x="67" y="39"/>
                      <a:pt x="112" y="48"/>
                      <a:pt x="128" y="67"/>
                    </a:cubicBezTo>
                    <a:cubicBezTo>
                      <a:pt x="145" y="50"/>
                      <a:pt x="133" y="27"/>
                      <a:pt x="119" y="12"/>
                    </a:cubicBezTo>
                    <a:cubicBezTo>
                      <a:pt x="120" y="19"/>
                      <a:pt x="119" y="26"/>
                      <a:pt x="122" y="32"/>
                    </a:cubicBezTo>
                    <a:cubicBezTo>
                      <a:pt x="130" y="47"/>
                      <a:pt x="168" y="57"/>
                      <a:pt x="183" y="60"/>
                    </a:cubicBezTo>
                    <a:cubicBezTo>
                      <a:pt x="189" y="41"/>
                      <a:pt x="156" y="23"/>
                      <a:pt x="141" y="12"/>
                    </a:cubicBezTo>
                    <a:cubicBezTo>
                      <a:pt x="137" y="26"/>
                      <a:pt x="135" y="36"/>
                      <a:pt x="151" y="41"/>
                    </a:cubicBezTo>
                    <a:cubicBezTo>
                      <a:pt x="171" y="53"/>
                      <a:pt x="189" y="69"/>
                      <a:pt x="208" y="83"/>
                    </a:cubicBezTo>
                    <a:cubicBezTo>
                      <a:pt x="214" y="59"/>
                      <a:pt x="194" y="39"/>
                      <a:pt x="186" y="16"/>
                    </a:cubicBezTo>
                    <a:cubicBezTo>
                      <a:pt x="182" y="17"/>
                      <a:pt x="176" y="16"/>
                      <a:pt x="173" y="19"/>
                    </a:cubicBezTo>
                    <a:cubicBezTo>
                      <a:pt x="169" y="24"/>
                      <a:pt x="202" y="53"/>
                      <a:pt x="208" y="54"/>
                    </a:cubicBezTo>
                    <a:cubicBezTo>
                      <a:pt x="213" y="55"/>
                      <a:pt x="219" y="54"/>
                      <a:pt x="224" y="54"/>
                    </a:cubicBez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23" name="Freeform 12"/>
              <p:cNvSpPr>
                <a:spLocks/>
              </p:cNvSpPr>
              <p:nvPr/>
            </p:nvSpPr>
            <p:spPr bwMode="auto">
              <a:xfrm flipH="1">
                <a:off x="2271" y="1693"/>
                <a:ext cx="224" cy="83"/>
              </a:xfrm>
              <a:custGeom>
                <a:avLst/>
                <a:gdLst>
                  <a:gd name="T0" fmla="*/ 0 w 224"/>
                  <a:gd name="T1" fmla="*/ 6 h 83"/>
                  <a:gd name="T2" fmla="*/ 19 w 224"/>
                  <a:gd name="T3" fmla="*/ 32 h 83"/>
                  <a:gd name="T4" fmla="*/ 29 w 224"/>
                  <a:gd name="T5" fmla="*/ 0 h 83"/>
                  <a:gd name="T6" fmla="*/ 64 w 224"/>
                  <a:gd name="T7" fmla="*/ 41 h 83"/>
                  <a:gd name="T8" fmla="*/ 48 w 224"/>
                  <a:gd name="T9" fmla="*/ 3 h 83"/>
                  <a:gd name="T10" fmla="*/ 96 w 224"/>
                  <a:gd name="T11" fmla="*/ 60 h 83"/>
                  <a:gd name="T12" fmla="*/ 112 w 224"/>
                  <a:gd name="T13" fmla="*/ 57 h 83"/>
                  <a:gd name="T14" fmla="*/ 83 w 224"/>
                  <a:gd name="T15" fmla="*/ 12 h 83"/>
                  <a:gd name="T16" fmla="*/ 128 w 224"/>
                  <a:gd name="T17" fmla="*/ 67 h 83"/>
                  <a:gd name="T18" fmla="*/ 119 w 224"/>
                  <a:gd name="T19" fmla="*/ 12 h 83"/>
                  <a:gd name="T20" fmla="*/ 122 w 224"/>
                  <a:gd name="T21" fmla="*/ 32 h 83"/>
                  <a:gd name="T22" fmla="*/ 183 w 224"/>
                  <a:gd name="T23" fmla="*/ 60 h 83"/>
                  <a:gd name="T24" fmla="*/ 141 w 224"/>
                  <a:gd name="T25" fmla="*/ 12 h 83"/>
                  <a:gd name="T26" fmla="*/ 151 w 224"/>
                  <a:gd name="T27" fmla="*/ 41 h 83"/>
                  <a:gd name="T28" fmla="*/ 208 w 224"/>
                  <a:gd name="T29" fmla="*/ 83 h 83"/>
                  <a:gd name="T30" fmla="*/ 186 w 224"/>
                  <a:gd name="T31" fmla="*/ 16 h 83"/>
                  <a:gd name="T32" fmla="*/ 173 w 224"/>
                  <a:gd name="T33" fmla="*/ 19 h 83"/>
                  <a:gd name="T34" fmla="*/ 208 w 224"/>
                  <a:gd name="T35" fmla="*/ 54 h 83"/>
                  <a:gd name="T36" fmla="*/ 224 w 224"/>
                  <a:gd name="T37" fmla="*/ 54 h 83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224"/>
                  <a:gd name="T58" fmla="*/ 0 h 83"/>
                  <a:gd name="T59" fmla="*/ 224 w 224"/>
                  <a:gd name="T60" fmla="*/ 83 h 83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224" h="83">
                    <a:moveTo>
                      <a:pt x="0" y="6"/>
                    </a:moveTo>
                    <a:cubicBezTo>
                      <a:pt x="11" y="41"/>
                      <a:pt x="1" y="44"/>
                      <a:pt x="19" y="32"/>
                    </a:cubicBezTo>
                    <a:cubicBezTo>
                      <a:pt x="23" y="21"/>
                      <a:pt x="25" y="11"/>
                      <a:pt x="29" y="0"/>
                    </a:cubicBezTo>
                    <a:cubicBezTo>
                      <a:pt x="38" y="26"/>
                      <a:pt x="38" y="35"/>
                      <a:pt x="64" y="41"/>
                    </a:cubicBezTo>
                    <a:cubicBezTo>
                      <a:pt x="61" y="22"/>
                      <a:pt x="62" y="15"/>
                      <a:pt x="48" y="3"/>
                    </a:cubicBezTo>
                    <a:cubicBezTo>
                      <a:pt x="40" y="27"/>
                      <a:pt x="78" y="48"/>
                      <a:pt x="96" y="60"/>
                    </a:cubicBezTo>
                    <a:cubicBezTo>
                      <a:pt x="101" y="59"/>
                      <a:pt x="111" y="62"/>
                      <a:pt x="112" y="57"/>
                    </a:cubicBezTo>
                    <a:cubicBezTo>
                      <a:pt x="116" y="40"/>
                      <a:pt x="83" y="12"/>
                      <a:pt x="83" y="12"/>
                    </a:cubicBezTo>
                    <a:cubicBezTo>
                      <a:pt x="67" y="39"/>
                      <a:pt x="112" y="48"/>
                      <a:pt x="128" y="67"/>
                    </a:cubicBezTo>
                    <a:cubicBezTo>
                      <a:pt x="145" y="50"/>
                      <a:pt x="133" y="27"/>
                      <a:pt x="119" y="12"/>
                    </a:cubicBezTo>
                    <a:cubicBezTo>
                      <a:pt x="120" y="19"/>
                      <a:pt x="119" y="26"/>
                      <a:pt x="122" y="32"/>
                    </a:cubicBezTo>
                    <a:cubicBezTo>
                      <a:pt x="130" y="47"/>
                      <a:pt x="168" y="57"/>
                      <a:pt x="183" y="60"/>
                    </a:cubicBezTo>
                    <a:cubicBezTo>
                      <a:pt x="189" y="41"/>
                      <a:pt x="156" y="23"/>
                      <a:pt x="141" y="12"/>
                    </a:cubicBezTo>
                    <a:cubicBezTo>
                      <a:pt x="137" y="26"/>
                      <a:pt x="135" y="36"/>
                      <a:pt x="151" y="41"/>
                    </a:cubicBezTo>
                    <a:cubicBezTo>
                      <a:pt x="171" y="53"/>
                      <a:pt x="189" y="69"/>
                      <a:pt x="208" y="83"/>
                    </a:cubicBezTo>
                    <a:cubicBezTo>
                      <a:pt x="214" y="59"/>
                      <a:pt x="194" y="39"/>
                      <a:pt x="186" y="16"/>
                    </a:cubicBezTo>
                    <a:cubicBezTo>
                      <a:pt x="182" y="17"/>
                      <a:pt x="176" y="16"/>
                      <a:pt x="173" y="19"/>
                    </a:cubicBezTo>
                    <a:cubicBezTo>
                      <a:pt x="169" y="24"/>
                      <a:pt x="202" y="53"/>
                      <a:pt x="208" y="54"/>
                    </a:cubicBezTo>
                    <a:cubicBezTo>
                      <a:pt x="213" y="55"/>
                      <a:pt x="219" y="54"/>
                      <a:pt x="224" y="54"/>
                    </a:cubicBez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21524" name="Group 13"/>
              <p:cNvGrpSpPr>
                <a:grpSpLocks/>
              </p:cNvGrpSpPr>
              <p:nvPr/>
            </p:nvGrpSpPr>
            <p:grpSpPr bwMode="auto">
              <a:xfrm>
                <a:off x="2383" y="1776"/>
                <a:ext cx="248" cy="51"/>
                <a:chOff x="2383" y="1776"/>
                <a:chExt cx="248" cy="51"/>
              </a:xfrm>
            </p:grpSpPr>
            <p:sp>
              <p:nvSpPr>
                <p:cNvPr id="21525" name="Oval 14"/>
                <p:cNvSpPr>
                  <a:spLocks noChangeArrowheads="1"/>
                </p:cNvSpPr>
                <p:nvPr/>
              </p:nvSpPr>
              <p:spPr bwMode="auto">
                <a:xfrm>
                  <a:off x="2445" y="1776"/>
                  <a:ext cx="48" cy="48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21526" name="Oval 15"/>
                <p:cNvSpPr>
                  <a:spLocks noChangeArrowheads="1"/>
                </p:cNvSpPr>
                <p:nvPr/>
              </p:nvSpPr>
              <p:spPr bwMode="auto">
                <a:xfrm>
                  <a:off x="2526" y="1779"/>
                  <a:ext cx="48" cy="48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21527" name="Line 16"/>
                <p:cNvSpPr>
                  <a:spLocks noChangeShapeType="1"/>
                </p:cNvSpPr>
                <p:nvPr/>
              </p:nvSpPr>
              <p:spPr bwMode="auto">
                <a:xfrm rot="19831447" flipH="1">
                  <a:off x="2383" y="1801"/>
                  <a:ext cx="69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528" name="Line 17"/>
                <p:cNvSpPr>
                  <a:spLocks noChangeShapeType="1"/>
                </p:cNvSpPr>
                <p:nvPr/>
              </p:nvSpPr>
              <p:spPr bwMode="auto">
                <a:xfrm flipH="1">
                  <a:off x="2487" y="1782"/>
                  <a:ext cx="4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529" name="Line 18"/>
                <p:cNvSpPr>
                  <a:spLocks noChangeShapeType="1"/>
                </p:cNvSpPr>
                <p:nvPr/>
              </p:nvSpPr>
              <p:spPr bwMode="auto">
                <a:xfrm rot="1768553">
                  <a:off x="2562" y="1800"/>
                  <a:ext cx="69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pic>
          <p:nvPicPr>
            <p:cNvPr id="21519" name="Picture 19" descr="Man-headless-welcoming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55" y="1248"/>
              <a:ext cx="1050" cy="18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1512" name="Picture 20" descr="lab-geek-clear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7275" y="3124200"/>
            <a:ext cx="1152525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2197" name="Oval 21" descr="Woven mat"/>
          <p:cNvSpPr>
            <a:spLocks noChangeArrowheads="1"/>
          </p:cNvSpPr>
          <p:nvPr/>
        </p:nvSpPr>
        <p:spPr bwMode="auto">
          <a:xfrm>
            <a:off x="4114800" y="2190750"/>
            <a:ext cx="152400" cy="228600"/>
          </a:xfrm>
          <a:prstGeom prst="ellipse">
            <a:avLst/>
          </a:prstGeom>
          <a:blipFill dpi="0" rotWithShape="1">
            <a:blip r:embed="rId1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562198" name="Oval 22" descr="Woven mat"/>
          <p:cNvSpPr>
            <a:spLocks noChangeArrowheads="1"/>
          </p:cNvSpPr>
          <p:nvPr/>
        </p:nvSpPr>
        <p:spPr bwMode="auto">
          <a:xfrm>
            <a:off x="3657600" y="2155825"/>
            <a:ext cx="152400" cy="228600"/>
          </a:xfrm>
          <a:prstGeom prst="ellipse">
            <a:avLst/>
          </a:prstGeom>
          <a:blipFill dpi="0" rotWithShape="1">
            <a:blip r:embed="rId1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grpSp>
        <p:nvGrpSpPr>
          <p:cNvPr id="5" name="Group 23"/>
          <p:cNvGrpSpPr>
            <a:grpSpLocks/>
          </p:cNvGrpSpPr>
          <p:nvPr/>
        </p:nvGrpSpPr>
        <p:grpSpPr bwMode="auto">
          <a:xfrm>
            <a:off x="3886200" y="2238375"/>
            <a:ext cx="203200" cy="76200"/>
            <a:chOff x="2448" y="1410"/>
            <a:chExt cx="128" cy="48"/>
          </a:xfrm>
        </p:grpSpPr>
        <p:sp>
          <p:nvSpPr>
            <p:cNvPr id="21516" name="Oval 24"/>
            <p:cNvSpPr>
              <a:spLocks noChangeAspect="1" noChangeArrowheads="1"/>
            </p:cNvSpPr>
            <p:nvPr/>
          </p:nvSpPr>
          <p:spPr bwMode="auto">
            <a:xfrm>
              <a:off x="2448" y="1410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1517" name="Oval 25"/>
            <p:cNvSpPr>
              <a:spLocks noChangeAspect="1" noChangeArrowheads="1"/>
            </p:cNvSpPr>
            <p:nvPr/>
          </p:nvSpPr>
          <p:spPr bwMode="auto">
            <a:xfrm>
              <a:off x="2528" y="1410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228600" y="152400"/>
            <a:ext cx="8763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World’s Greatest Microbiologist</a:t>
            </a:r>
            <a:endParaRPr lang="en-US" sz="4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62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2182" grpId="0" animBg="1"/>
      <p:bldP spid="562197" grpId="0" animBg="1"/>
      <p:bldP spid="56219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02" name="Picture 2" descr="sequence-spa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525838"/>
            <a:ext cx="4200525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381000" y="3444875"/>
            <a:ext cx="4343400" cy="3305175"/>
            <a:chOff x="240" y="2170"/>
            <a:chExt cx="2736" cy="2082"/>
          </a:xfrm>
        </p:grpSpPr>
        <p:sp>
          <p:nvSpPr>
            <p:cNvPr id="22553" name="Rectangle 4"/>
            <p:cNvSpPr>
              <a:spLocks noChangeArrowheads="1"/>
            </p:cNvSpPr>
            <p:nvPr/>
          </p:nvSpPr>
          <p:spPr bwMode="auto">
            <a:xfrm>
              <a:off x="240" y="2208"/>
              <a:ext cx="2736" cy="204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pic>
          <p:nvPicPr>
            <p:cNvPr id="22554" name="Picture 5" descr="ch454f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" y="2170"/>
              <a:ext cx="2369" cy="20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63206" name="Text Box 6"/>
          <p:cNvSpPr txBox="1">
            <a:spLocks noChangeArrowheads="1"/>
          </p:cNvSpPr>
          <p:nvPr/>
        </p:nvSpPr>
        <p:spPr bwMode="auto">
          <a:xfrm>
            <a:off x="381000" y="682625"/>
            <a:ext cx="5029200" cy="28225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900">
                <a:latin typeface="Courier New" pitchFamily="49" charset="0"/>
              </a:rPr>
              <a:t>3337901 TACACCAGAT ATTGATGTCG TTTTGATGGA TGTAATGATG CCAGAAATGG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900">
                <a:latin typeface="Courier New" pitchFamily="49" charset="0"/>
              </a:rPr>
              <a:t>3337951 ACGGTTACGA AACAACAAGC TTAATCCGCC AAAACGAGCA ATTTAAATCT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900">
                <a:latin typeface="Courier New" pitchFamily="49" charset="0"/>
              </a:rPr>
              <a:t>3338001 TTGCCGATTA TTGCACTGAC AGCTAAAGCC ATGCAAGGCG ATCGCGAGAA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900">
                <a:latin typeface="Courier New" pitchFamily="49" charset="0"/>
              </a:rPr>
              <a:t>3338051 GTGTATTGAA GCGGGTGCAT CAGACTACAT CACCAAACCC GTAGATACTG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900">
                <a:latin typeface="Courier New" pitchFamily="49" charset="0"/>
              </a:rPr>
              <a:t>3338101 AACAACTGCT TTCACTCTTG CGTGTTTGGC TATACCGTTA ATTGGGGCAG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900">
                <a:latin typeface="Courier New" pitchFamily="49" charset="0"/>
              </a:rPr>
              <a:t>3338151 GGGGCAGGGA GCCGTTGCAA CTATTTCAAC CCTAATAGGG A</a:t>
            </a:r>
            <a:r>
              <a:rPr lang="en-US" altLang="en-US" sz="900" b="1">
                <a:latin typeface="Courier New" pitchFamily="49" charset="0"/>
              </a:rPr>
              <a:t>TTTTGAT</a:t>
            </a:r>
            <a:r>
              <a:rPr lang="en-US" altLang="en-US" sz="900">
                <a:latin typeface="Courier New" pitchFamily="49" charset="0"/>
              </a:rPr>
              <a:t>GA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900">
                <a:latin typeface="Courier New" pitchFamily="49" charset="0"/>
              </a:rPr>
              <a:t>3338201 ATTGCAATTC CTCCTTCCTC TGGCTCTGCC ACCGTTCAGC AACTTGGTTT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900">
                <a:latin typeface="Courier New" pitchFamily="49" charset="0"/>
              </a:rPr>
              <a:t>3338251 CAATCCCTGA TAGGGA</a:t>
            </a:r>
            <a:r>
              <a:rPr lang="en-US" altLang="en-US" sz="900" b="1">
                <a:latin typeface="Courier New" pitchFamily="49" charset="0"/>
              </a:rPr>
              <a:t>TTTT GAT</a:t>
            </a:r>
            <a:r>
              <a:rPr lang="en-US" altLang="en-US" sz="900">
                <a:latin typeface="Courier New" pitchFamily="49" charset="0"/>
              </a:rPr>
              <a:t>GAATTGC AATATATTAT TTCACAACTG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900">
                <a:latin typeface="Courier New" pitchFamily="49" charset="0"/>
              </a:rPr>
              <a:t>3338301 GTAAAAACGC TAAAGGTTTA GTTTCAATCC CTGATAGGGA </a:t>
            </a:r>
            <a:r>
              <a:rPr lang="en-US" altLang="en-US" sz="900" b="1">
                <a:latin typeface="Courier New" pitchFamily="49" charset="0"/>
              </a:rPr>
              <a:t>TTTTGAT</a:t>
            </a:r>
            <a:r>
              <a:rPr lang="en-US" altLang="en-US" sz="900">
                <a:latin typeface="Courier New" pitchFamily="49" charset="0"/>
              </a:rPr>
              <a:t>GAA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900">
                <a:latin typeface="Courier New" pitchFamily="49" charset="0"/>
              </a:rPr>
              <a:t>3338351 TTGCAATGTT AAACTGGTCT GCTTTGCCGA TACCCAAATA TTGCTAGGTT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900">
                <a:latin typeface="Courier New" pitchFamily="49" charset="0"/>
              </a:rPr>
              <a:t>3338401 TCAATCCCTG ATAGGGA</a:t>
            </a:r>
            <a:r>
              <a:rPr lang="en-US" altLang="en-US" sz="900" b="1">
                <a:latin typeface="Courier New" pitchFamily="49" charset="0"/>
              </a:rPr>
              <a:t>TTT TGAT</a:t>
            </a:r>
            <a:r>
              <a:rPr lang="en-US" altLang="en-US" sz="900">
                <a:latin typeface="Courier New" pitchFamily="49" charset="0"/>
              </a:rPr>
              <a:t>GAATTG CAATGAAATC AGAAACATCT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900">
                <a:latin typeface="Courier New" pitchFamily="49" charset="0"/>
              </a:rPr>
              <a:t>3338451 TTGATTTTTT TGACCATGTT TCAATCCCTG ATAGGGA</a:t>
            </a:r>
            <a:r>
              <a:rPr lang="en-US" altLang="en-US" sz="900" b="1">
                <a:latin typeface="Courier New" pitchFamily="49" charset="0"/>
              </a:rPr>
              <a:t>TTT TGAT</a:t>
            </a:r>
            <a:r>
              <a:rPr lang="en-US" altLang="en-US" sz="900">
                <a:latin typeface="Courier New" pitchFamily="49" charset="0"/>
              </a:rPr>
              <a:t>GAATTG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900">
                <a:latin typeface="Courier New" pitchFamily="49" charset="0"/>
              </a:rPr>
              <a:t>3338501 CAATTTTTTG GGGAAGAGGT AATCTGAAAC AGAATTTAGT ATTTGTTTCA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900">
                <a:latin typeface="Courier New" pitchFamily="49" charset="0"/>
              </a:rPr>
              <a:t>3338551 ATCCCTGATA GGGA</a:t>
            </a:r>
            <a:r>
              <a:rPr lang="en-US" altLang="en-US" sz="900" b="1">
                <a:latin typeface="Courier New" pitchFamily="49" charset="0"/>
              </a:rPr>
              <a:t>TTTTGA T</a:t>
            </a:r>
            <a:r>
              <a:rPr lang="en-US" altLang="en-US" sz="900">
                <a:latin typeface="Courier New" pitchFamily="49" charset="0"/>
              </a:rPr>
              <a:t>GAATTGCAA TGTTGTTACT TAATCCGTCA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900">
                <a:latin typeface="Courier New" pitchFamily="49" charset="0"/>
              </a:rPr>
              <a:t>3338601 AATAGTCCCA TTAGATGTTT CAATCCCTGA TAGGGA</a:t>
            </a:r>
            <a:r>
              <a:rPr lang="en-US" altLang="en-US" sz="900" b="1">
                <a:latin typeface="Courier New" pitchFamily="49" charset="0"/>
              </a:rPr>
              <a:t>TTTT GAT</a:t>
            </a:r>
            <a:r>
              <a:rPr lang="en-US" altLang="en-US" sz="900">
                <a:latin typeface="Courier New" pitchFamily="49" charset="0"/>
              </a:rPr>
              <a:t>GAATTGC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900">
                <a:latin typeface="Courier New" pitchFamily="49" charset="0"/>
              </a:rPr>
              <a:t>3338651 AATTTTGTGT TACTTGAATT ACTTTGTTGT AATATGCTGG TTTCAATCCC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900">
                <a:latin typeface="Courier New" pitchFamily="49" charset="0"/>
              </a:rPr>
              <a:t>3338701 TGATAGGGA</a:t>
            </a:r>
            <a:r>
              <a:rPr lang="en-US" altLang="en-US" sz="900" b="1">
                <a:latin typeface="Courier New" pitchFamily="49" charset="0"/>
              </a:rPr>
              <a:t>T TTTGAT</a:t>
            </a:r>
            <a:r>
              <a:rPr lang="en-US" altLang="en-US" sz="900">
                <a:latin typeface="Courier New" pitchFamily="49" charset="0"/>
              </a:rPr>
              <a:t>GAAT TGCAATCAGC AACGTATGCT GTGGGATGCT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900">
                <a:latin typeface="Courier New" pitchFamily="49" charset="0"/>
              </a:rPr>
              <a:t>3338751 GGATATGCAC GTTTCAATCC CTGATAGGGA </a:t>
            </a:r>
            <a:r>
              <a:rPr lang="en-US" altLang="en-US" sz="900" b="1">
                <a:latin typeface="Courier New" pitchFamily="49" charset="0"/>
              </a:rPr>
              <a:t>TTTTGAT</a:t>
            </a:r>
            <a:r>
              <a:rPr lang="en-US" altLang="en-US" sz="900">
                <a:latin typeface="Courier New" pitchFamily="49" charset="0"/>
              </a:rPr>
              <a:t>GAA TTGCAATTTG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900">
                <a:latin typeface="Courier New" pitchFamily="49" charset="0"/>
              </a:rPr>
              <a:t>3338801 CATATCTCCA TCCAACTGTA TTCAGCTGAA AAGTTTCAAT CCCTGATAGG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900">
                <a:latin typeface="Courier New" pitchFamily="49" charset="0"/>
              </a:rPr>
              <a:t>3338851 GA</a:t>
            </a:r>
            <a:r>
              <a:rPr lang="en-US" altLang="en-US" sz="900" b="1">
                <a:latin typeface="Courier New" pitchFamily="49" charset="0"/>
              </a:rPr>
              <a:t>TTTTGAT</a:t>
            </a:r>
            <a:r>
              <a:rPr lang="en-US" altLang="en-US" sz="900">
                <a:latin typeface="Courier New" pitchFamily="49" charset="0"/>
              </a:rPr>
              <a:t>G AATTGCAATC TTCGGCATAA CCATTCTTCC ACCTCCAGTA </a:t>
            </a:r>
          </a:p>
        </p:txBody>
      </p:sp>
      <p:pic>
        <p:nvPicPr>
          <p:cNvPr id="563207" name="Picture 7" descr="microarra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7275" y="666750"/>
            <a:ext cx="4200525" cy="276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2534" name="Group 8"/>
          <p:cNvGrpSpPr>
            <a:grpSpLocks/>
          </p:cNvGrpSpPr>
          <p:nvPr/>
        </p:nvGrpSpPr>
        <p:grpSpPr bwMode="auto">
          <a:xfrm>
            <a:off x="3124200" y="2038350"/>
            <a:ext cx="1666875" cy="3371850"/>
            <a:chOff x="2355" y="948"/>
            <a:chExt cx="1050" cy="2124"/>
          </a:xfrm>
        </p:grpSpPr>
        <p:grpSp>
          <p:nvGrpSpPr>
            <p:cNvPr id="22541" name="Group 9"/>
            <p:cNvGrpSpPr>
              <a:grpSpLocks/>
            </p:cNvGrpSpPr>
            <p:nvPr/>
          </p:nvGrpSpPr>
          <p:grpSpPr bwMode="auto">
            <a:xfrm>
              <a:off x="2656" y="948"/>
              <a:ext cx="468" cy="588"/>
              <a:chOff x="2271" y="1680"/>
              <a:chExt cx="468" cy="480"/>
            </a:xfrm>
          </p:grpSpPr>
          <p:sp>
            <p:nvSpPr>
              <p:cNvPr id="22543" name="Oval 10"/>
              <p:cNvSpPr>
                <a:spLocks noChangeArrowheads="1"/>
              </p:cNvSpPr>
              <p:nvPr/>
            </p:nvSpPr>
            <p:spPr bwMode="auto">
              <a:xfrm>
                <a:off x="2370" y="1680"/>
                <a:ext cx="270" cy="48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22544" name="Freeform 11"/>
              <p:cNvSpPr>
                <a:spLocks/>
              </p:cNvSpPr>
              <p:nvPr/>
            </p:nvSpPr>
            <p:spPr bwMode="auto">
              <a:xfrm>
                <a:off x="2451" y="2013"/>
                <a:ext cx="93" cy="35"/>
              </a:xfrm>
              <a:custGeom>
                <a:avLst/>
                <a:gdLst>
                  <a:gd name="T0" fmla="*/ 0 w 93"/>
                  <a:gd name="T1" fmla="*/ 9 h 35"/>
                  <a:gd name="T2" fmla="*/ 58 w 93"/>
                  <a:gd name="T3" fmla="*/ 35 h 35"/>
                  <a:gd name="T4" fmla="*/ 77 w 93"/>
                  <a:gd name="T5" fmla="*/ 13 h 35"/>
                  <a:gd name="T6" fmla="*/ 90 w 93"/>
                  <a:gd name="T7" fmla="*/ 3 h 3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3"/>
                  <a:gd name="T13" fmla="*/ 0 h 35"/>
                  <a:gd name="T14" fmla="*/ 93 w 93"/>
                  <a:gd name="T15" fmla="*/ 35 h 3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3" h="35">
                    <a:moveTo>
                      <a:pt x="0" y="9"/>
                    </a:moveTo>
                    <a:cubicBezTo>
                      <a:pt x="5" y="33"/>
                      <a:pt x="36" y="30"/>
                      <a:pt x="58" y="35"/>
                    </a:cubicBezTo>
                    <a:cubicBezTo>
                      <a:pt x="73" y="30"/>
                      <a:pt x="66" y="22"/>
                      <a:pt x="77" y="13"/>
                    </a:cubicBezTo>
                    <a:cubicBezTo>
                      <a:pt x="93" y="0"/>
                      <a:pt x="83" y="17"/>
                      <a:pt x="90" y="3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45" name="Freeform 12"/>
              <p:cNvSpPr>
                <a:spLocks/>
              </p:cNvSpPr>
              <p:nvPr/>
            </p:nvSpPr>
            <p:spPr bwMode="auto">
              <a:xfrm>
                <a:off x="2515" y="1690"/>
                <a:ext cx="224" cy="83"/>
              </a:xfrm>
              <a:custGeom>
                <a:avLst/>
                <a:gdLst>
                  <a:gd name="T0" fmla="*/ 0 w 224"/>
                  <a:gd name="T1" fmla="*/ 6 h 83"/>
                  <a:gd name="T2" fmla="*/ 19 w 224"/>
                  <a:gd name="T3" fmla="*/ 32 h 83"/>
                  <a:gd name="T4" fmla="*/ 29 w 224"/>
                  <a:gd name="T5" fmla="*/ 0 h 83"/>
                  <a:gd name="T6" fmla="*/ 64 w 224"/>
                  <a:gd name="T7" fmla="*/ 41 h 83"/>
                  <a:gd name="T8" fmla="*/ 48 w 224"/>
                  <a:gd name="T9" fmla="*/ 3 h 83"/>
                  <a:gd name="T10" fmla="*/ 96 w 224"/>
                  <a:gd name="T11" fmla="*/ 60 h 83"/>
                  <a:gd name="T12" fmla="*/ 112 w 224"/>
                  <a:gd name="T13" fmla="*/ 57 h 83"/>
                  <a:gd name="T14" fmla="*/ 83 w 224"/>
                  <a:gd name="T15" fmla="*/ 12 h 83"/>
                  <a:gd name="T16" fmla="*/ 128 w 224"/>
                  <a:gd name="T17" fmla="*/ 67 h 83"/>
                  <a:gd name="T18" fmla="*/ 119 w 224"/>
                  <a:gd name="T19" fmla="*/ 12 h 83"/>
                  <a:gd name="T20" fmla="*/ 122 w 224"/>
                  <a:gd name="T21" fmla="*/ 32 h 83"/>
                  <a:gd name="T22" fmla="*/ 183 w 224"/>
                  <a:gd name="T23" fmla="*/ 60 h 83"/>
                  <a:gd name="T24" fmla="*/ 141 w 224"/>
                  <a:gd name="T25" fmla="*/ 12 h 83"/>
                  <a:gd name="T26" fmla="*/ 151 w 224"/>
                  <a:gd name="T27" fmla="*/ 41 h 83"/>
                  <a:gd name="T28" fmla="*/ 208 w 224"/>
                  <a:gd name="T29" fmla="*/ 83 h 83"/>
                  <a:gd name="T30" fmla="*/ 186 w 224"/>
                  <a:gd name="T31" fmla="*/ 16 h 83"/>
                  <a:gd name="T32" fmla="*/ 173 w 224"/>
                  <a:gd name="T33" fmla="*/ 19 h 83"/>
                  <a:gd name="T34" fmla="*/ 208 w 224"/>
                  <a:gd name="T35" fmla="*/ 54 h 83"/>
                  <a:gd name="T36" fmla="*/ 224 w 224"/>
                  <a:gd name="T37" fmla="*/ 54 h 83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224"/>
                  <a:gd name="T58" fmla="*/ 0 h 83"/>
                  <a:gd name="T59" fmla="*/ 224 w 224"/>
                  <a:gd name="T60" fmla="*/ 83 h 83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224" h="83">
                    <a:moveTo>
                      <a:pt x="0" y="6"/>
                    </a:moveTo>
                    <a:cubicBezTo>
                      <a:pt x="11" y="41"/>
                      <a:pt x="1" y="44"/>
                      <a:pt x="19" y="32"/>
                    </a:cubicBezTo>
                    <a:cubicBezTo>
                      <a:pt x="23" y="21"/>
                      <a:pt x="25" y="11"/>
                      <a:pt x="29" y="0"/>
                    </a:cubicBezTo>
                    <a:cubicBezTo>
                      <a:pt x="38" y="26"/>
                      <a:pt x="38" y="35"/>
                      <a:pt x="64" y="41"/>
                    </a:cubicBezTo>
                    <a:cubicBezTo>
                      <a:pt x="61" y="22"/>
                      <a:pt x="62" y="15"/>
                      <a:pt x="48" y="3"/>
                    </a:cubicBezTo>
                    <a:cubicBezTo>
                      <a:pt x="40" y="27"/>
                      <a:pt x="78" y="48"/>
                      <a:pt x="96" y="60"/>
                    </a:cubicBezTo>
                    <a:cubicBezTo>
                      <a:pt x="101" y="59"/>
                      <a:pt x="111" y="62"/>
                      <a:pt x="112" y="57"/>
                    </a:cubicBezTo>
                    <a:cubicBezTo>
                      <a:pt x="116" y="40"/>
                      <a:pt x="83" y="12"/>
                      <a:pt x="83" y="12"/>
                    </a:cubicBezTo>
                    <a:cubicBezTo>
                      <a:pt x="67" y="39"/>
                      <a:pt x="112" y="48"/>
                      <a:pt x="128" y="67"/>
                    </a:cubicBezTo>
                    <a:cubicBezTo>
                      <a:pt x="145" y="50"/>
                      <a:pt x="133" y="27"/>
                      <a:pt x="119" y="12"/>
                    </a:cubicBezTo>
                    <a:cubicBezTo>
                      <a:pt x="120" y="19"/>
                      <a:pt x="119" y="26"/>
                      <a:pt x="122" y="32"/>
                    </a:cubicBezTo>
                    <a:cubicBezTo>
                      <a:pt x="130" y="47"/>
                      <a:pt x="168" y="57"/>
                      <a:pt x="183" y="60"/>
                    </a:cubicBezTo>
                    <a:cubicBezTo>
                      <a:pt x="189" y="41"/>
                      <a:pt x="156" y="23"/>
                      <a:pt x="141" y="12"/>
                    </a:cubicBezTo>
                    <a:cubicBezTo>
                      <a:pt x="137" y="26"/>
                      <a:pt x="135" y="36"/>
                      <a:pt x="151" y="41"/>
                    </a:cubicBezTo>
                    <a:cubicBezTo>
                      <a:pt x="171" y="53"/>
                      <a:pt x="189" y="69"/>
                      <a:pt x="208" y="83"/>
                    </a:cubicBezTo>
                    <a:cubicBezTo>
                      <a:pt x="214" y="59"/>
                      <a:pt x="194" y="39"/>
                      <a:pt x="186" y="16"/>
                    </a:cubicBezTo>
                    <a:cubicBezTo>
                      <a:pt x="182" y="17"/>
                      <a:pt x="176" y="16"/>
                      <a:pt x="173" y="19"/>
                    </a:cubicBezTo>
                    <a:cubicBezTo>
                      <a:pt x="169" y="24"/>
                      <a:pt x="202" y="53"/>
                      <a:pt x="208" y="54"/>
                    </a:cubicBezTo>
                    <a:cubicBezTo>
                      <a:pt x="213" y="55"/>
                      <a:pt x="219" y="54"/>
                      <a:pt x="224" y="54"/>
                    </a:cubicBez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46" name="Freeform 13"/>
              <p:cNvSpPr>
                <a:spLocks/>
              </p:cNvSpPr>
              <p:nvPr/>
            </p:nvSpPr>
            <p:spPr bwMode="auto">
              <a:xfrm flipH="1">
                <a:off x="2271" y="1693"/>
                <a:ext cx="224" cy="83"/>
              </a:xfrm>
              <a:custGeom>
                <a:avLst/>
                <a:gdLst>
                  <a:gd name="T0" fmla="*/ 0 w 224"/>
                  <a:gd name="T1" fmla="*/ 6 h 83"/>
                  <a:gd name="T2" fmla="*/ 19 w 224"/>
                  <a:gd name="T3" fmla="*/ 32 h 83"/>
                  <a:gd name="T4" fmla="*/ 29 w 224"/>
                  <a:gd name="T5" fmla="*/ 0 h 83"/>
                  <a:gd name="T6" fmla="*/ 64 w 224"/>
                  <a:gd name="T7" fmla="*/ 41 h 83"/>
                  <a:gd name="T8" fmla="*/ 48 w 224"/>
                  <a:gd name="T9" fmla="*/ 3 h 83"/>
                  <a:gd name="T10" fmla="*/ 96 w 224"/>
                  <a:gd name="T11" fmla="*/ 60 h 83"/>
                  <a:gd name="T12" fmla="*/ 112 w 224"/>
                  <a:gd name="T13" fmla="*/ 57 h 83"/>
                  <a:gd name="T14" fmla="*/ 83 w 224"/>
                  <a:gd name="T15" fmla="*/ 12 h 83"/>
                  <a:gd name="T16" fmla="*/ 128 w 224"/>
                  <a:gd name="T17" fmla="*/ 67 h 83"/>
                  <a:gd name="T18" fmla="*/ 119 w 224"/>
                  <a:gd name="T19" fmla="*/ 12 h 83"/>
                  <a:gd name="T20" fmla="*/ 122 w 224"/>
                  <a:gd name="T21" fmla="*/ 32 h 83"/>
                  <a:gd name="T22" fmla="*/ 183 w 224"/>
                  <a:gd name="T23" fmla="*/ 60 h 83"/>
                  <a:gd name="T24" fmla="*/ 141 w 224"/>
                  <a:gd name="T25" fmla="*/ 12 h 83"/>
                  <a:gd name="T26" fmla="*/ 151 w 224"/>
                  <a:gd name="T27" fmla="*/ 41 h 83"/>
                  <a:gd name="T28" fmla="*/ 208 w 224"/>
                  <a:gd name="T29" fmla="*/ 83 h 83"/>
                  <a:gd name="T30" fmla="*/ 186 w 224"/>
                  <a:gd name="T31" fmla="*/ 16 h 83"/>
                  <a:gd name="T32" fmla="*/ 173 w 224"/>
                  <a:gd name="T33" fmla="*/ 19 h 83"/>
                  <a:gd name="T34" fmla="*/ 208 w 224"/>
                  <a:gd name="T35" fmla="*/ 54 h 83"/>
                  <a:gd name="T36" fmla="*/ 224 w 224"/>
                  <a:gd name="T37" fmla="*/ 54 h 83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224"/>
                  <a:gd name="T58" fmla="*/ 0 h 83"/>
                  <a:gd name="T59" fmla="*/ 224 w 224"/>
                  <a:gd name="T60" fmla="*/ 83 h 83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224" h="83">
                    <a:moveTo>
                      <a:pt x="0" y="6"/>
                    </a:moveTo>
                    <a:cubicBezTo>
                      <a:pt x="11" y="41"/>
                      <a:pt x="1" y="44"/>
                      <a:pt x="19" y="32"/>
                    </a:cubicBezTo>
                    <a:cubicBezTo>
                      <a:pt x="23" y="21"/>
                      <a:pt x="25" y="11"/>
                      <a:pt x="29" y="0"/>
                    </a:cubicBezTo>
                    <a:cubicBezTo>
                      <a:pt x="38" y="26"/>
                      <a:pt x="38" y="35"/>
                      <a:pt x="64" y="41"/>
                    </a:cubicBezTo>
                    <a:cubicBezTo>
                      <a:pt x="61" y="22"/>
                      <a:pt x="62" y="15"/>
                      <a:pt x="48" y="3"/>
                    </a:cubicBezTo>
                    <a:cubicBezTo>
                      <a:pt x="40" y="27"/>
                      <a:pt x="78" y="48"/>
                      <a:pt x="96" y="60"/>
                    </a:cubicBezTo>
                    <a:cubicBezTo>
                      <a:pt x="101" y="59"/>
                      <a:pt x="111" y="62"/>
                      <a:pt x="112" y="57"/>
                    </a:cubicBezTo>
                    <a:cubicBezTo>
                      <a:pt x="116" y="40"/>
                      <a:pt x="83" y="12"/>
                      <a:pt x="83" y="12"/>
                    </a:cubicBezTo>
                    <a:cubicBezTo>
                      <a:pt x="67" y="39"/>
                      <a:pt x="112" y="48"/>
                      <a:pt x="128" y="67"/>
                    </a:cubicBezTo>
                    <a:cubicBezTo>
                      <a:pt x="145" y="50"/>
                      <a:pt x="133" y="27"/>
                      <a:pt x="119" y="12"/>
                    </a:cubicBezTo>
                    <a:cubicBezTo>
                      <a:pt x="120" y="19"/>
                      <a:pt x="119" y="26"/>
                      <a:pt x="122" y="32"/>
                    </a:cubicBezTo>
                    <a:cubicBezTo>
                      <a:pt x="130" y="47"/>
                      <a:pt x="168" y="57"/>
                      <a:pt x="183" y="60"/>
                    </a:cubicBezTo>
                    <a:cubicBezTo>
                      <a:pt x="189" y="41"/>
                      <a:pt x="156" y="23"/>
                      <a:pt x="141" y="12"/>
                    </a:cubicBezTo>
                    <a:cubicBezTo>
                      <a:pt x="137" y="26"/>
                      <a:pt x="135" y="36"/>
                      <a:pt x="151" y="41"/>
                    </a:cubicBezTo>
                    <a:cubicBezTo>
                      <a:pt x="171" y="53"/>
                      <a:pt x="189" y="69"/>
                      <a:pt x="208" y="83"/>
                    </a:cubicBezTo>
                    <a:cubicBezTo>
                      <a:pt x="214" y="59"/>
                      <a:pt x="194" y="39"/>
                      <a:pt x="186" y="16"/>
                    </a:cubicBezTo>
                    <a:cubicBezTo>
                      <a:pt x="182" y="17"/>
                      <a:pt x="176" y="16"/>
                      <a:pt x="173" y="19"/>
                    </a:cubicBezTo>
                    <a:cubicBezTo>
                      <a:pt x="169" y="24"/>
                      <a:pt x="202" y="53"/>
                      <a:pt x="208" y="54"/>
                    </a:cubicBezTo>
                    <a:cubicBezTo>
                      <a:pt x="213" y="55"/>
                      <a:pt x="219" y="54"/>
                      <a:pt x="224" y="54"/>
                    </a:cubicBez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22547" name="Group 14"/>
              <p:cNvGrpSpPr>
                <a:grpSpLocks/>
              </p:cNvGrpSpPr>
              <p:nvPr/>
            </p:nvGrpSpPr>
            <p:grpSpPr bwMode="auto">
              <a:xfrm>
                <a:off x="2383" y="1776"/>
                <a:ext cx="248" cy="51"/>
                <a:chOff x="2383" y="1776"/>
                <a:chExt cx="248" cy="51"/>
              </a:xfrm>
            </p:grpSpPr>
            <p:sp>
              <p:nvSpPr>
                <p:cNvPr id="22548" name="Oval 15"/>
                <p:cNvSpPr>
                  <a:spLocks noChangeArrowheads="1"/>
                </p:cNvSpPr>
                <p:nvPr/>
              </p:nvSpPr>
              <p:spPr bwMode="auto">
                <a:xfrm>
                  <a:off x="2445" y="1776"/>
                  <a:ext cx="48" cy="48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22549" name="Oval 16"/>
                <p:cNvSpPr>
                  <a:spLocks noChangeArrowheads="1"/>
                </p:cNvSpPr>
                <p:nvPr/>
              </p:nvSpPr>
              <p:spPr bwMode="auto">
                <a:xfrm>
                  <a:off x="2526" y="1779"/>
                  <a:ext cx="48" cy="48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22550" name="Line 17"/>
                <p:cNvSpPr>
                  <a:spLocks noChangeShapeType="1"/>
                </p:cNvSpPr>
                <p:nvPr/>
              </p:nvSpPr>
              <p:spPr bwMode="auto">
                <a:xfrm rot="19831447" flipH="1">
                  <a:off x="2383" y="1801"/>
                  <a:ext cx="69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551" name="Line 18"/>
                <p:cNvSpPr>
                  <a:spLocks noChangeShapeType="1"/>
                </p:cNvSpPr>
                <p:nvPr/>
              </p:nvSpPr>
              <p:spPr bwMode="auto">
                <a:xfrm flipH="1">
                  <a:off x="2487" y="1782"/>
                  <a:ext cx="4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552" name="Line 19"/>
                <p:cNvSpPr>
                  <a:spLocks noChangeShapeType="1"/>
                </p:cNvSpPr>
                <p:nvPr/>
              </p:nvSpPr>
              <p:spPr bwMode="auto">
                <a:xfrm rot="1768553">
                  <a:off x="2562" y="1800"/>
                  <a:ext cx="69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pic>
          <p:nvPicPr>
            <p:cNvPr id="22542" name="Picture 20" descr="Man-headless-welcomi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55" y="1248"/>
              <a:ext cx="1050" cy="18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2535" name="Picture 21" descr="lab-geek-clea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7275" y="3124200"/>
            <a:ext cx="1152525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6" name="Oval 22" descr="Woven mat"/>
          <p:cNvSpPr>
            <a:spLocks noChangeArrowheads="1"/>
          </p:cNvSpPr>
          <p:nvPr/>
        </p:nvSpPr>
        <p:spPr bwMode="auto">
          <a:xfrm>
            <a:off x="4114800" y="2190750"/>
            <a:ext cx="152400" cy="228600"/>
          </a:xfrm>
          <a:prstGeom prst="ellipse">
            <a:avLst/>
          </a:prstGeom>
          <a:blipFill dpi="0" rotWithShape="1">
            <a:blip r:embed="rId7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2537" name="Oval 23" descr="Woven mat"/>
          <p:cNvSpPr>
            <a:spLocks noChangeArrowheads="1"/>
          </p:cNvSpPr>
          <p:nvPr/>
        </p:nvSpPr>
        <p:spPr bwMode="auto">
          <a:xfrm>
            <a:off x="3657600" y="2155825"/>
            <a:ext cx="152400" cy="228600"/>
          </a:xfrm>
          <a:prstGeom prst="ellipse">
            <a:avLst/>
          </a:prstGeom>
          <a:blipFill dpi="0" rotWithShape="1">
            <a:blip r:embed="rId7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grpSp>
        <p:nvGrpSpPr>
          <p:cNvPr id="22538" name="Group 24"/>
          <p:cNvGrpSpPr>
            <a:grpSpLocks/>
          </p:cNvGrpSpPr>
          <p:nvPr/>
        </p:nvGrpSpPr>
        <p:grpSpPr bwMode="auto">
          <a:xfrm>
            <a:off x="3886200" y="2238375"/>
            <a:ext cx="203200" cy="76200"/>
            <a:chOff x="2448" y="1410"/>
            <a:chExt cx="128" cy="48"/>
          </a:xfrm>
        </p:grpSpPr>
        <p:sp>
          <p:nvSpPr>
            <p:cNvPr id="22539" name="Oval 25"/>
            <p:cNvSpPr>
              <a:spLocks noChangeAspect="1" noChangeArrowheads="1"/>
            </p:cNvSpPr>
            <p:nvPr/>
          </p:nvSpPr>
          <p:spPr bwMode="auto">
            <a:xfrm>
              <a:off x="2448" y="1410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2540" name="Oval 26"/>
            <p:cNvSpPr>
              <a:spLocks noChangeAspect="1" noChangeArrowheads="1"/>
            </p:cNvSpPr>
            <p:nvPr/>
          </p:nvSpPr>
          <p:spPr bwMode="auto">
            <a:xfrm>
              <a:off x="2528" y="1410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0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6000">
                <a:solidFill>
                  <a:srgbClr val="7D0000"/>
                </a:solidFill>
                <a:latin typeface="Book Antiqua" pitchFamily="18" charset="0"/>
              </a:rPr>
              <a:t>AATAAAGCTTTACAAACCAAACTCTGGCTTCAATTGTGTAACCCAAGCTTTGATTCTTTCCTCTGTTAAATCGGATTGATTATCTTCATCAAGGGCAAGACCTACAAATTTACCATCACGAACAGCTTTAGACTCACTGAATTCATAACCTTCTGTAGGCCAATAGCCAACTGTTTCACCACCATTTTCTGAAATTTTTTCCTCTAGAATACCGAGGGCATCTTGAAATGTATCAGGATAACCAACCTGGTCTCCAGGAGCAAAATAAGCAACTTTTTTGCCGATGAAGTCAATGTTATCTAACTCATCATAAAAATTTTCCCAATCACTTTGCAATTCTCCAACATTCCAGGTAGGACAACCAACAACGATATAATCGTAGTTATTGAAATCACTTGGTTCAGCTTGTGAAATATCATATAAAGTTACAACACTATCACCACCAAACTCCTTCTGAATTATTTCTGATTCAGTTTGGGTATTGCCTGTTTGAGTACCAAAAAATAAACCAATATTAGACATTTTTACTCCTTTTATGTATTTGCAAAATTATTTCAATTAAAATATTTAGTAATAATTAATTGTTAGCTAGCTAATAATTAAATTTTTATTACAATCATTGTAAAAGGCATTGAAAAAGTAAATAAAAATTTTTATTCTACGTTATTTCAAAAATATTTACTTACATATACTTAACCTTTATAGTGATGTAATATACTCTAATTCCTATTTTACTTATAAATACCATCTCAGCTTAATGTAACGAATTTTTCTGTTTATCTTTAAATACAAAAAATTCAACAAAACTACAGAAAATTAATCTTAATAACACAAAACAAGTATCAATCTGTAATACAACTAAGCTTAAATAAATTAATAGAAAGCTTCATCTATCTAATAGGTTGAGAATAGTTTATGTCTAATGACATAAATTCATTCGTGTTGATTTCATTTGGGTATATTCATCTGATTTAGGATTTACTCCATTAAGTTTGTACTCATCAATGCCCGCCTGTTGGTATCCACAATTCTCATACAGTGCGCGAGCAAAGTAATCAATCGTTCGTCGCCATATCTAACTTTGAGTCAAACAAACCAGTTGGATTACCAACCCTCAACTAATCGCTTCTTTAAGGCGAGCGATCGCACATTTAACTGTTGGTTGTCACAAGAGAACTAATACTACAGCAGTATATTTAACAACTAAGGGTGGTTCAACTTTCGCTGCGACTCCTCCAACGCGCTGAAATACACAGGACTGATGCGATCGCAAACTCTTTGACTAAATTCCATACATTATCATGACCATCTCCCAAACAAACAAGTGGGTTAACCAGATGCTGACTATTAACATCCCCTGAGTTCGGAGTTGTAGGTCTATTTGACTGGTTCAAAGCGATGATGGAACGGCTTTGTTGCATGAATTAAAAAAAGACACACCATCACCTACTTCTAGGATAGACACATCAAACGTCCCACCGCCTAAGTCAAATACCAAGATAATTTCGTTAGTTTTCTTGTCAAGTCCGTAAGCGAGGGCCGCCGCCGTGGGCTAGTTGATAATTCGCAGAACTTTAATCCCGGCAATTCTACTGGCATCTTTGGTAGCCTGCCGTTGAGAGTCATTGAAATAGGCAGGGGTGGTAATTACCGCTTGCCTCACTGGTTCCCCCAGATATGTGCTGGCATCATCTATCAGCTTGCGGACTACCTCATACCATTTCACGAAAAACCTGATACACATGTAAACTCTGAAACCCTTGCTGTATCAAAGTTTTGTAATTACGAATTACGAATTACGAATTGATATCAGCCGAGATTTCTTCGGGTGAAAATTCCTTGTTCAGAGCGGGACAGTGTAGCTTGACATTGCCATTACTGTCACGTACCACTTTGTAAGTAACTTGTTTTGCCTCTTGCGTAACTTCATCATACCTGCGCCCGATGAACCGCTTCACAGAATAAAAAGTGTTTTCTGGGTTCATTACACCCTGGCGCTT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6000">
              <a:solidFill>
                <a:srgbClr val="7D0000"/>
              </a:solidFill>
              <a:latin typeface="Courier New" pitchFamily="49" charset="0"/>
            </a:endParaRPr>
          </a:p>
        </p:txBody>
      </p:sp>
      <p:sp>
        <p:nvSpPr>
          <p:cNvPr id="23555" name="Text Box 3"/>
          <p:cNvSpPr txBox="1">
            <a:spLocks noChangeArrowheads="1"/>
          </p:cNvSpPr>
          <p:nvPr/>
        </p:nvSpPr>
        <p:spPr bwMode="auto">
          <a:xfrm rot="-710764">
            <a:off x="457200" y="152400"/>
            <a:ext cx="91440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6000">
                <a:solidFill>
                  <a:srgbClr val="007D33"/>
                </a:solidFill>
                <a:latin typeface="Book Antiqua" pitchFamily="18" charset="0"/>
              </a:rPr>
              <a:t>AATAAAGCTTTACAAACCAAACTCTGGCTTCAATTGTGTAACCCAAGCTTTGATTCTTTCCTCTGTTAAATCGGATTGATTATCTTCATCAAGGGCAAGACCTACAAATTTACCATCACGAACAGCTTTAGACTCACTGAATTCATAACCTTCTGTAGGCCAATAGCCAACTGTTTCACCACCATTTTCTGAAATTTTTTCCTCTAGAATACCGAGGGCATCTTGAAATGTATCAGGATAACCAACCTGGTCTCCAGGAGCAAAATAAGCAACTTTTTTGCCGATGAAGTCAATGTTATCTAACTCATCATAAAAATTTTCCCAATCACTTTGCAATTCTCCAACATTCCAGGTAGGACAACCAACAACGATATAATCGTAGTTATTGAAATCACTTGGTTCAGCTTGTGAAATATCATATAAAGTTACAACACTATCACCACCAAACTCCTTCTGAATTATTTCTGATTCAGTTTGGGTATTGCCTGTTTGAGTACCAAAAAATAAACCAATATTAGACATTTTTACTCCTTTTATGTATTTGCAAAATTATTTCAATTAAAATATTTAGTAATAATTAATTGTTAGCTAGCTAATAATTAAATTTTTATTACAATCATTGTAAAAGGCATTGAAAAAGTAAATAAAAATTTTTATTCTACGTTATTTCAAAAATATTTACTTACATATACTTAACCTTTATAGTGATGTAATATACTCTAATTCCTATTTTACTTATAAATACCATCTCAGCTTAATGTAACGAATTTTTCTGTTTATCTTTAAATACAAAAAATTCAACAAAACTACAGAAAATTAATCTTAATAACACAAAACAAGTATCAATCTGTAATACAACTAAGCTTAAATAAATTAATAGAAAGCTTCATCTATCTAATAGGTTGAGAATAGTTTATGTCTAATGACATAAATTCATTCGTGTTGATTTCATTTGGGTATATTCATCTGATTTAGGATTTACTCCATTAAGTTTGTACTCATCAATGCCCGCCTGTTGGTATCCACAATTCTCATACAGTGCGCGAGCAAAGTAATCAATCGTTCGTCGCCATATCTAACTTTGAGTCAAACAAACCAGTTGGATTACCAACCCTCAACTAATCGCTTCTTTAAGGCGAGCGATCGCACATTTAACTGTTGGTTGTCACAAGAGAACTAATACTACAGCAGTATATTTAACAACTAAGGGTGGTTCAACTTTCGCTGCGACTCCTCCAACGCGCTGAAATACACAGGACTGATGCGATCGCAAACTCTTTGACTAAATTCCATACATTATCATGACCATCTCCCAAACAAACAAGTGGGTTAACCAGATGCTGACTATTAACATCCCCTGAGTTCGGAGTTGTAGGTCTATTTGACTGGTTCAAAGCGATGATGGAACGGCTTTGTTGCATGAATTAAAAAAAGACACACCATCACCTACTTCTAGGATAGACACATCAAACGTCCCACCGCCTAAGTCAAATACCAAGATAATTTCGTTAGTTTTCTTGTCAAGTCCGTAAGCGAGGGCCGCCGCCGTGGGCTAGTTGATAATTCGCAGAACTTTAATCCCGGCAATTCTACTGGCATCTTTGGTAGCCTGCCGTTGAGAGTCATTGAAATAGGCAGGGGTGGTAATTACCGCTTGCCTCACTGGTTCCCCCAGATATGTGCTGGCATCATCTATCAGCTTGCGGACTACCTCATACCATTTCACGAAAAACCTGATACACATGTAAACTCTGAAACCCTTGCTGTATCAAAGTTTTGTAATTACGAATTACGAATTACGAATTGATATCAGCCGAGATTTCTTCGGGTGAAAATTCCTTGTTCAGAGCGGGACAGTGTAGCTTGACATTGCCATTACTGTCACGTACCACTTTGTAAGTAACTTGTTTTGCCTCTTGCGTAACTTCATCATACCTGCGCCCGATGAACCGCTTCACAGAATAAAAAGTGTTTTCTGGGTTCATTACACCCTGGCGCTT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6000">
              <a:solidFill>
                <a:srgbClr val="007D33"/>
              </a:solidFill>
              <a:latin typeface="Courier New" pitchFamily="49" charset="0"/>
            </a:endParaRPr>
          </a:p>
        </p:txBody>
      </p:sp>
      <p:sp>
        <p:nvSpPr>
          <p:cNvPr id="23556" name="Text Box 4"/>
          <p:cNvSpPr txBox="1">
            <a:spLocks noChangeArrowheads="1"/>
          </p:cNvSpPr>
          <p:nvPr/>
        </p:nvSpPr>
        <p:spPr bwMode="auto">
          <a:xfrm rot="621811">
            <a:off x="304800" y="0"/>
            <a:ext cx="91440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6000">
                <a:solidFill>
                  <a:srgbClr val="7D7D00"/>
                </a:solidFill>
                <a:latin typeface="Book Antiqua" pitchFamily="18" charset="0"/>
              </a:rPr>
              <a:t>AATAAAGCTTTACAAACCAAACTCTGGCTTCAATTGTGTAACCCAAGCTTTGATTCTTTCCTCTGTTAAATCGGATTGATTATCTTCATCAAGGGCAAGACCTACAAATTTACCATCACGAACAGCTTTAGACTCACTGAATTCATAACCTTCTGTAGGCCAATAGCCAACTGTTTCACCACCATTTTCTGAAATTTTTTCCTCTAGAATACCGAGGGCATCTTGAAATGTATCAGGATAACCAACCTGGTCTCCAGGAGCAAAATAAGCAACTTTTTTGCCGATGAAGTCAATGTTATCTAACTCATCATAAAAATTTTCCCAATCACTTTGCAATTCTCCAACATTCCAGGTAGGACAACCAACAACGATATAATCGTAGTTATTGAAATCACTTGGTTCAGCTTGTGAAATATCATATAAAGTTACAACACTATCACCACCAAACTCCTTCTGAATTATTTCTGATTCAGTTTGGGTATTGCCTGTTTGAGTACCAAAAAATAAACCAATATTAGACATTTTTACTCCTTTTATGTATTTGCAAAATTATTTCAATTAAAATATTTAGTAATAATTAATTGTTAGCTAGCTAATAATTAAATTTTTATTACAATCATTGTAAAAGGCATTGAAAAAGTAAATAAAAATTTTTATTCTACGTTATTTCAAAAATATTTACTTACATATACTTAACCTTTATAGTGATGTAATATACTCTAATTCCTATTTTACTTATAAATACCATCTCAGCTTAATGTAACGAATTTTTCTGTTTATCTTTAAATACAAAAAATTCAACAAAACTACAGAAAATTAATCTTAATAACACAAAACAAGTATCAATCTGTAATACAACTAAGCTTAAATAAATTAATAGAAAGCTTCATCTATCTAATAGGTTGAGAATAGTTTATGTCTAATGACATAAATTCATTCGTGTTGATTTCATTTGGGTATATTCATCTGATTTAGGATTTACTCCATTAAGTTTGTACTCATCAATGCCCGCCTGTTGGTATCCACAATTCTCATACAGTGCGCGAGCAAAGTAATCAATCGTTCGTCGCCATATCTAACTTTGAGTCAAACAAACCAGTTGGATTACCAACCCTCAACTAATCGCTTCTTTAAGGCGAGCGATCGCACATTTAACTGTTGGTTGTCACAAGAGAACTAATACTACAGCAGTATATTTAACAACTAAGGGTGGTTCAACTTTCGCTGCGACTCCTCCAACGCGCTGAAATACACAGGACTGATGCGATCGCAAACTCTTTGACTAAATTCCATACATTATCATGACCATCTCCCAAACAAACAAGTGGGTTAACCAGATGCTGACTATTAACATCCCCTGAGTTCGGAGTTGTAGGTCTATTTGACTGGTTCAAAGCGATGATGGAACGGCTTTGTTGCATGAATTAAAAAAAGACACACCATCACCTACTTCTAGGATAGACACATCAAACGTCCCACCGCCTAAGTCAAATACCAAGATAATTTCGTTAGTTTTCTTGTCAAGTCCGTAAGCGAGGGCCGCCGCCGTGGGCTAGTTGATAATTCGCAGAACTTTAATCCCGGCAATTCTACTGGCATCTTTGGTAGCCTGCCGTTGAGAGTCATTGAAATAGGCAGGGGTGGTAATTACCGCTTGCCTCACTGGTTCCCCCAGATATGTGCTGGCATCATCTATCAGCTTGCGGACTACCTCATACCATTTCACGAAAAACCTGATACACATGTAAACTCTGAAACCCTTGCTGTATCAAAGTTTTGTAATTACGAATTACGAATTACGAATTGATATCAGCCGAGATTTCTTCGGGTGAAAATTCCTTGTTCAGAGCGGGACAGTGTAGCTTGACATTGCCATTACTGTCACGTACCACTTTGTAAGTAACTTGTTTTGCCTCTTGCGTAACTTCATCATACCTGCGCCCGATGAACCGCTTCACAGAATAAAAAGTGTTTTCTGGGTTCATTACACCCTGGCGCTT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6000">
              <a:solidFill>
                <a:srgbClr val="7D7D00"/>
              </a:solidFill>
              <a:latin typeface="Courier New" pitchFamily="49" charset="0"/>
            </a:endParaRPr>
          </a:p>
        </p:txBody>
      </p:sp>
      <p:grpSp>
        <p:nvGrpSpPr>
          <p:cNvPr id="23557" name="Group 5"/>
          <p:cNvGrpSpPr>
            <a:grpSpLocks/>
          </p:cNvGrpSpPr>
          <p:nvPr/>
        </p:nvGrpSpPr>
        <p:grpSpPr bwMode="auto">
          <a:xfrm>
            <a:off x="3033713" y="3492500"/>
            <a:ext cx="1376362" cy="2382838"/>
            <a:chOff x="2355" y="948"/>
            <a:chExt cx="1050" cy="2124"/>
          </a:xfrm>
        </p:grpSpPr>
        <p:grpSp>
          <p:nvGrpSpPr>
            <p:cNvPr id="23564" name="Group 6"/>
            <p:cNvGrpSpPr>
              <a:grpSpLocks/>
            </p:cNvGrpSpPr>
            <p:nvPr/>
          </p:nvGrpSpPr>
          <p:grpSpPr bwMode="auto">
            <a:xfrm>
              <a:off x="2656" y="948"/>
              <a:ext cx="468" cy="588"/>
              <a:chOff x="2271" y="1680"/>
              <a:chExt cx="468" cy="480"/>
            </a:xfrm>
          </p:grpSpPr>
          <p:sp>
            <p:nvSpPr>
              <p:cNvPr id="23566" name="Oval 7"/>
              <p:cNvSpPr>
                <a:spLocks noChangeArrowheads="1"/>
              </p:cNvSpPr>
              <p:nvPr/>
            </p:nvSpPr>
            <p:spPr bwMode="auto">
              <a:xfrm>
                <a:off x="2370" y="1680"/>
                <a:ext cx="270" cy="48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23567" name="Freeform 8"/>
              <p:cNvSpPr>
                <a:spLocks/>
              </p:cNvSpPr>
              <p:nvPr/>
            </p:nvSpPr>
            <p:spPr bwMode="auto">
              <a:xfrm>
                <a:off x="2451" y="2013"/>
                <a:ext cx="93" cy="35"/>
              </a:xfrm>
              <a:custGeom>
                <a:avLst/>
                <a:gdLst>
                  <a:gd name="T0" fmla="*/ 0 w 93"/>
                  <a:gd name="T1" fmla="*/ 9 h 35"/>
                  <a:gd name="T2" fmla="*/ 58 w 93"/>
                  <a:gd name="T3" fmla="*/ 35 h 35"/>
                  <a:gd name="T4" fmla="*/ 77 w 93"/>
                  <a:gd name="T5" fmla="*/ 13 h 35"/>
                  <a:gd name="T6" fmla="*/ 90 w 93"/>
                  <a:gd name="T7" fmla="*/ 3 h 3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3"/>
                  <a:gd name="T13" fmla="*/ 0 h 35"/>
                  <a:gd name="T14" fmla="*/ 93 w 93"/>
                  <a:gd name="T15" fmla="*/ 35 h 3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3" h="35">
                    <a:moveTo>
                      <a:pt x="0" y="9"/>
                    </a:moveTo>
                    <a:cubicBezTo>
                      <a:pt x="5" y="33"/>
                      <a:pt x="36" y="30"/>
                      <a:pt x="58" y="35"/>
                    </a:cubicBezTo>
                    <a:cubicBezTo>
                      <a:pt x="73" y="30"/>
                      <a:pt x="66" y="22"/>
                      <a:pt x="77" y="13"/>
                    </a:cubicBezTo>
                    <a:cubicBezTo>
                      <a:pt x="93" y="0"/>
                      <a:pt x="83" y="17"/>
                      <a:pt x="90" y="3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568" name="Freeform 9"/>
              <p:cNvSpPr>
                <a:spLocks/>
              </p:cNvSpPr>
              <p:nvPr/>
            </p:nvSpPr>
            <p:spPr bwMode="auto">
              <a:xfrm>
                <a:off x="2515" y="1690"/>
                <a:ext cx="224" cy="83"/>
              </a:xfrm>
              <a:custGeom>
                <a:avLst/>
                <a:gdLst>
                  <a:gd name="T0" fmla="*/ 0 w 224"/>
                  <a:gd name="T1" fmla="*/ 6 h 83"/>
                  <a:gd name="T2" fmla="*/ 19 w 224"/>
                  <a:gd name="T3" fmla="*/ 32 h 83"/>
                  <a:gd name="T4" fmla="*/ 29 w 224"/>
                  <a:gd name="T5" fmla="*/ 0 h 83"/>
                  <a:gd name="T6" fmla="*/ 64 w 224"/>
                  <a:gd name="T7" fmla="*/ 41 h 83"/>
                  <a:gd name="T8" fmla="*/ 48 w 224"/>
                  <a:gd name="T9" fmla="*/ 3 h 83"/>
                  <a:gd name="T10" fmla="*/ 96 w 224"/>
                  <a:gd name="T11" fmla="*/ 60 h 83"/>
                  <a:gd name="T12" fmla="*/ 112 w 224"/>
                  <a:gd name="T13" fmla="*/ 57 h 83"/>
                  <a:gd name="T14" fmla="*/ 83 w 224"/>
                  <a:gd name="T15" fmla="*/ 12 h 83"/>
                  <a:gd name="T16" fmla="*/ 128 w 224"/>
                  <a:gd name="T17" fmla="*/ 67 h 83"/>
                  <a:gd name="T18" fmla="*/ 119 w 224"/>
                  <a:gd name="T19" fmla="*/ 12 h 83"/>
                  <a:gd name="T20" fmla="*/ 122 w 224"/>
                  <a:gd name="T21" fmla="*/ 32 h 83"/>
                  <a:gd name="T22" fmla="*/ 183 w 224"/>
                  <a:gd name="T23" fmla="*/ 60 h 83"/>
                  <a:gd name="T24" fmla="*/ 141 w 224"/>
                  <a:gd name="T25" fmla="*/ 12 h 83"/>
                  <a:gd name="T26" fmla="*/ 151 w 224"/>
                  <a:gd name="T27" fmla="*/ 41 h 83"/>
                  <a:gd name="T28" fmla="*/ 208 w 224"/>
                  <a:gd name="T29" fmla="*/ 83 h 83"/>
                  <a:gd name="T30" fmla="*/ 186 w 224"/>
                  <a:gd name="T31" fmla="*/ 16 h 83"/>
                  <a:gd name="T32" fmla="*/ 173 w 224"/>
                  <a:gd name="T33" fmla="*/ 19 h 83"/>
                  <a:gd name="T34" fmla="*/ 208 w 224"/>
                  <a:gd name="T35" fmla="*/ 54 h 83"/>
                  <a:gd name="T36" fmla="*/ 224 w 224"/>
                  <a:gd name="T37" fmla="*/ 54 h 83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224"/>
                  <a:gd name="T58" fmla="*/ 0 h 83"/>
                  <a:gd name="T59" fmla="*/ 224 w 224"/>
                  <a:gd name="T60" fmla="*/ 83 h 83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224" h="83">
                    <a:moveTo>
                      <a:pt x="0" y="6"/>
                    </a:moveTo>
                    <a:cubicBezTo>
                      <a:pt x="11" y="41"/>
                      <a:pt x="1" y="44"/>
                      <a:pt x="19" y="32"/>
                    </a:cubicBezTo>
                    <a:cubicBezTo>
                      <a:pt x="23" y="21"/>
                      <a:pt x="25" y="11"/>
                      <a:pt x="29" y="0"/>
                    </a:cubicBezTo>
                    <a:cubicBezTo>
                      <a:pt x="38" y="26"/>
                      <a:pt x="38" y="35"/>
                      <a:pt x="64" y="41"/>
                    </a:cubicBezTo>
                    <a:cubicBezTo>
                      <a:pt x="61" y="22"/>
                      <a:pt x="62" y="15"/>
                      <a:pt x="48" y="3"/>
                    </a:cubicBezTo>
                    <a:cubicBezTo>
                      <a:pt x="40" y="27"/>
                      <a:pt x="78" y="48"/>
                      <a:pt x="96" y="60"/>
                    </a:cubicBezTo>
                    <a:cubicBezTo>
                      <a:pt x="101" y="59"/>
                      <a:pt x="111" y="62"/>
                      <a:pt x="112" y="57"/>
                    </a:cubicBezTo>
                    <a:cubicBezTo>
                      <a:pt x="116" y="40"/>
                      <a:pt x="83" y="12"/>
                      <a:pt x="83" y="12"/>
                    </a:cubicBezTo>
                    <a:cubicBezTo>
                      <a:pt x="67" y="39"/>
                      <a:pt x="112" y="48"/>
                      <a:pt x="128" y="67"/>
                    </a:cubicBezTo>
                    <a:cubicBezTo>
                      <a:pt x="145" y="50"/>
                      <a:pt x="133" y="27"/>
                      <a:pt x="119" y="12"/>
                    </a:cubicBezTo>
                    <a:cubicBezTo>
                      <a:pt x="120" y="19"/>
                      <a:pt x="119" y="26"/>
                      <a:pt x="122" y="32"/>
                    </a:cubicBezTo>
                    <a:cubicBezTo>
                      <a:pt x="130" y="47"/>
                      <a:pt x="168" y="57"/>
                      <a:pt x="183" y="60"/>
                    </a:cubicBezTo>
                    <a:cubicBezTo>
                      <a:pt x="189" y="41"/>
                      <a:pt x="156" y="23"/>
                      <a:pt x="141" y="12"/>
                    </a:cubicBezTo>
                    <a:cubicBezTo>
                      <a:pt x="137" y="26"/>
                      <a:pt x="135" y="36"/>
                      <a:pt x="151" y="41"/>
                    </a:cubicBezTo>
                    <a:cubicBezTo>
                      <a:pt x="171" y="53"/>
                      <a:pt x="189" y="69"/>
                      <a:pt x="208" y="83"/>
                    </a:cubicBezTo>
                    <a:cubicBezTo>
                      <a:pt x="214" y="59"/>
                      <a:pt x="194" y="39"/>
                      <a:pt x="186" y="16"/>
                    </a:cubicBezTo>
                    <a:cubicBezTo>
                      <a:pt x="182" y="17"/>
                      <a:pt x="176" y="16"/>
                      <a:pt x="173" y="19"/>
                    </a:cubicBezTo>
                    <a:cubicBezTo>
                      <a:pt x="169" y="24"/>
                      <a:pt x="202" y="53"/>
                      <a:pt x="208" y="54"/>
                    </a:cubicBezTo>
                    <a:cubicBezTo>
                      <a:pt x="213" y="55"/>
                      <a:pt x="219" y="54"/>
                      <a:pt x="224" y="54"/>
                    </a:cubicBez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569" name="Freeform 10"/>
              <p:cNvSpPr>
                <a:spLocks/>
              </p:cNvSpPr>
              <p:nvPr/>
            </p:nvSpPr>
            <p:spPr bwMode="auto">
              <a:xfrm flipH="1">
                <a:off x="2271" y="1693"/>
                <a:ext cx="224" cy="83"/>
              </a:xfrm>
              <a:custGeom>
                <a:avLst/>
                <a:gdLst>
                  <a:gd name="T0" fmla="*/ 0 w 224"/>
                  <a:gd name="T1" fmla="*/ 6 h 83"/>
                  <a:gd name="T2" fmla="*/ 19 w 224"/>
                  <a:gd name="T3" fmla="*/ 32 h 83"/>
                  <a:gd name="T4" fmla="*/ 29 w 224"/>
                  <a:gd name="T5" fmla="*/ 0 h 83"/>
                  <a:gd name="T6" fmla="*/ 64 w 224"/>
                  <a:gd name="T7" fmla="*/ 41 h 83"/>
                  <a:gd name="T8" fmla="*/ 48 w 224"/>
                  <a:gd name="T9" fmla="*/ 3 h 83"/>
                  <a:gd name="T10" fmla="*/ 96 w 224"/>
                  <a:gd name="T11" fmla="*/ 60 h 83"/>
                  <a:gd name="T12" fmla="*/ 112 w 224"/>
                  <a:gd name="T13" fmla="*/ 57 h 83"/>
                  <a:gd name="T14" fmla="*/ 83 w 224"/>
                  <a:gd name="T15" fmla="*/ 12 h 83"/>
                  <a:gd name="T16" fmla="*/ 128 w 224"/>
                  <a:gd name="T17" fmla="*/ 67 h 83"/>
                  <a:gd name="T18" fmla="*/ 119 w 224"/>
                  <a:gd name="T19" fmla="*/ 12 h 83"/>
                  <a:gd name="T20" fmla="*/ 122 w 224"/>
                  <a:gd name="T21" fmla="*/ 32 h 83"/>
                  <a:gd name="T22" fmla="*/ 183 w 224"/>
                  <a:gd name="T23" fmla="*/ 60 h 83"/>
                  <a:gd name="T24" fmla="*/ 141 w 224"/>
                  <a:gd name="T25" fmla="*/ 12 h 83"/>
                  <a:gd name="T26" fmla="*/ 151 w 224"/>
                  <a:gd name="T27" fmla="*/ 41 h 83"/>
                  <a:gd name="T28" fmla="*/ 208 w 224"/>
                  <a:gd name="T29" fmla="*/ 83 h 83"/>
                  <a:gd name="T30" fmla="*/ 186 w 224"/>
                  <a:gd name="T31" fmla="*/ 16 h 83"/>
                  <a:gd name="T32" fmla="*/ 173 w 224"/>
                  <a:gd name="T33" fmla="*/ 19 h 83"/>
                  <a:gd name="T34" fmla="*/ 208 w 224"/>
                  <a:gd name="T35" fmla="*/ 54 h 83"/>
                  <a:gd name="T36" fmla="*/ 224 w 224"/>
                  <a:gd name="T37" fmla="*/ 54 h 83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224"/>
                  <a:gd name="T58" fmla="*/ 0 h 83"/>
                  <a:gd name="T59" fmla="*/ 224 w 224"/>
                  <a:gd name="T60" fmla="*/ 83 h 83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224" h="83">
                    <a:moveTo>
                      <a:pt x="0" y="6"/>
                    </a:moveTo>
                    <a:cubicBezTo>
                      <a:pt x="11" y="41"/>
                      <a:pt x="1" y="44"/>
                      <a:pt x="19" y="32"/>
                    </a:cubicBezTo>
                    <a:cubicBezTo>
                      <a:pt x="23" y="21"/>
                      <a:pt x="25" y="11"/>
                      <a:pt x="29" y="0"/>
                    </a:cubicBezTo>
                    <a:cubicBezTo>
                      <a:pt x="38" y="26"/>
                      <a:pt x="38" y="35"/>
                      <a:pt x="64" y="41"/>
                    </a:cubicBezTo>
                    <a:cubicBezTo>
                      <a:pt x="61" y="22"/>
                      <a:pt x="62" y="15"/>
                      <a:pt x="48" y="3"/>
                    </a:cubicBezTo>
                    <a:cubicBezTo>
                      <a:pt x="40" y="27"/>
                      <a:pt x="78" y="48"/>
                      <a:pt x="96" y="60"/>
                    </a:cubicBezTo>
                    <a:cubicBezTo>
                      <a:pt x="101" y="59"/>
                      <a:pt x="111" y="62"/>
                      <a:pt x="112" y="57"/>
                    </a:cubicBezTo>
                    <a:cubicBezTo>
                      <a:pt x="116" y="40"/>
                      <a:pt x="83" y="12"/>
                      <a:pt x="83" y="12"/>
                    </a:cubicBezTo>
                    <a:cubicBezTo>
                      <a:pt x="67" y="39"/>
                      <a:pt x="112" y="48"/>
                      <a:pt x="128" y="67"/>
                    </a:cubicBezTo>
                    <a:cubicBezTo>
                      <a:pt x="145" y="50"/>
                      <a:pt x="133" y="27"/>
                      <a:pt x="119" y="12"/>
                    </a:cubicBezTo>
                    <a:cubicBezTo>
                      <a:pt x="120" y="19"/>
                      <a:pt x="119" y="26"/>
                      <a:pt x="122" y="32"/>
                    </a:cubicBezTo>
                    <a:cubicBezTo>
                      <a:pt x="130" y="47"/>
                      <a:pt x="168" y="57"/>
                      <a:pt x="183" y="60"/>
                    </a:cubicBezTo>
                    <a:cubicBezTo>
                      <a:pt x="189" y="41"/>
                      <a:pt x="156" y="23"/>
                      <a:pt x="141" y="12"/>
                    </a:cubicBezTo>
                    <a:cubicBezTo>
                      <a:pt x="137" y="26"/>
                      <a:pt x="135" y="36"/>
                      <a:pt x="151" y="41"/>
                    </a:cubicBezTo>
                    <a:cubicBezTo>
                      <a:pt x="171" y="53"/>
                      <a:pt x="189" y="69"/>
                      <a:pt x="208" y="83"/>
                    </a:cubicBezTo>
                    <a:cubicBezTo>
                      <a:pt x="214" y="59"/>
                      <a:pt x="194" y="39"/>
                      <a:pt x="186" y="16"/>
                    </a:cubicBezTo>
                    <a:cubicBezTo>
                      <a:pt x="182" y="17"/>
                      <a:pt x="176" y="16"/>
                      <a:pt x="173" y="19"/>
                    </a:cubicBezTo>
                    <a:cubicBezTo>
                      <a:pt x="169" y="24"/>
                      <a:pt x="202" y="53"/>
                      <a:pt x="208" y="54"/>
                    </a:cubicBezTo>
                    <a:cubicBezTo>
                      <a:pt x="213" y="55"/>
                      <a:pt x="219" y="54"/>
                      <a:pt x="224" y="54"/>
                    </a:cubicBez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23570" name="Group 11"/>
              <p:cNvGrpSpPr>
                <a:grpSpLocks/>
              </p:cNvGrpSpPr>
              <p:nvPr/>
            </p:nvGrpSpPr>
            <p:grpSpPr bwMode="auto">
              <a:xfrm>
                <a:off x="2383" y="1776"/>
                <a:ext cx="248" cy="51"/>
                <a:chOff x="2383" y="1776"/>
                <a:chExt cx="248" cy="51"/>
              </a:xfrm>
            </p:grpSpPr>
            <p:sp>
              <p:nvSpPr>
                <p:cNvPr id="23571" name="Oval 12"/>
                <p:cNvSpPr>
                  <a:spLocks noChangeArrowheads="1"/>
                </p:cNvSpPr>
                <p:nvPr/>
              </p:nvSpPr>
              <p:spPr bwMode="auto">
                <a:xfrm>
                  <a:off x="2445" y="1776"/>
                  <a:ext cx="48" cy="48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23572" name="Oval 13"/>
                <p:cNvSpPr>
                  <a:spLocks noChangeArrowheads="1"/>
                </p:cNvSpPr>
                <p:nvPr/>
              </p:nvSpPr>
              <p:spPr bwMode="auto">
                <a:xfrm>
                  <a:off x="2526" y="1779"/>
                  <a:ext cx="48" cy="48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23573" name="Line 14"/>
                <p:cNvSpPr>
                  <a:spLocks noChangeShapeType="1"/>
                </p:cNvSpPr>
                <p:nvPr/>
              </p:nvSpPr>
              <p:spPr bwMode="auto">
                <a:xfrm rot="19831447" flipH="1">
                  <a:off x="2383" y="1801"/>
                  <a:ext cx="69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574" name="Line 15"/>
                <p:cNvSpPr>
                  <a:spLocks noChangeShapeType="1"/>
                </p:cNvSpPr>
                <p:nvPr/>
              </p:nvSpPr>
              <p:spPr bwMode="auto">
                <a:xfrm flipH="1">
                  <a:off x="2487" y="1782"/>
                  <a:ext cx="4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575" name="Line 16"/>
                <p:cNvSpPr>
                  <a:spLocks noChangeShapeType="1"/>
                </p:cNvSpPr>
                <p:nvPr/>
              </p:nvSpPr>
              <p:spPr bwMode="auto">
                <a:xfrm rot="1768553">
                  <a:off x="2562" y="1800"/>
                  <a:ext cx="69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pic>
          <p:nvPicPr>
            <p:cNvPr id="23565" name="Picture 17" descr="Man-headless-welcomi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55" y="1248"/>
              <a:ext cx="1050" cy="18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3558" name="Picture 18" descr="lab-geek-clea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3575" y="4260850"/>
            <a:ext cx="950913" cy="181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9" name="Oval 19" descr="Woven mat"/>
          <p:cNvSpPr>
            <a:spLocks noChangeArrowheads="1"/>
          </p:cNvSpPr>
          <p:nvPr/>
        </p:nvSpPr>
        <p:spPr bwMode="auto">
          <a:xfrm>
            <a:off x="3851275" y="3600450"/>
            <a:ext cx="127000" cy="161925"/>
          </a:xfrm>
          <a:prstGeom prst="ellipse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3560" name="Oval 20" descr="Woven mat"/>
          <p:cNvSpPr>
            <a:spLocks noChangeArrowheads="1"/>
          </p:cNvSpPr>
          <p:nvPr/>
        </p:nvSpPr>
        <p:spPr bwMode="auto">
          <a:xfrm>
            <a:off x="3475038" y="3575050"/>
            <a:ext cx="125412" cy="161925"/>
          </a:xfrm>
          <a:prstGeom prst="ellipse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grpSp>
        <p:nvGrpSpPr>
          <p:cNvPr id="23561" name="Group 21"/>
          <p:cNvGrpSpPr>
            <a:grpSpLocks/>
          </p:cNvGrpSpPr>
          <p:nvPr/>
        </p:nvGrpSpPr>
        <p:grpSpPr bwMode="auto">
          <a:xfrm>
            <a:off x="3662363" y="3633788"/>
            <a:ext cx="168275" cy="53975"/>
            <a:chOff x="2448" y="1410"/>
            <a:chExt cx="128" cy="48"/>
          </a:xfrm>
        </p:grpSpPr>
        <p:sp>
          <p:nvSpPr>
            <p:cNvPr id="23562" name="Oval 22"/>
            <p:cNvSpPr>
              <a:spLocks noChangeAspect="1" noChangeArrowheads="1"/>
            </p:cNvSpPr>
            <p:nvPr/>
          </p:nvSpPr>
          <p:spPr bwMode="auto">
            <a:xfrm>
              <a:off x="2448" y="1410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3563" name="Oval 23"/>
            <p:cNvSpPr>
              <a:spLocks noChangeAspect="1" noChangeArrowheads="1"/>
            </p:cNvSpPr>
            <p:nvPr/>
          </p:nvSpPr>
          <p:spPr bwMode="auto">
            <a:xfrm>
              <a:off x="2528" y="1410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6705600" y="3341511"/>
            <a:ext cx="1752600" cy="209727"/>
            <a:chOff x="6858000" y="3341511"/>
            <a:chExt cx="1752600" cy="209727"/>
          </a:xfrm>
        </p:grpSpPr>
        <p:cxnSp>
          <p:nvCxnSpPr>
            <p:cNvPr id="4" name="Straight Connector 3"/>
            <p:cNvCxnSpPr/>
            <p:nvPr/>
          </p:nvCxnSpPr>
          <p:spPr>
            <a:xfrm>
              <a:off x="6858000" y="3551238"/>
              <a:ext cx="17526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Rectangle 4"/>
            <p:cNvSpPr/>
            <p:nvPr/>
          </p:nvSpPr>
          <p:spPr>
            <a:xfrm>
              <a:off x="7176912" y="3341511"/>
              <a:ext cx="1143000" cy="19843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65251" name="Text Box 3"/>
          <p:cNvSpPr txBox="1">
            <a:spLocks noChangeArrowheads="1"/>
          </p:cNvSpPr>
          <p:nvPr/>
        </p:nvSpPr>
        <p:spPr bwMode="auto">
          <a:xfrm>
            <a:off x="6172200" y="4267200"/>
            <a:ext cx="2819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latin typeface="Courier New" pitchFamily="49" charset="0"/>
              </a:rPr>
              <a:t>Expect = 4e-98</a:t>
            </a:r>
          </a:p>
        </p:txBody>
      </p:sp>
      <p:grpSp>
        <p:nvGrpSpPr>
          <p:cNvPr id="24580" name="Group 4"/>
          <p:cNvGrpSpPr>
            <a:grpSpLocks/>
          </p:cNvGrpSpPr>
          <p:nvPr/>
        </p:nvGrpSpPr>
        <p:grpSpPr bwMode="auto">
          <a:xfrm>
            <a:off x="228600" y="1323975"/>
            <a:ext cx="2200275" cy="4314825"/>
            <a:chOff x="672" y="816"/>
            <a:chExt cx="1050" cy="2124"/>
          </a:xfrm>
        </p:grpSpPr>
        <p:grpSp>
          <p:nvGrpSpPr>
            <p:cNvPr id="24589" name="Group 5"/>
            <p:cNvGrpSpPr>
              <a:grpSpLocks/>
            </p:cNvGrpSpPr>
            <p:nvPr/>
          </p:nvGrpSpPr>
          <p:grpSpPr bwMode="auto">
            <a:xfrm>
              <a:off x="672" y="816"/>
              <a:ext cx="1050" cy="2124"/>
              <a:chOff x="2355" y="948"/>
              <a:chExt cx="1050" cy="2124"/>
            </a:xfrm>
          </p:grpSpPr>
          <p:grpSp>
            <p:nvGrpSpPr>
              <p:cNvPr id="24595" name="Group 6"/>
              <p:cNvGrpSpPr>
                <a:grpSpLocks/>
              </p:cNvGrpSpPr>
              <p:nvPr/>
            </p:nvGrpSpPr>
            <p:grpSpPr bwMode="auto">
              <a:xfrm>
                <a:off x="2656" y="948"/>
                <a:ext cx="468" cy="588"/>
                <a:chOff x="2271" y="1680"/>
                <a:chExt cx="468" cy="480"/>
              </a:xfrm>
            </p:grpSpPr>
            <p:sp>
              <p:nvSpPr>
                <p:cNvPr id="24597" name="Oval 7"/>
                <p:cNvSpPr>
                  <a:spLocks noChangeArrowheads="1"/>
                </p:cNvSpPr>
                <p:nvPr/>
              </p:nvSpPr>
              <p:spPr bwMode="auto">
                <a:xfrm>
                  <a:off x="2370" y="1680"/>
                  <a:ext cx="270" cy="480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24598" name="Freeform 8"/>
                <p:cNvSpPr>
                  <a:spLocks/>
                </p:cNvSpPr>
                <p:nvPr/>
              </p:nvSpPr>
              <p:spPr bwMode="auto">
                <a:xfrm>
                  <a:off x="2451" y="2013"/>
                  <a:ext cx="93" cy="35"/>
                </a:xfrm>
                <a:custGeom>
                  <a:avLst/>
                  <a:gdLst>
                    <a:gd name="T0" fmla="*/ 0 w 93"/>
                    <a:gd name="T1" fmla="*/ 9 h 35"/>
                    <a:gd name="T2" fmla="*/ 58 w 93"/>
                    <a:gd name="T3" fmla="*/ 35 h 35"/>
                    <a:gd name="T4" fmla="*/ 77 w 93"/>
                    <a:gd name="T5" fmla="*/ 13 h 35"/>
                    <a:gd name="T6" fmla="*/ 90 w 93"/>
                    <a:gd name="T7" fmla="*/ 3 h 3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93"/>
                    <a:gd name="T13" fmla="*/ 0 h 35"/>
                    <a:gd name="T14" fmla="*/ 93 w 93"/>
                    <a:gd name="T15" fmla="*/ 35 h 3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93" h="35">
                      <a:moveTo>
                        <a:pt x="0" y="9"/>
                      </a:moveTo>
                      <a:cubicBezTo>
                        <a:pt x="5" y="33"/>
                        <a:pt x="36" y="30"/>
                        <a:pt x="58" y="35"/>
                      </a:cubicBezTo>
                      <a:cubicBezTo>
                        <a:pt x="73" y="30"/>
                        <a:pt x="66" y="22"/>
                        <a:pt x="77" y="13"/>
                      </a:cubicBezTo>
                      <a:cubicBezTo>
                        <a:pt x="93" y="0"/>
                        <a:pt x="83" y="17"/>
                        <a:pt x="90" y="3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599" name="Freeform 9"/>
                <p:cNvSpPr>
                  <a:spLocks/>
                </p:cNvSpPr>
                <p:nvPr/>
              </p:nvSpPr>
              <p:spPr bwMode="auto">
                <a:xfrm>
                  <a:off x="2515" y="1690"/>
                  <a:ext cx="224" cy="83"/>
                </a:xfrm>
                <a:custGeom>
                  <a:avLst/>
                  <a:gdLst>
                    <a:gd name="T0" fmla="*/ 0 w 224"/>
                    <a:gd name="T1" fmla="*/ 6 h 83"/>
                    <a:gd name="T2" fmla="*/ 19 w 224"/>
                    <a:gd name="T3" fmla="*/ 32 h 83"/>
                    <a:gd name="T4" fmla="*/ 29 w 224"/>
                    <a:gd name="T5" fmla="*/ 0 h 83"/>
                    <a:gd name="T6" fmla="*/ 64 w 224"/>
                    <a:gd name="T7" fmla="*/ 41 h 83"/>
                    <a:gd name="T8" fmla="*/ 48 w 224"/>
                    <a:gd name="T9" fmla="*/ 3 h 83"/>
                    <a:gd name="T10" fmla="*/ 96 w 224"/>
                    <a:gd name="T11" fmla="*/ 60 h 83"/>
                    <a:gd name="T12" fmla="*/ 112 w 224"/>
                    <a:gd name="T13" fmla="*/ 57 h 83"/>
                    <a:gd name="T14" fmla="*/ 83 w 224"/>
                    <a:gd name="T15" fmla="*/ 12 h 83"/>
                    <a:gd name="T16" fmla="*/ 128 w 224"/>
                    <a:gd name="T17" fmla="*/ 67 h 83"/>
                    <a:gd name="T18" fmla="*/ 119 w 224"/>
                    <a:gd name="T19" fmla="*/ 12 h 83"/>
                    <a:gd name="T20" fmla="*/ 122 w 224"/>
                    <a:gd name="T21" fmla="*/ 32 h 83"/>
                    <a:gd name="T22" fmla="*/ 183 w 224"/>
                    <a:gd name="T23" fmla="*/ 60 h 83"/>
                    <a:gd name="T24" fmla="*/ 141 w 224"/>
                    <a:gd name="T25" fmla="*/ 12 h 83"/>
                    <a:gd name="T26" fmla="*/ 151 w 224"/>
                    <a:gd name="T27" fmla="*/ 41 h 83"/>
                    <a:gd name="T28" fmla="*/ 208 w 224"/>
                    <a:gd name="T29" fmla="*/ 83 h 83"/>
                    <a:gd name="T30" fmla="*/ 186 w 224"/>
                    <a:gd name="T31" fmla="*/ 16 h 83"/>
                    <a:gd name="T32" fmla="*/ 173 w 224"/>
                    <a:gd name="T33" fmla="*/ 19 h 83"/>
                    <a:gd name="T34" fmla="*/ 208 w 224"/>
                    <a:gd name="T35" fmla="*/ 54 h 83"/>
                    <a:gd name="T36" fmla="*/ 224 w 224"/>
                    <a:gd name="T37" fmla="*/ 54 h 83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224"/>
                    <a:gd name="T58" fmla="*/ 0 h 83"/>
                    <a:gd name="T59" fmla="*/ 224 w 224"/>
                    <a:gd name="T60" fmla="*/ 83 h 83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224" h="83">
                      <a:moveTo>
                        <a:pt x="0" y="6"/>
                      </a:moveTo>
                      <a:cubicBezTo>
                        <a:pt x="11" y="41"/>
                        <a:pt x="1" y="44"/>
                        <a:pt x="19" y="32"/>
                      </a:cubicBezTo>
                      <a:cubicBezTo>
                        <a:pt x="23" y="21"/>
                        <a:pt x="25" y="11"/>
                        <a:pt x="29" y="0"/>
                      </a:cubicBezTo>
                      <a:cubicBezTo>
                        <a:pt x="38" y="26"/>
                        <a:pt x="38" y="35"/>
                        <a:pt x="64" y="41"/>
                      </a:cubicBezTo>
                      <a:cubicBezTo>
                        <a:pt x="61" y="22"/>
                        <a:pt x="62" y="15"/>
                        <a:pt x="48" y="3"/>
                      </a:cubicBezTo>
                      <a:cubicBezTo>
                        <a:pt x="40" y="27"/>
                        <a:pt x="78" y="48"/>
                        <a:pt x="96" y="60"/>
                      </a:cubicBezTo>
                      <a:cubicBezTo>
                        <a:pt x="101" y="59"/>
                        <a:pt x="111" y="62"/>
                        <a:pt x="112" y="57"/>
                      </a:cubicBezTo>
                      <a:cubicBezTo>
                        <a:pt x="116" y="40"/>
                        <a:pt x="83" y="12"/>
                        <a:pt x="83" y="12"/>
                      </a:cubicBezTo>
                      <a:cubicBezTo>
                        <a:pt x="67" y="39"/>
                        <a:pt x="112" y="48"/>
                        <a:pt x="128" y="67"/>
                      </a:cubicBezTo>
                      <a:cubicBezTo>
                        <a:pt x="145" y="50"/>
                        <a:pt x="133" y="27"/>
                        <a:pt x="119" y="12"/>
                      </a:cubicBezTo>
                      <a:cubicBezTo>
                        <a:pt x="120" y="19"/>
                        <a:pt x="119" y="26"/>
                        <a:pt x="122" y="32"/>
                      </a:cubicBezTo>
                      <a:cubicBezTo>
                        <a:pt x="130" y="47"/>
                        <a:pt x="168" y="57"/>
                        <a:pt x="183" y="60"/>
                      </a:cubicBezTo>
                      <a:cubicBezTo>
                        <a:pt x="189" y="41"/>
                        <a:pt x="156" y="23"/>
                        <a:pt x="141" y="12"/>
                      </a:cubicBezTo>
                      <a:cubicBezTo>
                        <a:pt x="137" y="26"/>
                        <a:pt x="135" y="36"/>
                        <a:pt x="151" y="41"/>
                      </a:cubicBezTo>
                      <a:cubicBezTo>
                        <a:pt x="171" y="53"/>
                        <a:pt x="189" y="69"/>
                        <a:pt x="208" y="83"/>
                      </a:cubicBezTo>
                      <a:cubicBezTo>
                        <a:pt x="214" y="59"/>
                        <a:pt x="194" y="39"/>
                        <a:pt x="186" y="16"/>
                      </a:cubicBezTo>
                      <a:cubicBezTo>
                        <a:pt x="182" y="17"/>
                        <a:pt x="176" y="16"/>
                        <a:pt x="173" y="19"/>
                      </a:cubicBezTo>
                      <a:cubicBezTo>
                        <a:pt x="169" y="24"/>
                        <a:pt x="202" y="53"/>
                        <a:pt x="208" y="54"/>
                      </a:cubicBezTo>
                      <a:cubicBezTo>
                        <a:pt x="213" y="55"/>
                        <a:pt x="219" y="54"/>
                        <a:pt x="224" y="54"/>
                      </a:cubicBezTo>
                    </a:path>
                  </a:pathLst>
                </a:custGeom>
                <a:noFill/>
                <a:ln w="28575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600" name="Freeform 10"/>
                <p:cNvSpPr>
                  <a:spLocks/>
                </p:cNvSpPr>
                <p:nvPr/>
              </p:nvSpPr>
              <p:spPr bwMode="auto">
                <a:xfrm flipH="1">
                  <a:off x="2271" y="1693"/>
                  <a:ext cx="224" cy="83"/>
                </a:xfrm>
                <a:custGeom>
                  <a:avLst/>
                  <a:gdLst>
                    <a:gd name="T0" fmla="*/ 0 w 224"/>
                    <a:gd name="T1" fmla="*/ 6 h 83"/>
                    <a:gd name="T2" fmla="*/ 19 w 224"/>
                    <a:gd name="T3" fmla="*/ 32 h 83"/>
                    <a:gd name="T4" fmla="*/ 29 w 224"/>
                    <a:gd name="T5" fmla="*/ 0 h 83"/>
                    <a:gd name="T6" fmla="*/ 64 w 224"/>
                    <a:gd name="T7" fmla="*/ 41 h 83"/>
                    <a:gd name="T8" fmla="*/ 48 w 224"/>
                    <a:gd name="T9" fmla="*/ 3 h 83"/>
                    <a:gd name="T10" fmla="*/ 96 w 224"/>
                    <a:gd name="T11" fmla="*/ 60 h 83"/>
                    <a:gd name="T12" fmla="*/ 112 w 224"/>
                    <a:gd name="T13" fmla="*/ 57 h 83"/>
                    <a:gd name="T14" fmla="*/ 83 w 224"/>
                    <a:gd name="T15" fmla="*/ 12 h 83"/>
                    <a:gd name="T16" fmla="*/ 128 w 224"/>
                    <a:gd name="T17" fmla="*/ 67 h 83"/>
                    <a:gd name="T18" fmla="*/ 119 w 224"/>
                    <a:gd name="T19" fmla="*/ 12 h 83"/>
                    <a:gd name="T20" fmla="*/ 122 w 224"/>
                    <a:gd name="T21" fmla="*/ 32 h 83"/>
                    <a:gd name="T22" fmla="*/ 183 w 224"/>
                    <a:gd name="T23" fmla="*/ 60 h 83"/>
                    <a:gd name="T24" fmla="*/ 141 w 224"/>
                    <a:gd name="T25" fmla="*/ 12 h 83"/>
                    <a:gd name="T26" fmla="*/ 151 w 224"/>
                    <a:gd name="T27" fmla="*/ 41 h 83"/>
                    <a:gd name="T28" fmla="*/ 208 w 224"/>
                    <a:gd name="T29" fmla="*/ 83 h 83"/>
                    <a:gd name="T30" fmla="*/ 186 w 224"/>
                    <a:gd name="T31" fmla="*/ 16 h 83"/>
                    <a:gd name="T32" fmla="*/ 173 w 224"/>
                    <a:gd name="T33" fmla="*/ 19 h 83"/>
                    <a:gd name="T34" fmla="*/ 208 w 224"/>
                    <a:gd name="T35" fmla="*/ 54 h 83"/>
                    <a:gd name="T36" fmla="*/ 224 w 224"/>
                    <a:gd name="T37" fmla="*/ 54 h 83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224"/>
                    <a:gd name="T58" fmla="*/ 0 h 83"/>
                    <a:gd name="T59" fmla="*/ 224 w 224"/>
                    <a:gd name="T60" fmla="*/ 83 h 83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224" h="83">
                      <a:moveTo>
                        <a:pt x="0" y="6"/>
                      </a:moveTo>
                      <a:cubicBezTo>
                        <a:pt x="11" y="41"/>
                        <a:pt x="1" y="44"/>
                        <a:pt x="19" y="32"/>
                      </a:cubicBezTo>
                      <a:cubicBezTo>
                        <a:pt x="23" y="21"/>
                        <a:pt x="25" y="11"/>
                        <a:pt x="29" y="0"/>
                      </a:cubicBezTo>
                      <a:cubicBezTo>
                        <a:pt x="38" y="26"/>
                        <a:pt x="38" y="35"/>
                        <a:pt x="64" y="41"/>
                      </a:cubicBezTo>
                      <a:cubicBezTo>
                        <a:pt x="61" y="22"/>
                        <a:pt x="62" y="15"/>
                        <a:pt x="48" y="3"/>
                      </a:cubicBezTo>
                      <a:cubicBezTo>
                        <a:pt x="40" y="27"/>
                        <a:pt x="78" y="48"/>
                        <a:pt x="96" y="60"/>
                      </a:cubicBezTo>
                      <a:cubicBezTo>
                        <a:pt x="101" y="59"/>
                        <a:pt x="111" y="62"/>
                        <a:pt x="112" y="57"/>
                      </a:cubicBezTo>
                      <a:cubicBezTo>
                        <a:pt x="116" y="40"/>
                        <a:pt x="83" y="12"/>
                        <a:pt x="83" y="12"/>
                      </a:cubicBezTo>
                      <a:cubicBezTo>
                        <a:pt x="67" y="39"/>
                        <a:pt x="112" y="48"/>
                        <a:pt x="128" y="67"/>
                      </a:cubicBezTo>
                      <a:cubicBezTo>
                        <a:pt x="145" y="50"/>
                        <a:pt x="133" y="27"/>
                        <a:pt x="119" y="12"/>
                      </a:cubicBezTo>
                      <a:cubicBezTo>
                        <a:pt x="120" y="19"/>
                        <a:pt x="119" y="26"/>
                        <a:pt x="122" y="32"/>
                      </a:cubicBezTo>
                      <a:cubicBezTo>
                        <a:pt x="130" y="47"/>
                        <a:pt x="168" y="57"/>
                        <a:pt x="183" y="60"/>
                      </a:cubicBezTo>
                      <a:cubicBezTo>
                        <a:pt x="189" y="41"/>
                        <a:pt x="156" y="23"/>
                        <a:pt x="141" y="12"/>
                      </a:cubicBezTo>
                      <a:cubicBezTo>
                        <a:pt x="137" y="26"/>
                        <a:pt x="135" y="36"/>
                        <a:pt x="151" y="41"/>
                      </a:cubicBezTo>
                      <a:cubicBezTo>
                        <a:pt x="171" y="53"/>
                        <a:pt x="189" y="69"/>
                        <a:pt x="208" y="83"/>
                      </a:cubicBezTo>
                      <a:cubicBezTo>
                        <a:pt x="214" y="59"/>
                        <a:pt x="194" y="39"/>
                        <a:pt x="186" y="16"/>
                      </a:cubicBezTo>
                      <a:cubicBezTo>
                        <a:pt x="182" y="17"/>
                        <a:pt x="176" y="16"/>
                        <a:pt x="173" y="19"/>
                      </a:cubicBezTo>
                      <a:cubicBezTo>
                        <a:pt x="169" y="24"/>
                        <a:pt x="202" y="53"/>
                        <a:pt x="208" y="54"/>
                      </a:cubicBezTo>
                      <a:cubicBezTo>
                        <a:pt x="213" y="55"/>
                        <a:pt x="219" y="54"/>
                        <a:pt x="224" y="54"/>
                      </a:cubicBezTo>
                    </a:path>
                  </a:pathLst>
                </a:custGeom>
                <a:noFill/>
                <a:ln w="28575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24601" name="Group 11"/>
                <p:cNvGrpSpPr>
                  <a:grpSpLocks/>
                </p:cNvGrpSpPr>
                <p:nvPr/>
              </p:nvGrpSpPr>
              <p:grpSpPr bwMode="auto">
                <a:xfrm>
                  <a:off x="2383" y="1776"/>
                  <a:ext cx="248" cy="51"/>
                  <a:chOff x="2383" y="1776"/>
                  <a:chExt cx="248" cy="51"/>
                </a:xfrm>
              </p:grpSpPr>
              <p:sp>
                <p:nvSpPr>
                  <p:cNvPr id="24602" name="Oval 12"/>
                  <p:cNvSpPr>
                    <a:spLocks noChangeArrowheads="1"/>
                  </p:cNvSpPr>
                  <p:nvPr/>
                </p:nvSpPr>
                <p:spPr bwMode="auto">
                  <a:xfrm>
                    <a:off x="2445" y="1776"/>
                    <a:ext cx="48" cy="48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24603" name="Oval 13"/>
                  <p:cNvSpPr>
                    <a:spLocks noChangeArrowheads="1"/>
                  </p:cNvSpPr>
                  <p:nvPr/>
                </p:nvSpPr>
                <p:spPr bwMode="auto">
                  <a:xfrm>
                    <a:off x="2526" y="1779"/>
                    <a:ext cx="48" cy="48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24604" name="Line 14"/>
                  <p:cNvSpPr>
                    <a:spLocks noChangeShapeType="1"/>
                  </p:cNvSpPr>
                  <p:nvPr/>
                </p:nvSpPr>
                <p:spPr bwMode="auto">
                  <a:xfrm rot="19831447" flipH="1">
                    <a:off x="2383" y="1801"/>
                    <a:ext cx="69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4605" name="Line 15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487" y="1782"/>
                    <a:ext cx="48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4606" name="Line 16"/>
                  <p:cNvSpPr>
                    <a:spLocks noChangeShapeType="1"/>
                  </p:cNvSpPr>
                  <p:nvPr/>
                </p:nvSpPr>
                <p:spPr bwMode="auto">
                  <a:xfrm rot="1768553">
                    <a:off x="2562" y="1800"/>
                    <a:ext cx="69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pic>
            <p:nvPicPr>
              <p:cNvPr id="24596" name="Picture 17" descr="Man-headless-welcoming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55" y="1248"/>
                <a:ext cx="1050" cy="18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24590" name="Oval 18" descr="Woven mat"/>
            <p:cNvSpPr>
              <a:spLocks noChangeArrowheads="1"/>
            </p:cNvSpPr>
            <p:nvPr/>
          </p:nvSpPr>
          <p:spPr bwMode="auto">
            <a:xfrm>
              <a:off x="1296" y="912"/>
              <a:ext cx="96" cy="144"/>
            </a:xfrm>
            <a:prstGeom prst="ellipse">
              <a:avLst/>
            </a:prstGeom>
            <a:blipFill dpi="0" rotWithShape="1">
              <a:blip r:embed="rId3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4591" name="Oval 19" descr="Woven mat"/>
            <p:cNvSpPr>
              <a:spLocks noChangeArrowheads="1"/>
            </p:cNvSpPr>
            <p:nvPr/>
          </p:nvSpPr>
          <p:spPr bwMode="auto">
            <a:xfrm>
              <a:off x="1008" y="890"/>
              <a:ext cx="96" cy="144"/>
            </a:xfrm>
            <a:prstGeom prst="ellipse">
              <a:avLst/>
            </a:prstGeom>
            <a:blipFill dpi="0" rotWithShape="1">
              <a:blip r:embed="rId3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grpSp>
          <p:nvGrpSpPr>
            <p:cNvPr id="24592" name="Group 20"/>
            <p:cNvGrpSpPr>
              <a:grpSpLocks/>
            </p:cNvGrpSpPr>
            <p:nvPr/>
          </p:nvGrpSpPr>
          <p:grpSpPr bwMode="auto">
            <a:xfrm>
              <a:off x="1152" y="942"/>
              <a:ext cx="128" cy="48"/>
              <a:chOff x="2448" y="1410"/>
              <a:chExt cx="128" cy="48"/>
            </a:xfrm>
          </p:grpSpPr>
          <p:sp>
            <p:nvSpPr>
              <p:cNvPr id="24593" name="Oval 21"/>
              <p:cNvSpPr>
                <a:spLocks noChangeAspect="1" noChangeArrowheads="1"/>
              </p:cNvSpPr>
              <p:nvPr/>
            </p:nvSpPr>
            <p:spPr bwMode="auto">
              <a:xfrm>
                <a:off x="2448" y="1410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24594" name="Oval 22"/>
              <p:cNvSpPr>
                <a:spLocks noChangeAspect="1" noChangeArrowheads="1"/>
              </p:cNvSpPr>
              <p:nvPr/>
            </p:nvSpPr>
            <p:spPr bwMode="auto">
              <a:xfrm>
                <a:off x="2528" y="1410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</p:grpSp>
      </p:grpSp>
      <p:sp>
        <p:nvSpPr>
          <p:cNvPr id="565271" name="Text Box 23"/>
          <p:cNvSpPr txBox="1">
            <a:spLocks noChangeAspect="1" noChangeArrowheads="1"/>
          </p:cNvSpPr>
          <p:nvPr/>
        </p:nvSpPr>
        <p:spPr bwMode="auto">
          <a:xfrm>
            <a:off x="2286000" y="2717800"/>
            <a:ext cx="1643063" cy="14732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600" b="1">
                <a:solidFill>
                  <a:schemeClr val="bg1"/>
                </a:solidFill>
                <a:latin typeface="Courier New" pitchFamily="49" charset="0"/>
              </a:rPr>
              <a:t>TCTACTTATA TTCAATCCAC AGGGCTACAC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600" b="1">
                <a:solidFill>
                  <a:schemeClr val="bg1"/>
                </a:solidFill>
                <a:latin typeface="Courier New" pitchFamily="49" charset="0"/>
              </a:rPr>
              <a:t>AAGAGTCTGT TGAATGAACA CATACATGGT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600" b="1">
                <a:solidFill>
                  <a:schemeClr val="bg1"/>
                </a:solidFill>
                <a:latin typeface="Courier New" pitchFamily="49" charset="0"/>
              </a:rPr>
              <a:t>TTCTGTCTGC TCTGACCTCT GGCAGCTTTC TGGATTTCGG AACTCTAGCC TGCCCCACTC GAACCTTAGT GACTTCTGCT ATACCAAAGT CTCCGTAAAC CTCTAACATG ATGTCAGCAA TGAATAAACT TTGTTAAAGG TACAAATGAA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600" b="1">
                <a:solidFill>
                  <a:schemeClr val="bg1"/>
                </a:solidFill>
                <a:latin typeface="Courier New" pitchFamily="49" charset="0"/>
              </a:rPr>
              <a:t>AAGAGTTTAA AGTTAAAAAC GAATTGCAGT AAACCTGTAT GGTTACATGA ACTGCCTAAA TTATATATTT TAAGAAATTA ATTGCAATTA CCCCAGCTGT CATTAAAAAG AGGCAAATAC GACAGCACTG ACCCTCAAGA AGGCACCGGC GCTGAAATTC CGCTGAGAGC AGAGTGGTAC CCCTGCACCA GGTCTTTCCT GTGGGCACTG ATGAATGACT GAACGAACGA TTGAATGAAA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4495800" y="2079625"/>
            <a:ext cx="2011363" cy="2263775"/>
            <a:chOff x="4495800" y="2079625"/>
            <a:chExt cx="2011363" cy="2263775"/>
          </a:xfrm>
        </p:grpSpPr>
        <p:sp>
          <p:nvSpPr>
            <p:cNvPr id="24578" name="AutoShape 2"/>
            <p:cNvSpPr>
              <a:spLocks noChangeAspect="1" noChangeArrowheads="1"/>
            </p:cNvSpPr>
            <p:nvPr/>
          </p:nvSpPr>
          <p:spPr bwMode="auto">
            <a:xfrm>
              <a:off x="4495800" y="2079625"/>
              <a:ext cx="2011363" cy="2263775"/>
            </a:xfrm>
            <a:prstGeom prst="cube">
              <a:avLst>
                <a:gd name="adj" fmla="val 25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grpSp>
          <p:nvGrpSpPr>
            <p:cNvPr id="7" name="Group 24"/>
            <p:cNvGrpSpPr>
              <a:grpSpLocks/>
            </p:cNvGrpSpPr>
            <p:nvPr/>
          </p:nvGrpSpPr>
          <p:grpSpPr bwMode="auto">
            <a:xfrm>
              <a:off x="4495800" y="3024188"/>
              <a:ext cx="1709738" cy="657225"/>
              <a:chOff x="4413" y="1905"/>
              <a:chExt cx="1077" cy="414"/>
            </a:xfrm>
          </p:grpSpPr>
          <p:sp>
            <p:nvSpPr>
              <p:cNvPr id="24586" name="Line 25"/>
              <p:cNvSpPr>
                <a:spLocks noChangeShapeType="1"/>
              </p:cNvSpPr>
              <p:nvPr/>
            </p:nvSpPr>
            <p:spPr bwMode="auto">
              <a:xfrm>
                <a:off x="4413" y="2319"/>
                <a:ext cx="1077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587" name="Rectangle 26"/>
              <p:cNvSpPr>
                <a:spLocks noChangeArrowheads="1"/>
              </p:cNvSpPr>
              <p:nvPr/>
            </p:nvSpPr>
            <p:spPr bwMode="auto">
              <a:xfrm>
                <a:off x="4518" y="2163"/>
                <a:ext cx="864" cy="144"/>
              </a:xfrm>
              <a:prstGeom prst="rect">
                <a:avLst/>
              </a:prstGeom>
              <a:solidFill>
                <a:srgbClr val="66FF3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24588" name="Text Box 27"/>
              <p:cNvSpPr txBox="1">
                <a:spLocks noChangeArrowheads="1"/>
              </p:cNvSpPr>
              <p:nvPr/>
            </p:nvSpPr>
            <p:spPr bwMode="auto">
              <a:xfrm>
                <a:off x="4512" y="1905"/>
                <a:ext cx="864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2400" b="1">
                    <a:latin typeface="Arial" charset="0"/>
                  </a:rPr>
                  <a:t>Globin</a:t>
                </a:r>
              </a:p>
            </p:txBody>
          </p:sp>
        </p:grpSp>
        <p:sp>
          <p:nvSpPr>
            <p:cNvPr id="24583" name="Rectangle 28"/>
            <p:cNvSpPr>
              <a:spLocks noChangeArrowheads="1"/>
            </p:cNvSpPr>
            <p:nvPr/>
          </p:nvSpPr>
          <p:spPr bwMode="auto">
            <a:xfrm>
              <a:off x="4495800" y="2584450"/>
              <a:ext cx="1524000" cy="1758950"/>
            </a:xfrm>
            <a:prstGeom prst="rect">
              <a:avLst/>
            </a:prstGeom>
            <a:solidFill>
              <a:srgbClr val="80808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4584" name="AutoShape 29"/>
            <p:cNvSpPr>
              <a:spLocks noChangeArrowheads="1"/>
            </p:cNvSpPr>
            <p:nvPr/>
          </p:nvSpPr>
          <p:spPr bwMode="auto">
            <a:xfrm rot="5400000" flipH="1">
              <a:off x="5164931" y="3231357"/>
              <a:ext cx="1914525" cy="252412"/>
            </a:xfrm>
            <a:prstGeom prst="parallelogram">
              <a:avLst>
                <a:gd name="adj" fmla="val 84136"/>
              </a:avLst>
            </a:prstGeom>
            <a:solidFill>
              <a:srgbClr val="696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4585" name="Text Box 30"/>
            <p:cNvSpPr txBox="1">
              <a:spLocks noChangeArrowheads="1"/>
            </p:cNvSpPr>
            <p:nvPr/>
          </p:nvSpPr>
          <p:spPr bwMode="auto">
            <a:xfrm>
              <a:off x="4600575" y="2971800"/>
              <a:ext cx="1371600" cy="579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>
                  <a:solidFill>
                    <a:schemeClr val="bg1"/>
                  </a:solidFill>
                  <a:latin typeface="Arial Black" pitchFamily="34" charset="0"/>
                </a:rPr>
                <a:t>Blast</a:t>
              </a:r>
            </a:p>
          </p:txBody>
        </p:sp>
      </p:grpSp>
      <p:pic>
        <p:nvPicPr>
          <p:cNvPr id="31" name="Picture 18" descr="lab-geek-clea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0287" y="2438400"/>
            <a:ext cx="950913" cy="181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 L 0.25 0.0  E" pathEditMode="relative" ptsTypes="">
                                      <p:cBhvr>
                                        <p:cTn id="18" dur="500" fill="hold"/>
                                        <p:tgtEl>
                                          <p:spTgt spid="5652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7"/>
                                            </p:cond>
                                          </p:stCondLst>
                                        </p:cTn>
                                        <p:tgtEl>
                                          <p:spTgt spid="565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5251" grpId="0"/>
      <p:bldP spid="565271" grpId="0" animBg="1"/>
      <p:bldP spid="565271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4543425" y="3309938"/>
            <a:ext cx="4724400" cy="3657600"/>
          </a:xfrm>
          <a:prstGeom prst="rect">
            <a:avLst/>
          </a:prstGeom>
          <a:solidFill>
            <a:srgbClr val="CC9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5603" name="Rectangle 3"/>
          <p:cNvSpPr>
            <a:spLocks noChangeArrowheads="1"/>
          </p:cNvSpPr>
          <p:nvPr/>
        </p:nvSpPr>
        <p:spPr bwMode="auto">
          <a:xfrm>
            <a:off x="4495800" y="-14288"/>
            <a:ext cx="4800600" cy="3352801"/>
          </a:xfrm>
          <a:prstGeom prst="rect">
            <a:avLst/>
          </a:pr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4367213" y="6313488"/>
            <a:ext cx="90487" cy="904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5605" name="Freeform 5"/>
          <p:cNvSpPr>
            <a:spLocks/>
          </p:cNvSpPr>
          <p:nvPr/>
        </p:nvSpPr>
        <p:spPr bwMode="auto">
          <a:xfrm>
            <a:off x="-352425" y="2424113"/>
            <a:ext cx="3341688" cy="2627312"/>
          </a:xfrm>
          <a:custGeom>
            <a:avLst/>
            <a:gdLst>
              <a:gd name="T0" fmla="*/ 2147483647 w 2077"/>
              <a:gd name="T1" fmla="*/ 2147483647 h 1636"/>
              <a:gd name="T2" fmla="*/ 2147483647 w 2077"/>
              <a:gd name="T3" fmla="*/ 2147483647 h 1636"/>
              <a:gd name="T4" fmla="*/ 2147483647 w 2077"/>
              <a:gd name="T5" fmla="*/ 2147483647 h 1636"/>
              <a:gd name="T6" fmla="*/ 2147483647 w 2077"/>
              <a:gd name="T7" fmla="*/ 2147483647 h 1636"/>
              <a:gd name="T8" fmla="*/ 2147483647 w 2077"/>
              <a:gd name="T9" fmla="*/ 2147483647 h 1636"/>
              <a:gd name="T10" fmla="*/ 2147483647 w 2077"/>
              <a:gd name="T11" fmla="*/ 2147483647 h 1636"/>
              <a:gd name="T12" fmla="*/ 2147483647 w 2077"/>
              <a:gd name="T13" fmla="*/ 2147483647 h 1636"/>
              <a:gd name="T14" fmla="*/ 2147483647 w 2077"/>
              <a:gd name="T15" fmla="*/ 2147483647 h 1636"/>
              <a:gd name="T16" fmla="*/ 2147483647 w 2077"/>
              <a:gd name="T17" fmla="*/ 2147483647 h 1636"/>
              <a:gd name="T18" fmla="*/ 2147483647 w 2077"/>
              <a:gd name="T19" fmla="*/ 2147483647 h 1636"/>
              <a:gd name="T20" fmla="*/ 2147483647 w 2077"/>
              <a:gd name="T21" fmla="*/ 2147483647 h 1636"/>
              <a:gd name="T22" fmla="*/ 2147483647 w 2077"/>
              <a:gd name="T23" fmla="*/ 2147483647 h 1636"/>
              <a:gd name="T24" fmla="*/ 2147483647 w 2077"/>
              <a:gd name="T25" fmla="*/ 2147483647 h 1636"/>
              <a:gd name="T26" fmla="*/ 2147483647 w 2077"/>
              <a:gd name="T27" fmla="*/ 2147483647 h 1636"/>
              <a:gd name="T28" fmla="*/ 2147483647 w 2077"/>
              <a:gd name="T29" fmla="*/ 2147483647 h 1636"/>
              <a:gd name="T30" fmla="*/ 2147483647 w 2077"/>
              <a:gd name="T31" fmla="*/ 2147483647 h 1636"/>
              <a:gd name="T32" fmla="*/ 2147483647 w 2077"/>
              <a:gd name="T33" fmla="*/ 2147483647 h 1636"/>
              <a:gd name="T34" fmla="*/ 2147483647 w 2077"/>
              <a:gd name="T35" fmla="*/ 2147483647 h 1636"/>
              <a:gd name="T36" fmla="*/ 2147483647 w 2077"/>
              <a:gd name="T37" fmla="*/ 2147483647 h 1636"/>
              <a:gd name="T38" fmla="*/ 2147483647 w 2077"/>
              <a:gd name="T39" fmla="*/ 2147483647 h 1636"/>
              <a:gd name="T40" fmla="*/ 2147483647 w 2077"/>
              <a:gd name="T41" fmla="*/ 2147483647 h 1636"/>
              <a:gd name="T42" fmla="*/ 2147483647 w 2077"/>
              <a:gd name="T43" fmla="*/ 2147483647 h 1636"/>
              <a:gd name="T44" fmla="*/ 2147483647 w 2077"/>
              <a:gd name="T45" fmla="*/ 2147483647 h 1636"/>
              <a:gd name="T46" fmla="*/ 2147483647 w 2077"/>
              <a:gd name="T47" fmla="*/ 2147483647 h 1636"/>
              <a:gd name="T48" fmla="*/ 2147483647 w 2077"/>
              <a:gd name="T49" fmla="*/ 2147483647 h 1636"/>
              <a:gd name="T50" fmla="*/ 2147483647 w 2077"/>
              <a:gd name="T51" fmla="*/ 2147483647 h 1636"/>
              <a:gd name="T52" fmla="*/ 2147483647 w 2077"/>
              <a:gd name="T53" fmla="*/ 2147483647 h 1636"/>
              <a:gd name="T54" fmla="*/ 2147483647 w 2077"/>
              <a:gd name="T55" fmla="*/ 2147483647 h 1636"/>
              <a:gd name="T56" fmla="*/ 2147483647 w 2077"/>
              <a:gd name="T57" fmla="*/ 2147483647 h 1636"/>
              <a:gd name="T58" fmla="*/ 2147483647 w 2077"/>
              <a:gd name="T59" fmla="*/ 2147483647 h 1636"/>
              <a:gd name="T60" fmla="*/ 2147483647 w 2077"/>
              <a:gd name="T61" fmla="*/ 2147483647 h 1636"/>
              <a:gd name="T62" fmla="*/ 2147483647 w 2077"/>
              <a:gd name="T63" fmla="*/ 2147483647 h 1636"/>
              <a:gd name="T64" fmla="*/ 2147483647 w 2077"/>
              <a:gd name="T65" fmla="*/ 2147483647 h 1636"/>
              <a:gd name="T66" fmla="*/ 2147483647 w 2077"/>
              <a:gd name="T67" fmla="*/ 2147483647 h 1636"/>
              <a:gd name="T68" fmla="*/ 2147483647 w 2077"/>
              <a:gd name="T69" fmla="*/ 2147483647 h 1636"/>
              <a:gd name="T70" fmla="*/ 2147483647 w 2077"/>
              <a:gd name="T71" fmla="*/ 2147483647 h 1636"/>
              <a:gd name="T72" fmla="*/ 2147483647 w 2077"/>
              <a:gd name="T73" fmla="*/ 2147483647 h 1636"/>
              <a:gd name="T74" fmla="*/ 2147483647 w 2077"/>
              <a:gd name="T75" fmla="*/ 2147483647 h 1636"/>
              <a:gd name="T76" fmla="*/ 2147483647 w 2077"/>
              <a:gd name="T77" fmla="*/ 2147483647 h 1636"/>
              <a:gd name="T78" fmla="*/ 2147483647 w 2077"/>
              <a:gd name="T79" fmla="*/ 2147483647 h 1636"/>
              <a:gd name="T80" fmla="*/ 2147483647 w 2077"/>
              <a:gd name="T81" fmla="*/ 2147483647 h 1636"/>
              <a:gd name="T82" fmla="*/ 2147483647 w 2077"/>
              <a:gd name="T83" fmla="*/ 2147483647 h 1636"/>
              <a:gd name="T84" fmla="*/ 2147483647 w 2077"/>
              <a:gd name="T85" fmla="*/ 2147483647 h 1636"/>
              <a:gd name="T86" fmla="*/ 2147483647 w 2077"/>
              <a:gd name="T87" fmla="*/ 2147483647 h 1636"/>
              <a:gd name="T88" fmla="*/ 2147483647 w 2077"/>
              <a:gd name="T89" fmla="*/ 2147483647 h 1636"/>
              <a:gd name="T90" fmla="*/ 2147483647 w 2077"/>
              <a:gd name="T91" fmla="*/ 2147483647 h 1636"/>
              <a:gd name="T92" fmla="*/ 2147483647 w 2077"/>
              <a:gd name="T93" fmla="*/ 2147483647 h 1636"/>
              <a:gd name="T94" fmla="*/ 2147483647 w 2077"/>
              <a:gd name="T95" fmla="*/ 2147483647 h 1636"/>
              <a:gd name="T96" fmla="*/ 2147483647 w 2077"/>
              <a:gd name="T97" fmla="*/ 2147483647 h 1636"/>
              <a:gd name="T98" fmla="*/ 2147483647 w 2077"/>
              <a:gd name="T99" fmla="*/ 2147483647 h 1636"/>
              <a:gd name="T100" fmla="*/ 2147483647 w 2077"/>
              <a:gd name="T101" fmla="*/ 2147483647 h 1636"/>
              <a:gd name="T102" fmla="*/ 2147483647 w 2077"/>
              <a:gd name="T103" fmla="*/ 2147483647 h 1636"/>
              <a:gd name="T104" fmla="*/ 2147483647 w 2077"/>
              <a:gd name="T105" fmla="*/ 2147483647 h 1636"/>
              <a:gd name="T106" fmla="*/ 2147483647 w 2077"/>
              <a:gd name="T107" fmla="*/ 2147483647 h 1636"/>
              <a:gd name="T108" fmla="*/ 2147483647 w 2077"/>
              <a:gd name="T109" fmla="*/ 2147483647 h 1636"/>
              <a:gd name="T110" fmla="*/ 2147483647 w 2077"/>
              <a:gd name="T111" fmla="*/ 2147483647 h 1636"/>
              <a:gd name="T112" fmla="*/ 2147483647 w 2077"/>
              <a:gd name="T113" fmla="*/ 2147483647 h 1636"/>
              <a:gd name="T114" fmla="*/ 2147483647 w 2077"/>
              <a:gd name="T115" fmla="*/ 2147483647 h 1636"/>
              <a:gd name="T116" fmla="*/ 2147483647 w 2077"/>
              <a:gd name="T117" fmla="*/ 2147483647 h 1636"/>
              <a:gd name="T118" fmla="*/ 2147483647 w 2077"/>
              <a:gd name="T119" fmla="*/ 2147483647 h 1636"/>
              <a:gd name="T120" fmla="*/ 2147483647 w 2077"/>
              <a:gd name="T121" fmla="*/ 2147483647 h 1636"/>
              <a:gd name="T122" fmla="*/ 2147483647 w 2077"/>
              <a:gd name="T123" fmla="*/ 2147483647 h 1636"/>
              <a:gd name="T124" fmla="*/ 2147483647 w 2077"/>
              <a:gd name="T125" fmla="*/ 2147483647 h 16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2077"/>
              <a:gd name="T190" fmla="*/ 0 h 1636"/>
              <a:gd name="T191" fmla="*/ 2077 w 2077"/>
              <a:gd name="T192" fmla="*/ 1636 h 16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2077" h="1636">
                <a:moveTo>
                  <a:pt x="294" y="356"/>
                </a:moveTo>
                <a:cubicBezTo>
                  <a:pt x="334" y="276"/>
                  <a:pt x="394" y="281"/>
                  <a:pt x="467" y="247"/>
                </a:cubicBezTo>
                <a:cubicBezTo>
                  <a:pt x="527" y="220"/>
                  <a:pt x="502" y="209"/>
                  <a:pt x="577" y="201"/>
                </a:cubicBezTo>
                <a:cubicBezTo>
                  <a:pt x="668" y="191"/>
                  <a:pt x="851" y="183"/>
                  <a:pt x="851" y="183"/>
                </a:cubicBezTo>
                <a:cubicBezTo>
                  <a:pt x="1128" y="212"/>
                  <a:pt x="1094" y="125"/>
                  <a:pt x="1117" y="274"/>
                </a:cubicBezTo>
                <a:cubicBezTo>
                  <a:pt x="1114" y="329"/>
                  <a:pt x="1128" y="388"/>
                  <a:pt x="1107" y="439"/>
                </a:cubicBezTo>
                <a:cubicBezTo>
                  <a:pt x="1097" y="464"/>
                  <a:pt x="1060" y="468"/>
                  <a:pt x="1034" y="475"/>
                </a:cubicBezTo>
                <a:cubicBezTo>
                  <a:pt x="957" y="494"/>
                  <a:pt x="798" y="499"/>
                  <a:pt x="723" y="503"/>
                </a:cubicBezTo>
                <a:cubicBezTo>
                  <a:pt x="696" y="506"/>
                  <a:pt x="618" y="522"/>
                  <a:pt x="605" y="503"/>
                </a:cubicBezTo>
                <a:cubicBezTo>
                  <a:pt x="591" y="482"/>
                  <a:pt x="593" y="454"/>
                  <a:pt x="586" y="430"/>
                </a:cubicBezTo>
                <a:cubicBezTo>
                  <a:pt x="572" y="381"/>
                  <a:pt x="556" y="332"/>
                  <a:pt x="541" y="283"/>
                </a:cubicBezTo>
                <a:cubicBezTo>
                  <a:pt x="580" y="213"/>
                  <a:pt x="593" y="119"/>
                  <a:pt x="659" y="73"/>
                </a:cubicBezTo>
                <a:cubicBezTo>
                  <a:pt x="717" y="33"/>
                  <a:pt x="800" y="46"/>
                  <a:pt x="870" y="55"/>
                </a:cubicBezTo>
                <a:cubicBezTo>
                  <a:pt x="929" y="63"/>
                  <a:pt x="1342" y="198"/>
                  <a:pt x="1409" y="219"/>
                </a:cubicBezTo>
                <a:cubicBezTo>
                  <a:pt x="1269" y="266"/>
                  <a:pt x="1145" y="366"/>
                  <a:pt x="1007" y="411"/>
                </a:cubicBezTo>
                <a:cubicBezTo>
                  <a:pt x="878" y="453"/>
                  <a:pt x="728" y="451"/>
                  <a:pt x="595" y="457"/>
                </a:cubicBezTo>
                <a:cubicBezTo>
                  <a:pt x="559" y="439"/>
                  <a:pt x="511" y="434"/>
                  <a:pt x="486" y="402"/>
                </a:cubicBezTo>
                <a:cubicBezTo>
                  <a:pt x="443" y="348"/>
                  <a:pt x="453" y="239"/>
                  <a:pt x="486" y="183"/>
                </a:cubicBezTo>
                <a:cubicBezTo>
                  <a:pt x="500" y="159"/>
                  <a:pt x="529" y="146"/>
                  <a:pt x="550" y="128"/>
                </a:cubicBezTo>
                <a:cubicBezTo>
                  <a:pt x="614" y="131"/>
                  <a:pt x="681" y="118"/>
                  <a:pt x="742" y="137"/>
                </a:cubicBezTo>
                <a:cubicBezTo>
                  <a:pt x="898" y="185"/>
                  <a:pt x="1011" y="288"/>
                  <a:pt x="1135" y="384"/>
                </a:cubicBezTo>
                <a:cubicBezTo>
                  <a:pt x="1132" y="424"/>
                  <a:pt x="1135" y="464"/>
                  <a:pt x="1126" y="503"/>
                </a:cubicBezTo>
                <a:cubicBezTo>
                  <a:pt x="1122" y="518"/>
                  <a:pt x="1113" y="535"/>
                  <a:pt x="1098" y="539"/>
                </a:cubicBezTo>
                <a:cubicBezTo>
                  <a:pt x="915" y="592"/>
                  <a:pt x="790" y="602"/>
                  <a:pt x="614" y="622"/>
                </a:cubicBezTo>
                <a:cubicBezTo>
                  <a:pt x="565" y="619"/>
                  <a:pt x="510" y="636"/>
                  <a:pt x="467" y="612"/>
                </a:cubicBezTo>
                <a:cubicBezTo>
                  <a:pt x="411" y="581"/>
                  <a:pt x="392" y="401"/>
                  <a:pt x="385" y="366"/>
                </a:cubicBezTo>
                <a:cubicBezTo>
                  <a:pt x="409" y="323"/>
                  <a:pt x="420" y="269"/>
                  <a:pt x="458" y="238"/>
                </a:cubicBezTo>
                <a:cubicBezTo>
                  <a:pt x="572" y="147"/>
                  <a:pt x="794" y="189"/>
                  <a:pt x="906" y="192"/>
                </a:cubicBezTo>
                <a:cubicBezTo>
                  <a:pt x="1033" y="242"/>
                  <a:pt x="1236" y="302"/>
                  <a:pt x="1327" y="420"/>
                </a:cubicBezTo>
                <a:cubicBezTo>
                  <a:pt x="1386" y="497"/>
                  <a:pt x="1406" y="597"/>
                  <a:pt x="1446" y="686"/>
                </a:cubicBezTo>
                <a:cubicBezTo>
                  <a:pt x="1439" y="866"/>
                  <a:pt x="1463" y="1104"/>
                  <a:pt x="1254" y="1188"/>
                </a:cubicBezTo>
                <a:cubicBezTo>
                  <a:pt x="1179" y="1218"/>
                  <a:pt x="1095" y="1219"/>
                  <a:pt x="1016" y="1234"/>
                </a:cubicBezTo>
                <a:cubicBezTo>
                  <a:pt x="539" y="1193"/>
                  <a:pt x="493" y="1361"/>
                  <a:pt x="467" y="1070"/>
                </a:cubicBezTo>
                <a:cubicBezTo>
                  <a:pt x="461" y="1006"/>
                  <a:pt x="461" y="942"/>
                  <a:pt x="458" y="878"/>
                </a:cubicBezTo>
                <a:cubicBezTo>
                  <a:pt x="482" y="829"/>
                  <a:pt x="492" y="769"/>
                  <a:pt x="531" y="731"/>
                </a:cubicBezTo>
                <a:cubicBezTo>
                  <a:pt x="553" y="710"/>
                  <a:pt x="887" y="524"/>
                  <a:pt x="925" y="512"/>
                </a:cubicBezTo>
                <a:cubicBezTo>
                  <a:pt x="992" y="491"/>
                  <a:pt x="1065" y="493"/>
                  <a:pt x="1135" y="484"/>
                </a:cubicBezTo>
                <a:cubicBezTo>
                  <a:pt x="1252" y="514"/>
                  <a:pt x="1208" y="480"/>
                  <a:pt x="1144" y="576"/>
                </a:cubicBezTo>
                <a:cubicBezTo>
                  <a:pt x="1125" y="604"/>
                  <a:pt x="1128" y="650"/>
                  <a:pt x="1098" y="667"/>
                </a:cubicBezTo>
                <a:cubicBezTo>
                  <a:pt x="1035" y="703"/>
                  <a:pt x="958" y="704"/>
                  <a:pt x="888" y="722"/>
                </a:cubicBezTo>
                <a:cubicBezTo>
                  <a:pt x="626" y="712"/>
                  <a:pt x="400" y="653"/>
                  <a:pt x="147" y="585"/>
                </a:cubicBezTo>
                <a:cubicBezTo>
                  <a:pt x="114" y="564"/>
                  <a:pt x="49" y="561"/>
                  <a:pt x="47" y="521"/>
                </a:cubicBezTo>
                <a:cubicBezTo>
                  <a:pt x="30" y="181"/>
                  <a:pt x="276" y="114"/>
                  <a:pt x="531" y="36"/>
                </a:cubicBezTo>
                <a:cubicBezTo>
                  <a:pt x="789" y="88"/>
                  <a:pt x="887" y="64"/>
                  <a:pt x="1071" y="302"/>
                </a:cubicBezTo>
                <a:cubicBezTo>
                  <a:pt x="1131" y="380"/>
                  <a:pt x="1144" y="485"/>
                  <a:pt x="1181" y="576"/>
                </a:cubicBezTo>
                <a:cubicBezTo>
                  <a:pt x="1198" y="740"/>
                  <a:pt x="1234" y="907"/>
                  <a:pt x="1181" y="1070"/>
                </a:cubicBezTo>
                <a:cubicBezTo>
                  <a:pt x="1138" y="1203"/>
                  <a:pt x="1130" y="1197"/>
                  <a:pt x="1053" y="1216"/>
                </a:cubicBezTo>
                <a:cubicBezTo>
                  <a:pt x="988" y="1262"/>
                  <a:pt x="871" y="1357"/>
                  <a:pt x="787" y="1371"/>
                </a:cubicBezTo>
                <a:cubicBezTo>
                  <a:pt x="742" y="1379"/>
                  <a:pt x="696" y="1359"/>
                  <a:pt x="650" y="1353"/>
                </a:cubicBezTo>
                <a:cubicBezTo>
                  <a:pt x="598" y="1316"/>
                  <a:pt x="532" y="1295"/>
                  <a:pt x="495" y="1243"/>
                </a:cubicBezTo>
                <a:cubicBezTo>
                  <a:pt x="433" y="1157"/>
                  <a:pt x="489" y="864"/>
                  <a:pt x="513" y="823"/>
                </a:cubicBezTo>
                <a:cubicBezTo>
                  <a:pt x="555" y="750"/>
                  <a:pt x="837" y="760"/>
                  <a:pt x="870" y="759"/>
                </a:cubicBezTo>
                <a:cubicBezTo>
                  <a:pt x="943" y="771"/>
                  <a:pt x="1019" y="772"/>
                  <a:pt x="1089" y="795"/>
                </a:cubicBezTo>
                <a:cubicBezTo>
                  <a:pt x="1176" y="824"/>
                  <a:pt x="1238" y="968"/>
                  <a:pt x="1272" y="1024"/>
                </a:cubicBezTo>
                <a:cubicBezTo>
                  <a:pt x="1121" y="1196"/>
                  <a:pt x="1066" y="1231"/>
                  <a:pt x="842" y="1271"/>
                </a:cubicBezTo>
                <a:cubicBezTo>
                  <a:pt x="672" y="1255"/>
                  <a:pt x="407" y="1313"/>
                  <a:pt x="495" y="1060"/>
                </a:cubicBezTo>
                <a:cubicBezTo>
                  <a:pt x="505" y="1031"/>
                  <a:pt x="538" y="1017"/>
                  <a:pt x="559" y="996"/>
                </a:cubicBezTo>
                <a:cubicBezTo>
                  <a:pt x="622" y="999"/>
                  <a:pt x="813" y="991"/>
                  <a:pt x="879" y="1051"/>
                </a:cubicBezTo>
                <a:cubicBezTo>
                  <a:pt x="892" y="1063"/>
                  <a:pt x="863" y="1084"/>
                  <a:pt x="851" y="1097"/>
                </a:cubicBezTo>
                <a:cubicBezTo>
                  <a:pt x="826" y="1124"/>
                  <a:pt x="798" y="1148"/>
                  <a:pt x="769" y="1170"/>
                </a:cubicBezTo>
                <a:cubicBezTo>
                  <a:pt x="654" y="1255"/>
                  <a:pt x="665" y="1226"/>
                  <a:pt x="495" y="1234"/>
                </a:cubicBezTo>
                <a:cubicBezTo>
                  <a:pt x="407" y="1174"/>
                  <a:pt x="228" y="1060"/>
                  <a:pt x="157" y="978"/>
                </a:cubicBezTo>
                <a:cubicBezTo>
                  <a:pt x="120" y="936"/>
                  <a:pt x="102" y="881"/>
                  <a:pt x="74" y="832"/>
                </a:cubicBezTo>
                <a:cubicBezTo>
                  <a:pt x="60" y="769"/>
                  <a:pt x="0" y="607"/>
                  <a:pt x="65" y="539"/>
                </a:cubicBezTo>
                <a:cubicBezTo>
                  <a:pt x="103" y="499"/>
                  <a:pt x="169" y="502"/>
                  <a:pt x="221" y="484"/>
                </a:cubicBezTo>
                <a:cubicBezTo>
                  <a:pt x="288" y="487"/>
                  <a:pt x="357" y="477"/>
                  <a:pt x="422" y="494"/>
                </a:cubicBezTo>
                <a:cubicBezTo>
                  <a:pt x="575" y="534"/>
                  <a:pt x="720" y="677"/>
                  <a:pt x="833" y="768"/>
                </a:cubicBezTo>
                <a:cubicBezTo>
                  <a:pt x="857" y="823"/>
                  <a:pt x="891" y="874"/>
                  <a:pt x="906" y="932"/>
                </a:cubicBezTo>
                <a:cubicBezTo>
                  <a:pt x="953" y="1119"/>
                  <a:pt x="657" y="1245"/>
                  <a:pt x="531" y="1280"/>
                </a:cubicBezTo>
                <a:cubicBezTo>
                  <a:pt x="489" y="1292"/>
                  <a:pt x="446" y="1298"/>
                  <a:pt x="403" y="1307"/>
                </a:cubicBezTo>
                <a:cubicBezTo>
                  <a:pt x="360" y="1304"/>
                  <a:pt x="314" y="1315"/>
                  <a:pt x="275" y="1298"/>
                </a:cubicBezTo>
                <a:cubicBezTo>
                  <a:pt x="257" y="1290"/>
                  <a:pt x="254" y="1262"/>
                  <a:pt x="257" y="1243"/>
                </a:cubicBezTo>
                <a:cubicBezTo>
                  <a:pt x="273" y="1153"/>
                  <a:pt x="274" y="1051"/>
                  <a:pt x="330" y="978"/>
                </a:cubicBezTo>
                <a:cubicBezTo>
                  <a:pt x="413" y="870"/>
                  <a:pt x="733" y="883"/>
                  <a:pt x="815" y="878"/>
                </a:cubicBezTo>
                <a:cubicBezTo>
                  <a:pt x="1074" y="893"/>
                  <a:pt x="1068" y="861"/>
                  <a:pt x="1254" y="951"/>
                </a:cubicBezTo>
                <a:cubicBezTo>
                  <a:pt x="1462" y="1052"/>
                  <a:pt x="1443" y="1043"/>
                  <a:pt x="1363" y="1024"/>
                </a:cubicBezTo>
                <a:cubicBezTo>
                  <a:pt x="1140" y="1058"/>
                  <a:pt x="999" y="1052"/>
                  <a:pt x="806" y="932"/>
                </a:cubicBezTo>
                <a:cubicBezTo>
                  <a:pt x="791" y="889"/>
                  <a:pt x="761" y="849"/>
                  <a:pt x="760" y="804"/>
                </a:cubicBezTo>
                <a:cubicBezTo>
                  <a:pt x="747" y="391"/>
                  <a:pt x="1338" y="332"/>
                  <a:pt x="1629" y="302"/>
                </a:cubicBezTo>
                <a:cubicBezTo>
                  <a:pt x="1613" y="345"/>
                  <a:pt x="1628" y="320"/>
                  <a:pt x="1583" y="356"/>
                </a:cubicBezTo>
                <a:cubicBezTo>
                  <a:pt x="1502" y="421"/>
                  <a:pt x="1452" y="485"/>
                  <a:pt x="1354" y="512"/>
                </a:cubicBezTo>
                <a:cubicBezTo>
                  <a:pt x="1306" y="525"/>
                  <a:pt x="1257" y="530"/>
                  <a:pt x="1208" y="539"/>
                </a:cubicBezTo>
                <a:cubicBezTo>
                  <a:pt x="1092" y="527"/>
                  <a:pt x="972" y="539"/>
                  <a:pt x="861" y="503"/>
                </a:cubicBezTo>
                <a:cubicBezTo>
                  <a:pt x="760" y="470"/>
                  <a:pt x="768" y="260"/>
                  <a:pt x="797" y="210"/>
                </a:cubicBezTo>
                <a:cubicBezTo>
                  <a:pt x="860" y="102"/>
                  <a:pt x="1057" y="42"/>
                  <a:pt x="1162" y="0"/>
                </a:cubicBezTo>
                <a:cubicBezTo>
                  <a:pt x="1382" y="35"/>
                  <a:pt x="1518" y="31"/>
                  <a:pt x="1711" y="155"/>
                </a:cubicBezTo>
                <a:cubicBezTo>
                  <a:pt x="1758" y="185"/>
                  <a:pt x="1924" y="397"/>
                  <a:pt x="1958" y="439"/>
                </a:cubicBezTo>
                <a:cubicBezTo>
                  <a:pt x="1904" y="649"/>
                  <a:pt x="1954" y="519"/>
                  <a:pt x="1729" y="786"/>
                </a:cubicBezTo>
                <a:cubicBezTo>
                  <a:pt x="1697" y="824"/>
                  <a:pt x="1663" y="865"/>
                  <a:pt x="1619" y="887"/>
                </a:cubicBezTo>
                <a:cubicBezTo>
                  <a:pt x="1549" y="922"/>
                  <a:pt x="1359" y="953"/>
                  <a:pt x="1272" y="969"/>
                </a:cubicBezTo>
                <a:cubicBezTo>
                  <a:pt x="1242" y="960"/>
                  <a:pt x="1205" y="963"/>
                  <a:pt x="1181" y="942"/>
                </a:cubicBezTo>
                <a:cubicBezTo>
                  <a:pt x="1112" y="881"/>
                  <a:pt x="1088" y="691"/>
                  <a:pt x="1199" y="649"/>
                </a:cubicBezTo>
                <a:cubicBezTo>
                  <a:pt x="1262" y="625"/>
                  <a:pt x="1333" y="637"/>
                  <a:pt x="1400" y="631"/>
                </a:cubicBezTo>
                <a:cubicBezTo>
                  <a:pt x="1464" y="625"/>
                  <a:pt x="1528" y="618"/>
                  <a:pt x="1592" y="612"/>
                </a:cubicBezTo>
                <a:cubicBezTo>
                  <a:pt x="1770" y="639"/>
                  <a:pt x="1899" y="629"/>
                  <a:pt x="2040" y="759"/>
                </a:cubicBezTo>
                <a:cubicBezTo>
                  <a:pt x="2068" y="785"/>
                  <a:pt x="2065" y="832"/>
                  <a:pt x="2077" y="868"/>
                </a:cubicBezTo>
                <a:cubicBezTo>
                  <a:pt x="2065" y="899"/>
                  <a:pt x="2061" y="934"/>
                  <a:pt x="2040" y="960"/>
                </a:cubicBezTo>
                <a:cubicBezTo>
                  <a:pt x="1972" y="1045"/>
                  <a:pt x="1860" y="1024"/>
                  <a:pt x="1766" y="1033"/>
                </a:cubicBezTo>
                <a:cubicBezTo>
                  <a:pt x="1624" y="1027"/>
                  <a:pt x="1478" y="1044"/>
                  <a:pt x="1354" y="951"/>
                </a:cubicBezTo>
                <a:cubicBezTo>
                  <a:pt x="1328" y="932"/>
                  <a:pt x="1336" y="890"/>
                  <a:pt x="1327" y="859"/>
                </a:cubicBezTo>
                <a:cubicBezTo>
                  <a:pt x="1336" y="804"/>
                  <a:pt x="1333" y="746"/>
                  <a:pt x="1354" y="695"/>
                </a:cubicBezTo>
                <a:cubicBezTo>
                  <a:pt x="1457" y="445"/>
                  <a:pt x="1727" y="492"/>
                  <a:pt x="1949" y="484"/>
                </a:cubicBezTo>
                <a:cubicBezTo>
                  <a:pt x="1921" y="493"/>
                  <a:pt x="1895" y="509"/>
                  <a:pt x="1866" y="512"/>
                </a:cubicBezTo>
                <a:cubicBezTo>
                  <a:pt x="1734" y="527"/>
                  <a:pt x="1734" y="380"/>
                  <a:pt x="1702" y="283"/>
                </a:cubicBezTo>
                <a:cubicBezTo>
                  <a:pt x="1699" y="235"/>
                  <a:pt x="1649" y="73"/>
                  <a:pt x="1775" y="73"/>
                </a:cubicBezTo>
                <a:cubicBezTo>
                  <a:pt x="1801" y="73"/>
                  <a:pt x="1806" y="116"/>
                  <a:pt x="1821" y="137"/>
                </a:cubicBezTo>
                <a:cubicBezTo>
                  <a:pt x="1695" y="385"/>
                  <a:pt x="1213" y="506"/>
                  <a:pt x="970" y="594"/>
                </a:cubicBezTo>
                <a:cubicBezTo>
                  <a:pt x="714" y="687"/>
                  <a:pt x="899" y="640"/>
                  <a:pt x="787" y="667"/>
                </a:cubicBezTo>
                <a:cubicBezTo>
                  <a:pt x="892" y="585"/>
                  <a:pt x="989" y="615"/>
                  <a:pt x="1107" y="649"/>
                </a:cubicBezTo>
                <a:cubicBezTo>
                  <a:pt x="1110" y="667"/>
                  <a:pt x="1118" y="685"/>
                  <a:pt x="1117" y="704"/>
                </a:cubicBezTo>
                <a:cubicBezTo>
                  <a:pt x="1115" y="756"/>
                  <a:pt x="1106" y="807"/>
                  <a:pt x="1098" y="859"/>
                </a:cubicBezTo>
                <a:cubicBezTo>
                  <a:pt x="1088" y="926"/>
                  <a:pt x="991" y="965"/>
                  <a:pt x="952" y="1006"/>
                </a:cubicBezTo>
                <a:cubicBezTo>
                  <a:pt x="914" y="1045"/>
                  <a:pt x="888" y="1094"/>
                  <a:pt x="851" y="1134"/>
                </a:cubicBezTo>
                <a:cubicBezTo>
                  <a:pt x="821" y="1167"/>
                  <a:pt x="783" y="1193"/>
                  <a:pt x="751" y="1225"/>
                </a:cubicBezTo>
                <a:cubicBezTo>
                  <a:pt x="727" y="1249"/>
                  <a:pt x="712" y="1285"/>
                  <a:pt x="678" y="1298"/>
                </a:cubicBezTo>
                <a:cubicBezTo>
                  <a:pt x="633" y="1316"/>
                  <a:pt x="586" y="1327"/>
                  <a:pt x="541" y="1344"/>
                </a:cubicBezTo>
                <a:cubicBezTo>
                  <a:pt x="417" y="1441"/>
                  <a:pt x="588" y="1289"/>
                  <a:pt x="486" y="1490"/>
                </a:cubicBezTo>
                <a:cubicBezTo>
                  <a:pt x="477" y="1507"/>
                  <a:pt x="478" y="1451"/>
                  <a:pt x="467" y="1435"/>
                </a:cubicBezTo>
                <a:cubicBezTo>
                  <a:pt x="459" y="1423"/>
                  <a:pt x="443" y="1417"/>
                  <a:pt x="431" y="1408"/>
                </a:cubicBezTo>
                <a:cubicBezTo>
                  <a:pt x="425" y="1396"/>
                  <a:pt x="407" y="1383"/>
                  <a:pt x="413" y="1371"/>
                </a:cubicBezTo>
                <a:cubicBezTo>
                  <a:pt x="449" y="1297"/>
                  <a:pt x="463" y="1368"/>
                  <a:pt x="467" y="1380"/>
                </a:cubicBezTo>
                <a:cubicBezTo>
                  <a:pt x="455" y="1412"/>
                  <a:pt x="448" y="1439"/>
                  <a:pt x="422" y="1463"/>
                </a:cubicBezTo>
                <a:cubicBezTo>
                  <a:pt x="403" y="1480"/>
                  <a:pt x="379" y="1493"/>
                  <a:pt x="358" y="1508"/>
                </a:cubicBezTo>
                <a:cubicBezTo>
                  <a:pt x="349" y="1514"/>
                  <a:pt x="330" y="1527"/>
                  <a:pt x="330" y="1527"/>
                </a:cubicBezTo>
                <a:cubicBezTo>
                  <a:pt x="306" y="1562"/>
                  <a:pt x="291" y="1601"/>
                  <a:pt x="266" y="1636"/>
                </a:cubicBezTo>
                <a:cubicBezTo>
                  <a:pt x="269" y="1627"/>
                  <a:pt x="275" y="1609"/>
                  <a:pt x="275" y="1609"/>
                </a:cubicBezTo>
              </a:path>
            </a:pathLst>
          </a:custGeom>
          <a:noFill/>
          <a:ln w="28575" cmpd="sng">
            <a:solidFill>
              <a:srgbClr val="3381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06" name="Freeform 6"/>
          <p:cNvSpPr>
            <a:spLocks/>
          </p:cNvSpPr>
          <p:nvPr/>
        </p:nvSpPr>
        <p:spPr bwMode="auto">
          <a:xfrm>
            <a:off x="969963" y="3425825"/>
            <a:ext cx="7016750" cy="3494088"/>
          </a:xfrm>
          <a:custGeom>
            <a:avLst/>
            <a:gdLst>
              <a:gd name="T0" fmla="*/ 0 w 4361"/>
              <a:gd name="T1" fmla="*/ 2147483647 h 2176"/>
              <a:gd name="T2" fmla="*/ 2147483647 w 4361"/>
              <a:gd name="T3" fmla="*/ 2147483647 h 2176"/>
              <a:gd name="T4" fmla="*/ 2147483647 w 4361"/>
              <a:gd name="T5" fmla="*/ 0 h 2176"/>
              <a:gd name="T6" fmla="*/ 0 w 4361"/>
              <a:gd name="T7" fmla="*/ 2147483647 h 2176"/>
              <a:gd name="T8" fmla="*/ 0 60000 65536"/>
              <a:gd name="T9" fmla="*/ 0 60000 65536"/>
              <a:gd name="T10" fmla="*/ 0 60000 65536"/>
              <a:gd name="T11" fmla="*/ 0 60000 65536"/>
              <a:gd name="T12" fmla="*/ 0 w 4361"/>
              <a:gd name="T13" fmla="*/ 0 h 2176"/>
              <a:gd name="T14" fmla="*/ 4361 w 4361"/>
              <a:gd name="T15" fmla="*/ 2176 h 217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361" h="2176">
                <a:moveTo>
                  <a:pt x="0" y="2167"/>
                </a:moveTo>
                <a:lnTo>
                  <a:pt x="1152" y="2176"/>
                </a:lnTo>
                <a:lnTo>
                  <a:pt x="4361" y="0"/>
                </a:lnTo>
                <a:lnTo>
                  <a:pt x="0" y="2167"/>
                </a:lnTo>
                <a:close/>
              </a:path>
            </a:pathLst>
          </a:custGeom>
          <a:solidFill>
            <a:srgbClr val="FFDCA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5607" name="Group 7"/>
          <p:cNvGrpSpPr>
            <a:grpSpLocks/>
          </p:cNvGrpSpPr>
          <p:nvPr/>
        </p:nvGrpSpPr>
        <p:grpSpPr bwMode="auto">
          <a:xfrm>
            <a:off x="-533400" y="-228600"/>
            <a:ext cx="5002213" cy="5583238"/>
            <a:chOff x="-362" y="-144"/>
            <a:chExt cx="3109" cy="3477"/>
          </a:xfrm>
        </p:grpSpPr>
        <p:sp>
          <p:nvSpPr>
            <p:cNvPr id="25634" name="AutoShape 8"/>
            <p:cNvSpPr>
              <a:spLocks noChangeArrowheads="1"/>
            </p:cNvSpPr>
            <p:nvPr/>
          </p:nvSpPr>
          <p:spPr bwMode="auto">
            <a:xfrm rot="585702">
              <a:off x="552" y="-144"/>
              <a:ext cx="477" cy="3477"/>
            </a:xfrm>
            <a:prstGeom prst="parallelogram">
              <a:avLst>
                <a:gd name="adj" fmla="val 25000"/>
              </a:avLst>
            </a:prstGeom>
            <a:solidFill>
              <a:srgbClr val="3414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5635" name="AutoShape 9"/>
            <p:cNvSpPr>
              <a:spLocks noChangeArrowheads="1"/>
            </p:cNvSpPr>
            <p:nvPr/>
          </p:nvSpPr>
          <p:spPr bwMode="auto">
            <a:xfrm rot="2157517" flipH="1">
              <a:off x="-362" y="909"/>
              <a:ext cx="1391" cy="181"/>
            </a:xfrm>
            <a:prstGeom prst="parallelogram">
              <a:avLst>
                <a:gd name="adj" fmla="val 192127"/>
              </a:avLst>
            </a:prstGeom>
            <a:solidFill>
              <a:srgbClr val="3414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5636" name="AutoShape 10"/>
            <p:cNvSpPr>
              <a:spLocks noChangeArrowheads="1"/>
            </p:cNvSpPr>
            <p:nvPr/>
          </p:nvSpPr>
          <p:spPr bwMode="auto">
            <a:xfrm rot="19643217" flipH="1">
              <a:off x="786" y="388"/>
              <a:ext cx="1391" cy="114"/>
            </a:xfrm>
            <a:prstGeom prst="parallelogram">
              <a:avLst>
                <a:gd name="adj" fmla="val 305044"/>
              </a:avLst>
            </a:prstGeom>
            <a:solidFill>
              <a:srgbClr val="3414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5637" name="AutoShape 11"/>
            <p:cNvSpPr>
              <a:spLocks noChangeArrowheads="1"/>
            </p:cNvSpPr>
            <p:nvPr/>
          </p:nvSpPr>
          <p:spPr bwMode="auto">
            <a:xfrm rot="1999607" flipH="1">
              <a:off x="1523" y="542"/>
              <a:ext cx="950" cy="35"/>
            </a:xfrm>
            <a:prstGeom prst="parallelogram">
              <a:avLst>
                <a:gd name="adj" fmla="val 678571"/>
              </a:avLst>
            </a:prstGeom>
            <a:solidFill>
              <a:srgbClr val="3414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5638" name="Freeform 12"/>
            <p:cNvSpPr>
              <a:spLocks/>
            </p:cNvSpPr>
            <p:nvPr/>
          </p:nvSpPr>
          <p:spPr bwMode="auto">
            <a:xfrm>
              <a:off x="1637" y="247"/>
              <a:ext cx="1110" cy="850"/>
            </a:xfrm>
            <a:custGeom>
              <a:avLst/>
              <a:gdLst>
                <a:gd name="T0" fmla="*/ 484 w 1110"/>
                <a:gd name="T1" fmla="*/ 219 h 850"/>
                <a:gd name="T2" fmla="*/ 585 w 1110"/>
                <a:gd name="T3" fmla="*/ 55 h 850"/>
                <a:gd name="T4" fmla="*/ 603 w 1110"/>
                <a:gd name="T5" fmla="*/ 27 h 850"/>
                <a:gd name="T6" fmla="*/ 667 w 1110"/>
                <a:gd name="T7" fmla="*/ 0 h 850"/>
                <a:gd name="T8" fmla="*/ 841 w 1110"/>
                <a:gd name="T9" fmla="*/ 9 h 850"/>
                <a:gd name="T10" fmla="*/ 960 w 1110"/>
                <a:gd name="T11" fmla="*/ 82 h 850"/>
                <a:gd name="T12" fmla="*/ 1088 w 1110"/>
                <a:gd name="T13" fmla="*/ 247 h 850"/>
                <a:gd name="T14" fmla="*/ 1005 w 1110"/>
                <a:gd name="T15" fmla="*/ 448 h 850"/>
                <a:gd name="T16" fmla="*/ 795 w 1110"/>
                <a:gd name="T17" fmla="*/ 356 h 850"/>
                <a:gd name="T18" fmla="*/ 822 w 1110"/>
                <a:gd name="T19" fmla="*/ 201 h 850"/>
                <a:gd name="T20" fmla="*/ 859 w 1110"/>
                <a:gd name="T21" fmla="*/ 192 h 850"/>
                <a:gd name="T22" fmla="*/ 1088 w 1110"/>
                <a:gd name="T23" fmla="*/ 384 h 850"/>
                <a:gd name="T24" fmla="*/ 1069 w 1110"/>
                <a:gd name="T25" fmla="*/ 658 h 850"/>
                <a:gd name="T26" fmla="*/ 1042 w 1110"/>
                <a:gd name="T27" fmla="*/ 695 h 850"/>
                <a:gd name="T28" fmla="*/ 969 w 1110"/>
                <a:gd name="T29" fmla="*/ 713 h 850"/>
                <a:gd name="T30" fmla="*/ 832 w 1110"/>
                <a:gd name="T31" fmla="*/ 704 h 850"/>
                <a:gd name="T32" fmla="*/ 758 w 1110"/>
                <a:gd name="T33" fmla="*/ 658 h 850"/>
                <a:gd name="T34" fmla="*/ 603 w 1110"/>
                <a:gd name="T35" fmla="*/ 494 h 850"/>
                <a:gd name="T36" fmla="*/ 603 w 1110"/>
                <a:gd name="T37" fmla="*/ 356 h 850"/>
                <a:gd name="T38" fmla="*/ 640 w 1110"/>
                <a:gd name="T39" fmla="*/ 347 h 850"/>
                <a:gd name="T40" fmla="*/ 841 w 1110"/>
                <a:gd name="T41" fmla="*/ 430 h 850"/>
                <a:gd name="T42" fmla="*/ 877 w 1110"/>
                <a:gd name="T43" fmla="*/ 494 h 850"/>
                <a:gd name="T44" fmla="*/ 896 w 1110"/>
                <a:gd name="T45" fmla="*/ 567 h 850"/>
                <a:gd name="T46" fmla="*/ 768 w 1110"/>
                <a:gd name="T47" fmla="*/ 850 h 850"/>
                <a:gd name="T48" fmla="*/ 576 w 1110"/>
                <a:gd name="T49" fmla="*/ 832 h 850"/>
                <a:gd name="T50" fmla="*/ 420 w 1110"/>
                <a:gd name="T51" fmla="*/ 740 h 850"/>
                <a:gd name="T52" fmla="*/ 402 w 1110"/>
                <a:gd name="T53" fmla="*/ 695 h 850"/>
                <a:gd name="T54" fmla="*/ 374 w 1110"/>
                <a:gd name="T55" fmla="*/ 649 h 850"/>
                <a:gd name="T56" fmla="*/ 338 w 1110"/>
                <a:gd name="T57" fmla="*/ 494 h 850"/>
                <a:gd name="T58" fmla="*/ 393 w 1110"/>
                <a:gd name="T59" fmla="*/ 356 h 850"/>
                <a:gd name="T60" fmla="*/ 576 w 1110"/>
                <a:gd name="T61" fmla="*/ 484 h 850"/>
                <a:gd name="T62" fmla="*/ 502 w 1110"/>
                <a:gd name="T63" fmla="*/ 695 h 850"/>
                <a:gd name="T64" fmla="*/ 384 w 1110"/>
                <a:gd name="T65" fmla="*/ 704 h 850"/>
                <a:gd name="T66" fmla="*/ 283 w 1110"/>
                <a:gd name="T67" fmla="*/ 631 h 850"/>
                <a:gd name="T68" fmla="*/ 228 w 1110"/>
                <a:gd name="T69" fmla="*/ 521 h 850"/>
                <a:gd name="T70" fmla="*/ 338 w 1110"/>
                <a:gd name="T71" fmla="*/ 256 h 850"/>
                <a:gd name="T72" fmla="*/ 429 w 1110"/>
                <a:gd name="T73" fmla="*/ 356 h 850"/>
                <a:gd name="T74" fmla="*/ 320 w 1110"/>
                <a:gd name="T75" fmla="*/ 631 h 850"/>
                <a:gd name="T76" fmla="*/ 146 w 1110"/>
                <a:gd name="T77" fmla="*/ 585 h 850"/>
                <a:gd name="T78" fmla="*/ 100 w 1110"/>
                <a:gd name="T79" fmla="*/ 539 h 850"/>
                <a:gd name="T80" fmla="*/ 9 w 1110"/>
                <a:gd name="T81" fmla="*/ 402 h 850"/>
                <a:gd name="T82" fmla="*/ 0 w 1110"/>
                <a:gd name="T83" fmla="*/ 338 h 850"/>
                <a:gd name="T84" fmla="*/ 27 w 1110"/>
                <a:gd name="T85" fmla="*/ 283 h 85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110"/>
                <a:gd name="T130" fmla="*/ 0 h 850"/>
                <a:gd name="T131" fmla="*/ 1110 w 1110"/>
                <a:gd name="T132" fmla="*/ 850 h 850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110" h="850">
                  <a:moveTo>
                    <a:pt x="484" y="219"/>
                  </a:moveTo>
                  <a:cubicBezTo>
                    <a:pt x="502" y="146"/>
                    <a:pt x="529" y="108"/>
                    <a:pt x="585" y="55"/>
                  </a:cubicBezTo>
                  <a:cubicBezTo>
                    <a:pt x="593" y="47"/>
                    <a:pt x="594" y="34"/>
                    <a:pt x="603" y="27"/>
                  </a:cubicBezTo>
                  <a:cubicBezTo>
                    <a:pt x="617" y="15"/>
                    <a:pt x="649" y="6"/>
                    <a:pt x="667" y="0"/>
                  </a:cubicBezTo>
                  <a:cubicBezTo>
                    <a:pt x="725" y="3"/>
                    <a:pt x="783" y="4"/>
                    <a:pt x="841" y="9"/>
                  </a:cubicBezTo>
                  <a:cubicBezTo>
                    <a:pt x="886" y="13"/>
                    <a:pt x="927" y="58"/>
                    <a:pt x="960" y="82"/>
                  </a:cubicBezTo>
                  <a:cubicBezTo>
                    <a:pt x="1031" y="134"/>
                    <a:pt x="1058" y="164"/>
                    <a:pt x="1088" y="247"/>
                  </a:cubicBezTo>
                  <a:cubicBezTo>
                    <a:pt x="1075" y="361"/>
                    <a:pt x="1106" y="423"/>
                    <a:pt x="1005" y="448"/>
                  </a:cubicBezTo>
                  <a:cubicBezTo>
                    <a:pt x="868" y="439"/>
                    <a:pt x="840" y="471"/>
                    <a:pt x="795" y="356"/>
                  </a:cubicBezTo>
                  <a:cubicBezTo>
                    <a:pt x="785" y="296"/>
                    <a:pt x="753" y="235"/>
                    <a:pt x="822" y="201"/>
                  </a:cubicBezTo>
                  <a:cubicBezTo>
                    <a:pt x="833" y="195"/>
                    <a:pt x="847" y="195"/>
                    <a:pt x="859" y="192"/>
                  </a:cubicBezTo>
                  <a:cubicBezTo>
                    <a:pt x="944" y="247"/>
                    <a:pt x="1035" y="296"/>
                    <a:pt x="1088" y="384"/>
                  </a:cubicBezTo>
                  <a:cubicBezTo>
                    <a:pt x="1110" y="472"/>
                    <a:pt x="1110" y="575"/>
                    <a:pt x="1069" y="658"/>
                  </a:cubicBezTo>
                  <a:cubicBezTo>
                    <a:pt x="1062" y="672"/>
                    <a:pt x="1055" y="688"/>
                    <a:pt x="1042" y="695"/>
                  </a:cubicBezTo>
                  <a:cubicBezTo>
                    <a:pt x="1020" y="707"/>
                    <a:pt x="969" y="713"/>
                    <a:pt x="969" y="713"/>
                  </a:cubicBezTo>
                  <a:cubicBezTo>
                    <a:pt x="923" y="710"/>
                    <a:pt x="876" y="715"/>
                    <a:pt x="832" y="704"/>
                  </a:cubicBezTo>
                  <a:cubicBezTo>
                    <a:pt x="804" y="697"/>
                    <a:pt x="786" y="667"/>
                    <a:pt x="758" y="658"/>
                  </a:cubicBezTo>
                  <a:cubicBezTo>
                    <a:pt x="695" y="616"/>
                    <a:pt x="645" y="557"/>
                    <a:pt x="603" y="494"/>
                  </a:cubicBezTo>
                  <a:cubicBezTo>
                    <a:pt x="586" y="441"/>
                    <a:pt x="567" y="416"/>
                    <a:pt x="603" y="356"/>
                  </a:cubicBezTo>
                  <a:cubicBezTo>
                    <a:pt x="610" y="345"/>
                    <a:pt x="628" y="350"/>
                    <a:pt x="640" y="347"/>
                  </a:cubicBezTo>
                  <a:cubicBezTo>
                    <a:pt x="729" y="361"/>
                    <a:pt x="788" y="357"/>
                    <a:pt x="841" y="430"/>
                  </a:cubicBezTo>
                  <a:cubicBezTo>
                    <a:pt x="854" y="449"/>
                    <a:pt x="870" y="472"/>
                    <a:pt x="877" y="494"/>
                  </a:cubicBezTo>
                  <a:cubicBezTo>
                    <a:pt x="885" y="518"/>
                    <a:pt x="896" y="567"/>
                    <a:pt x="896" y="567"/>
                  </a:cubicBezTo>
                  <a:cubicBezTo>
                    <a:pt x="888" y="680"/>
                    <a:pt x="883" y="804"/>
                    <a:pt x="768" y="850"/>
                  </a:cubicBezTo>
                  <a:cubicBezTo>
                    <a:pt x="704" y="844"/>
                    <a:pt x="640" y="842"/>
                    <a:pt x="576" y="832"/>
                  </a:cubicBezTo>
                  <a:cubicBezTo>
                    <a:pt x="527" y="824"/>
                    <a:pt x="462" y="764"/>
                    <a:pt x="420" y="740"/>
                  </a:cubicBezTo>
                  <a:cubicBezTo>
                    <a:pt x="414" y="725"/>
                    <a:pt x="409" y="709"/>
                    <a:pt x="402" y="695"/>
                  </a:cubicBezTo>
                  <a:cubicBezTo>
                    <a:pt x="394" y="679"/>
                    <a:pt x="381" y="665"/>
                    <a:pt x="374" y="649"/>
                  </a:cubicBezTo>
                  <a:cubicBezTo>
                    <a:pt x="352" y="600"/>
                    <a:pt x="348" y="546"/>
                    <a:pt x="338" y="494"/>
                  </a:cubicBezTo>
                  <a:cubicBezTo>
                    <a:pt x="346" y="418"/>
                    <a:pt x="344" y="405"/>
                    <a:pt x="393" y="356"/>
                  </a:cubicBezTo>
                  <a:cubicBezTo>
                    <a:pt x="468" y="373"/>
                    <a:pt x="531" y="420"/>
                    <a:pt x="576" y="484"/>
                  </a:cubicBezTo>
                  <a:cubicBezTo>
                    <a:pt x="588" y="560"/>
                    <a:pt x="600" y="669"/>
                    <a:pt x="502" y="695"/>
                  </a:cubicBezTo>
                  <a:cubicBezTo>
                    <a:pt x="464" y="705"/>
                    <a:pt x="423" y="701"/>
                    <a:pt x="384" y="704"/>
                  </a:cubicBezTo>
                  <a:cubicBezTo>
                    <a:pt x="318" y="693"/>
                    <a:pt x="314" y="690"/>
                    <a:pt x="283" y="631"/>
                  </a:cubicBezTo>
                  <a:cubicBezTo>
                    <a:pt x="264" y="595"/>
                    <a:pt x="228" y="521"/>
                    <a:pt x="228" y="521"/>
                  </a:cubicBezTo>
                  <a:cubicBezTo>
                    <a:pt x="237" y="379"/>
                    <a:pt x="211" y="318"/>
                    <a:pt x="338" y="256"/>
                  </a:cubicBezTo>
                  <a:cubicBezTo>
                    <a:pt x="392" y="277"/>
                    <a:pt x="411" y="301"/>
                    <a:pt x="429" y="356"/>
                  </a:cubicBezTo>
                  <a:cubicBezTo>
                    <a:pt x="420" y="528"/>
                    <a:pt x="445" y="543"/>
                    <a:pt x="320" y="631"/>
                  </a:cubicBezTo>
                  <a:cubicBezTo>
                    <a:pt x="229" y="624"/>
                    <a:pt x="211" y="628"/>
                    <a:pt x="146" y="585"/>
                  </a:cubicBezTo>
                  <a:cubicBezTo>
                    <a:pt x="73" y="475"/>
                    <a:pt x="188" y="641"/>
                    <a:pt x="100" y="539"/>
                  </a:cubicBezTo>
                  <a:cubicBezTo>
                    <a:pt x="66" y="500"/>
                    <a:pt x="32" y="449"/>
                    <a:pt x="9" y="402"/>
                  </a:cubicBezTo>
                  <a:cubicBezTo>
                    <a:pt x="6" y="381"/>
                    <a:pt x="0" y="360"/>
                    <a:pt x="0" y="338"/>
                  </a:cubicBezTo>
                  <a:cubicBezTo>
                    <a:pt x="0" y="309"/>
                    <a:pt x="27" y="307"/>
                    <a:pt x="27" y="283"/>
                  </a:cubicBezTo>
                </a:path>
              </a:pathLst>
            </a:custGeom>
            <a:noFill/>
            <a:ln w="76200" cmpd="sng">
              <a:solidFill>
                <a:srgbClr val="00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5608" name="Group 13"/>
          <p:cNvGrpSpPr>
            <a:grpSpLocks/>
          </p:cNvGrpSpPr>
          <p:nvPr/>
        </p:nvGrpSpPr>
        <p:grpSpPr bwMode="auto">
          <a:xfrm>
            <a:off x="560388" y="3714750"/>
            <a:ext cx="5275262" cy="2098675"/>
            <a:chOff x="327" y="2340"/>
            <a:chExt cx="3279" cy="1307"/>
          </a:xfrm>
        </p:grpSpPr>
        <p:sp>
          <p:nvSpPr>
            <p:cNvPr id="25632" name="Freeform 14"/>
            <p:cNvSpPr>
              <a:spLocks/>
            </p:cNvSpPr>
            <p:nvPr/>
          </p:nvSpPr>
          <p:spPr bwMode="auto">
            <a:xfrm>
              <a:off x="327" y="2370"/>
              <a:ext cx="3147" cy="1277"/>
            </a:xfrm>
            <a:custGeom>
              <a:avLst/>
              <a:gdLst>
                <a:gd name="T0" fmla="*/ 75 w 3147"/>
                <a:gd name="T1" fmla="*/ 1004 h 1277"/>
                <a:gd name="T2" fmla="*/ 194 w 3147"/>
                <a:gd name="T3" fmla="*/ 1196 h 1277"/>
                <a:gd name="T4" fmla="*/ 167 w 3147"/>
                <a:gd name="T5" fmla="*/ 1022 h 1277"/>
                <a:gd name="T6" fmla="*/ 340 w 3147"/>
                <a:gd name="T7" fmla="*/ 1251 h 1277"/>
                <a:gd name="T8" fmla="*/ 185 w 3147"/>
                <a:gd name="T9" fmla="*/ 1031 h 1277"/>
                <a:gd name="T10" fmla="*/ 368 w 3147"/>
                <a:gd name="T11" fmla="*/ 1205 h 1277"/>
                <a:gd name="T12" fmla="*/ 322 w 3147"/>
                <a:gd name="T13" fmla="*/ 958 h 1277"/>
                <a:gd name="T14" fmla="*/ 542 w 3147"/>
                <a:gd name="T15" fmla="*/ 894 h 1277"/>
                <a:gd name="T16" fmla="*/ 395 w 3147"/>
                <a:gd name="T17" fmla="*/ 1104 h 1277"/>
                <a:gd name="T18" fmla="*/ 404 w 3147"/>
                <a:gd name="T19" fmla="*/ 885 h 1277"/>
                <a:gd name="T20" fmla="*/ 642 w 3147"/>
                <a:gd name="T21" fmla="*/ 1123 h 1277"/>
                <a:gd name="T22" fmla="*/ 551 w 3147"/>
                <a:gd name="T23" fmla="*/ 894 h 1277"/>
                <a:gd name="T24" fmla="*/ 724 w 3147"/>
                <a:gd name="T25" fmla="*/ 1031 h 1277"/>
                <a:gd name="T26" fmla="*/ 514 w 3147"/>
                <a:gd name="T27" fmla="*/ 848 h 1277"/>
                <a:gd name="T28" fmla="*/ 944 w 3147"/>
                <a:gd name="T29" fmla="*/ 967 h 1277"/>
                <a:gd name="T30" fmla="*/ 788 w 3147"/>
                <a:gd name="T31" fmla="*/ 921 h 1277"/>
                <a:gd name="T32" fmla="*/ 1108 w 3147"/>
                <a:gd name="T33" fmla="*/ 903 h 1277"/>
                <a:gd name="T34" fmla="*/ 962 w 3147"/>
                <a:gd name="T35" fmla="*/ 766 h 1277"/>
                <a:gd name="T36" fmla="*/ 1118 w 3147"/>
                <a:gd name="T37" fmla="*/ 803 h 1277"/>
                <a:gd name="T38" fmla="*/ 1054 w 3147"/>
                <a:gd name="T39" fmla="*/ 729 h 1277"/>
                <a:gd name="T40" fmla="*/ 1438 w 3147"/>
                <a:gd name="T41" fmla="*/ 775 h 1277"/>
                <a:gd name="T42" fmla="*/ 1282 w 3147"/>
                <a:gd name="T43" fmla="*/ 848 h 1277"/>
                <a:gd name="T44" fmla="*/ 1428 w 3147"/>
                <a:gd name="T45" fmla="*/ 702 h 1277"/>
                <a:gd name="T46" fmla="*/ 1383 w 3147"/>
                <a:gd name="T47" fmla="*/ 812 h 1277"/>
                <a:gd name="T48" fmla="*/ 1154 w 3147"/>
                <a:gd name="T49" fmla="*/ 702 h 1277"/>
                <a:gd name="T50" fmla="*/ 1447 w 3147"/>
                <a:gd name="T51" fmla="*/ 702 h 1277"/>
                <a:gd name="T52" fmla="*/ 1383 w 3147"/>
                <a:gd name="T53" fmla="*/ 812 h 1277"/>
                <a:gd name="T54" fmla="*/ 1410 w 3147"/>
                <a:gd name="T55" fmla="*/ 620 h 1277"/>
                <a:gd name="T56" fmla="*/ 1630 w 3147"/>
                <a:gd name="T57" fmla="*/ 793 h 1277"/>
                <a:gd name="T58" fmla="*/ 1730 w 3147"/>
                <a:gd name="T59" fmla="*/ 574 h 1277"/>
                <a:gd name="T60" fmla="*/ 1794 w 3147"/>
                <a:gd name="T61" fmla="*/ 620 h 1277"/>
                <a:gd name="T62" fmla="*/ 1684 w 3147"/>
                <a:gd name="T63" fmla="*/ 528 h 1277"/>
                <a:gd name="T64" fmla="*/ 2004 w 3147"/>
                <a:gd name="T65" fmla="*/ 629 h 1277"/>
                <a:gd name="T66" fmla="*/ 1968 w 3147"/>
                <a:gd name="T67" fmla="*/ 501 h 1277"/>
                <a:gd name="T68" fmla="*/ 2187 w 3147"/>
                <a:gd name="T69" fmla="*/ 501 h 1277"/>
                <a:gd name="T70" fmla="*/ 2096 w 3147"/>
                <a:gd name="T71" fmla="*/ 510 h 1277"/>
                <a:gd name="T72" fmla="*/ 2206 w 3147"/>
                <a:gd name="T73" fmla="*/ 345 h 1277"/>
                <a:gd name="T74" fmla="*/ 2297 w 3147"/>
                <a:gd name="T75" fmla="*/ 400 h 1277"/>
                <a:gd name="T76" fmla="*/ 2105 w 3147"/>
                <a:gd name="T77" fmla="*/ 464 h 1277"/>
                <a:gd name="T78" fmla="*/ 2343 w 3147"/>
                <a:gd name="T79" fmla="*/ 309 h 1277"/>
                <a:gd name="T80" fmla="*/ 2361 w 3147"/>
                <a:gd name="T81" fmla="*/ 419 h 1277"/>
                <a:gd name="T82" fmla="*/ 2471 w 3147"/>
                <a:gd name="T83" fmla="*/ 181 h 1277"/>
                <a:gd name="T84" fmla="*/ 2590 w 3147"/>
                <a:gd name="T85" fmla="*/ 336 h 1277"/>
                <a:gd name="T86" fmla="*/ 2297 w 3147"/>
                <a:gd name="T87" fmla="*/ 190 h 1277"/>
                <a:gd name="T88" fmla="*/ 2635 w 3147"/>
                <a:gd name="T89" fmla="*/ 300 h 1277"/>
                <a:gd name="T90" fmla="*/ 2562 w 3147"/>
                <a:gd name="T91" fmla="*/ 208 h 1277"/>
                <a:gd name="T92" fmla="*/ 2736 w 3147"/>
                <a:gd name="T93" fmla="*/ 327 h 1277"/>
                <a:gd name="T94" fmla="*/ 2617 w 3147"/>
                <a:gd name="T95" fmla="*/ 163 h 1277"/>
                <a:gd name="T96" fmla="*/ 2782 w 3147"/>
                <a:gd name="T97" fmla="*/ 263 h 1277"/>
                <a:gd name="T98" fmla="*/ 2818 w 3147"/>
                <a:gd name="T99" fmla="*/ 117 h 1277"/>
                <a:gd name="T100" fmla="*/ 2946 w 3147"/>
                <a:gd name="T101" fmla="*/ 217 h 1277"/>
                <a:gd name="T102" fmla="*/ 2782 w 3147"/>
                <a:gd name="T103" fmla="*/ 144 h 1277"/>
                <a:gd name="T104" fmla="*/ 3047 w 3147"/>
                <a:gd name="T105" fmla="*/ 135 h 1277"/>
                <a:gd name="T106" fmla="*/ 2992 w 3147"/>
                <a:gd name="T107" fmla="*/ 190 h 1277"/>
                <a:gd name="T108" fmla="*/ 3074 w 3147"/>
                <a:gd name="T109" fmla="*/ 108 h 1277"/>
                <a:gd name="T110" fmla="*/ 3019 w 3147"/>
                <a:gd name="T111" fmla="*/ 153 h 1277"/>
                <a:gd name="T112" fmla="*/ 3147 w 3147"/>
                <a:gd name="T113" fmla="*/ 126 h 1277"/>
                <a:gd name="T114" fmla="*/ 3056 w 3147"/>
                <a:gd name="T115" fmla="*/ 99 h 1277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3147"/>
                <a:gd name="T175" fmla="*/ 0 h 1277"/>
                <a:gd name="T176" fmla="*/ 3147 w 3147"/>
                <a:gd name="T177" fmla="*/ 1277 h 1277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3147" h="1277">
                  <a:moveTo>
                    <a:pt x="48" y="1241"/>
                  </a:moveTo>
                  <a:cubicBezTo>
                    <a:pt x="35" y="1163"/>
                    <a:pt x="0" y="1054"/>
                    <a:pt x="75" y="1004"/>
                  </a:cubicBezTo>
                  <a:cubicBezTo>
                    <a:pt x="142" y="1026"/>
                    <a:pt x="175" y="1030"/>
                    <a:pt x="212" y="1086"/>
                  </a:cubicBezTo>
                  <a:cubicBezTo>
                    <a:pt x="206" y="1123"/>
                    <a:pt x="214" y="1165"/>
                    <a:pt x="194" y="1196"/>
                  </a:cubicBezTo>
                  <a:cubicBezTo>
                    <a:pt x="170" y="1234"/>
                    <a:pt x="100" y="1131"/>
                    <a:pt x="94" y="1123"/>
                  </a:cubicBezTo>
                  <a:cubicBezTo>
                    <a:pt x="73" y="1044"/>
                    <a:pt x="94" y="1034"/>
                    <a:pt x="167" y="1022"/>
                  </a:cubicBezTo>
                  <a:cubicBezTo>
                    <a:pt x="260" y="1033"/>
                    <a:pt x="302" y="1057"/>
                    <a:pt x="368" y="1123"/>
                  </a:cubicBezTo>
                  <a:cubicBezTo>
                    <a:pt x="382" y="1178"/>
                    <a:pt x="393" y="1215"/>
                    <a:pt x="340" y="1251"/>
                  </a:cubicBezTo>
                  <a:cubicBezTo>
                    <a:pt x="181" y="1241"/>
                    <a:pt x="176" y="1277"/>
                    <a:pt x="158" y="1150"/>
                  </a:cubicBezTo>
                  <a:cubicBezTo>
                    <a:pt x="167" y="1110"/>
                    <a:pt x="163" y="1065"/>
                    <a:pt x="185" y="1031"/>
                  </a:cubicBezTo>
                  <a:cubicBezTo>
                    <a:pt x="232" y="959"/>
                    <a:pt x="375" y="1015"/>
                    <a:pt x="414" y="1022"/>
                  </a:cubicBezTo>
                  <a:cubicBezTo>
                    <a:pt x="440" y="1089"/>
                    <a:pt x="448" y="1178"/>
                    <a:pt x="368" y="1205"/>
                  </a:cubicBezTo>
                  <a:cubicBezTo>
                    <a:pt x="325" y="1148"/>
                    <a:pt x="313" y="1102"/>
                    <a:pt x="304" y="1031"/>
                  </a:cubicBezTo>
                  <a:cubicBezTo>
                    <a:pt x="310" y="1007"/>
                    <a:pt x="308" y="979"/>
                    <a:pt x="322" y="958"/>
                  </a:cubicBezTo>
                  <a:cubicBezTo>
                    <a:pt x="349" y="918"/>
                    <a:pt x="418" y="900"/>
                    <a:pt x="459" y="885"/>
                  </a:cubicBezTo>
                  <a:cubicBezTo>
                    <a:pt x="487" y="888"/>
                    <a:pt x="517" y="881"/>
                    <a:pt x="542" y="894"/>
                  </a:cubicBezTo>
                  <a:cubicBezTo>
                    <a:pt x="595" y="922"/>
                    <a:pt x="607" y="992"/>
                    <a:pt x="624" y="1040"/>
                  </a:cubicBezTo>
                  <a:cubicBezTo>
                    <a:pt x="648" y="1208"/>
                    <a:pt x="567" y="1134"/>
                    <a:pt x="395" y="1104"/>
                  </a:cubicBezTo>
                  <a:cubicBezTo>
                    <a:pt x="319" y="1051"/>
                    <a:pt x="198" y="1002"/>
                    <a:pt x="322" y="903"/>
                  </a:cubicBezTo>
                  <a:cubicBezTo>
                    <a:pt x="344" y="885"/>
                    <a:pt x="377" y="891"/>
                    <a:pt x="404" y="885"/>
                  </a:cubicBezTo>
                  <a:cubicBezTo>
                    <a:pt x="585" y="906"/>
                    <a:pt x="673" y="854"/>
                    <a:pt x="697" y="1022"/>
                  </a:cubicBezTo>
                  <a:cubicBezTo>
                    <a:pt x="689" y="1078"/>
                    <a:pt x="695" y="1104"/>
                    <a:pt x="642" y="1123"/>
                  </a:cubicBezTo>
                  <a:cubicBezTo>
                    <a:pt x="590" y="1069"/>
                    <a:pt x="559" y="1029"/>
                    <a:pt x="532" y="958"/>
                  </a:cubicBezTo>
                  <a:cubicBezTo>
                    <a:pt x="538" y="937"/>
                    <a:pt x="535" y="910"/>
                    <a:pt x="551" y="894"/>
                  </a:cubicBezTo>
                  <a:cubicBezTo>
                    <a:pt x="606" y="839"/>
                    <a:pt x="697" y="882"/>
                    <a:pt x="752" y="894"/>
                  </a:cubicBezTo>
                  <a:cubicBezTo>
                    <a:pt x="766" y="938"/>
                    <a:pt x="801" y="999"/>
                    <a:pt x="724" y="1031"/>
                  </a:cubicBezTo>
                  <a:cubicBezTo>
                    <a:pt x="690" y="1045"/>
                    <a:pt x="651" y="1019"/>
                    <a:pt x="615" y="1013"/>
                  </a:cubicBezTo>
                  <a:cubicBezTo>
                    <a:pt x="595" y="1000"/>
                    <a:pt x="427" y="904"/>
                    <a:pt x="514" y="848"/>
                  </a:cubicBezTo>
                  <a:cubicBezTo>
                    <a:pt x="538" y="833"/>
                    <a:pt x="569" y="836"/>
                    <a:pt x="596" y="830"/>
                  </a:cubicBezTo>
                  <a:cubicBezTo>
                    <a:pt x="675" y="844"/>
                    <a:pt x="911" y="837"/>
                    <a:pt x="944" y="967"/>
                  </a:cubicBezTo>
                  <a:cubicBezTo>
                    <a:pt x="914" y="1060"/>
                    <a:pt x="907" y="1041"/>
                    <a:pt x="825" y="995"/>
                  </a:cubicBezTo>
                  <a:cubicBezTo>
                    <a:pt x="813" y="970"/>
                    <a:pt x="796" y="947"/>
                    <a:pt x="788" y="921"/>
                  </a:cubicBezTo>
                  <a:cubicBezTo>
                    <a:pt x="748" y="784"/>
                    <a:pt x="852" y="793"/>
                    <a:pt x="953" y="775"/>
                  </a:cubicBezTo>
                  <a:cubicBezTo>
                    <a:pt x="1070" y="805"/>
                    <a:pt x="1089" y="788"/>
                    <a:pt x="1108" y="903"/>
                  </a:cubicBezTo>
                  <a:cubicBezTo>
                    <a:pt x="1060" y="1003"/>
                    <a:pt x="984" y="911"/>
                    <a:pt x="916" y="867"/>
                  </a:cubicBezTo>
                  <a:cubicBezTo>
                    <a:pt x="882" y="797"/>
                    <a:pt x="894" y="799"/>
                    <a:pt x="962" y="766"/>
                  </a:cubicBezTo>
                  <a:cubicBezTo>
                    <a:pt x="1011" y="769"/>
                    <a:pt x="1061" y="764"/>
                    <a:pt x="1108" y="775"/>
                  </a:cubicBezTo>
                  <a:cubicBezTo>
                    <a:pt x="1118" y="777"/>
                    <a:pt x="1119" y="793"/>
                    <a:pt x="1118" y="803"/>
                  </a:cubicBezTo>
                  <a:cubicBezTo>
                    <a:pt x="1111" y="890"/>
                    <a:pt x="1121" y="878"/>
                    <a:pt x="1072" y="894"/>
                  </a:cubicBezTo>
                  <a:cubicBezTo>
                    <a:pt x="1056" y="853"/>
                    <a:pt x="1021" y="772"/>
                    <a:pt x="1054" y="729"/>
                  </a:cubicBezTo>
                  <a:cubicBezTo>
                    <a:pt x="1066" y="713"/>
                    <a:pt x="1090" y="711"/>
                    <a:pt x="1108" y="702"/>
                  </a:cubicBezTo>
                  <a:cubicBezTo>
                    <a:pt x="1224" y="715"/>
                    <a:pt x="1339" y="710"/>
                    <a:pt x="1438" y="775"/>
                  </a:cubicBezTo>
                  <a:cubicBezTo>
                    <a:pt x="1432" y="796"/>
                    <a:pt x="1433" y="822"/>
                    <a:pt x="1419" y="839"/>
                  </a:cubicBezTo>
                  <a:cubicBezTo>
                    <a:pt x="1379" y="889"/>
                    <a:pt x="1330" y="859"/>
                    <a:pt x="1282" y="848"/>
                  </a:cubicBezTo>
                  <a:cubicBezTo>
                    <a:pt x="1230" y="761"/>
                    <a:pt x="1229" y="734"/>
                    <a:pt x="1310" y="675"/>
                  </a:cubicBezTo>
                  <a:cubicBezTo>
                    <a:pt x="1349" y="684"/>
                    <a:pt x="1393" y="681"/>
                    <a:pt x="1428" y="702"/>
                  </a:cubicBezTo>
                  <a:cubicBezTo>
                    <a:pt x="1444" y="712"/>
                    <a:pt x="1457" y="786"/>
                    <a:pt x="1438" y="803"/>
                  </a:cubicBezTo>
                  <a:cubicBezTo>
                    <a:pt x="1424" y="815"/>
                    <a:pt x="1401" y="809"/>
                    <a:pt x="1383" y="812"/>
                  </a:cubicBezTo>
                  <a:cubicBezTo>
                    <a:pt x="1334" y="804"/>
                    <a:pt x="1170" y="806"/>
                    <a:pt x="1145" y="729"/>
                  </a:cubicBezTo>
                  <a:cubicBezTo>
                    <a:pt x="1148" y="720"/>
                    <a:pt x="1145" y="705"/>
                    <a:pt x="1154" y="702"/>
                  </a:cubicBezTo>
                  <a:cubicBezTo>
                    <a:pt x="1211" y="679"/>
                    <a:pt x="1276" y="689"/>
                    <a:pt x="1337" y="684"/>
                  </a:cubicBezTo>
                  <a:cubicBezTo>
                    <a:pt x="1374" y="690"/>
                    <a:pt x="1411" y="691"/>
                    <a:pt x="1447" y="702"/>
                  </a:cubicBezTo>
                  <a:cubicBezTo>
                    <a:pt x="1502" y="719"/>
                    <a:pt x="1494" y="764"/>
                    <a:pt x="1447" y="803"/>
                  </a:cubicBezTo>
                  <a:cubicBezTo>
                    <a:pt x="1430" y="817"/>
                    <a:pt x="1404" y="809"/>
                    <a:pt x="1383" y="812"/>
                  </a:cubicBezTo>
                  <a:cubicBezTo>
                    <a:pt x="1317" y="792"/>
                    <a:pt x="1223" y="747"/>
                    <a:pt x="1310" y="647"/>
                  </a:cubicBezTo>
                  <a:cubicBezTo>
                    <a:pt x="1333" y="621"/>
                    <a:pt x="1377" y="629"/>
                    <a:pt x="1410" y="620"/>
                  </a:cubicBezTo>
                  <a:cubicBezTo>
                    <a:pt x="1495" y="632"/>
                    <a:pt x="1583" y="632"/>
                    <a:pt x="1666" y="656"/>
                  </a:cubicBezTo>
                  <a:cubicBezTo>
                    <a:pt x="1736" y="676"/>
                    <a:pt x="1679" y="777"/>
                    <a:pt x="1630" y="793"/>
                  </a:cubicBezTo>
                  <a:cubicBezTo>
                    <a:pt x="1590" y="754"/>
                    <a:pt x="1574" y="718"/>
                    <a:pt x="1556" y="665"/>
                  </a:cubicBezTo>
                  <a:cubicBezTo>
                    <a:pt x="1595" y="573"/>
                    <a:pt x="1638" y="583"/>
                    <a:pt x="1730" y="574"/>
                  </a:cubicBezTo>
                  <a:cubicBezTo>
                    <a:pt x="1748" y="577"/>
                    <a:pt x="1770" y="572"/>
                    <a:pt x="1785" y="583"/>
                  </a:cubicBezTo>
                  <a:cubicBezTo>
                    <a:pt x="1795" y="590"/>
                    <a:pt x="1799" y="608"/>
                    <a:pt x="1794" y="620"/>
                  </a:cubicBezTo>
                  <a:cubicBezTo>
                    <a:pt x="1761" y="693"/>
                    <a:pt x="1744" y="683"/>
                    <a:pt x="1684" y="693"/>
                  </a:cubicBezTo>
                  <a:cubicBezTo>
                    <a:pt x="1650" y="633"/>
                    <a:pt x="1611" y="601"/>
                    <a:pt x="1684" y="528"/>
                  </a:cubicBezTo>
                  <a:cubicBezTo>
                    <a:pt x="1702" y="510"/>
                    <a:pt x="1733" y="522"/>
                    <a:pt x="1758" y="519"/>
                  </a:cubicBezTo>
                  <a:cubicBezTo>
                    <a:pt x="1830" y="534"/>
                    <a:pt x="1975" y="540"/>
                    <a:pt x="2004" y="629"/>
                  </a:cubicBezTo>
                  <a:cubicBezTo>
                    <a:pt x="1992" y="638"/>
                    <a:pt x="1983" y="660"/>
                    <a:pt x="1968" y="656"/>
                  </a:cubicBezTo>
                  <a:cubicBezTo>
                    <a:pt x="1894" y="638"/>
                    <a:pt x="1949" y="516"/>
                    <a:pt x="1968" y="501"/>
                  </a:cubicBezTo>
                  <a:cubicBezTo>
                    <a:pt x="1999" y="476"/>
                    <a:pt x="2047" y="489"/>
                    <a:pt x="2087" y="483"/>
                  </a:cubicBezTo>
                  <a:cubicBezTo>
                    <a:pt x="2120" y="489"/>
                    <a:pt x="2161" y="480"/>
                    <a:pt x="2187" y="501"/>
                  </a:cubicBezTo>
                  <a:cubicBezTo>
                    <a:pt x="2201" y="512"/>
                    <a:pt x="2159" y="526"/>
                    <a:pt x="2142" y="528"/>
                  </a:cubicBezTo>
                  <a:cubicBezTo>
                    <a:pt x="2126" y="530"/>
                    <a:pt x="2111" y="516"/>
                    <a:pt x="2096" y="510"/>
                  </a:cubicBezTo>
                  <a:cubicBezTo>
                    <a:pt x="2076" y="479"/>
                    <a:pt x="2048" y="428"/>
                    <a:pt x="2078" y="391"/>
                  </a:cubicBezTo>
                  <a:cubicBezTo>
                    <a:pt x="2109" y="352"/>
                    <a:pt x="2163" y="352"/>
                    <a:pt x="2206" y="345"/>
                  </a:cubicBezTo>
                  <a:cubicBezTo>
                    <a:pt x="2230" y="351"/>
                    <a:pt x="2257" y="351"/>
                    <a:pt x="2279" y="364"/>
                  </a:cubicBezTo>
                  <a:cubicBezTo>
                    <a:pt x="2290" y="371"/>
                    <a:pt x="2303" y="388"/>
                    <a:pt x="2297" y="400"/>
                  </a:cubicBezTo>
                  <a:cubicBezTo>
                    <a:pt x="2281" y="431"/>
                    <a:pt x="2248" y="449"/>
                    <a:pt x="2224" y="473"/>
                  </a:cubicBezTo>
                  <a:cubicBezTo>
                    <a:pt x="2184" y="470"/>
                    <a:pt x="2134" y="491"/>
                    <a:pt x="2105" y="464"/>
                  </a:cubicBezTo>
                  <a:cubicBezTo>
                    <a:pt x="2021" y="388"/>
                    <a:pt x="2204" y="311"/>
                    <a:pt x="2233" y="300"/>
                  </a:cubicBezTo>
                  <a:cubicBezTo>
                    <a:pt x="2270" y="303"/>
                    <a:pt x="2307" y="300"/>
                    <a:pt x="2343" y="309"/>
                  </a:cubicBezTo>
                  <a:cubicBezTo>
                    <a:pt x="2358" y="313"/>
                    <a:pt x="2377" y="321"/>
                    <a:pt x="2379" y="336"/>
                  </a:cubicBezTo>
                  <a:cubicBezTo>
                    <a:pt x="2384" y="364"/>
                    <a:pt x="2367" y="391"/>
                    <a:pt x="2361" y="419"/>
                  </a:cubicBezTo>
                  <a:cubicBezTo>
                    <a:pt x="2295" y="401"/>
                    <a:pt x="2299" y="383"/>
                    <a:pt x="2288" y="318"/>
                  </a:cubicBezTo>
                  <a:cubicBezTo>
                    <a:pt x="2333" y="212"/>
                    <a:pt x="2362" y="213"/>
                    <a:pt x="2471" y="181"/>
                  </a:cubicBezTo>
                  <a:cubicBezTo>
                    <a:pt x="2589" y="192"/>
                    <a:pt x="2601" y="175"/>
                    <a:pt x="2617" y="291"/>
                  </a:cubicBezTo>
                  <a:cubicBezTo>
                    <a:pt x="2608" y="306"/>
                    <a:pt x="2605" y="327"/>
                    <a:pt x="2590" y="336"/>
                  </a:cubicBezTo>
                  <a:cubicBezTo>
                    <a:pt x="2549" y="360"/>
                    <a:pt x="2399" y="328"/>
                    <a:pt x="2388" y="327"/>
                  </a:cubicBezTo>
                  <a:cubicBezTo>
                    <a:pt x="2383" y="323"/>
                    <a:pt x="2225" y="233"/>
                    <a:pt x="2297" y="190"/>
                  </a:cubicBezTo>
                  <a:cubicBezTo>
                    <a:pt x="2318" y="177"/>
                    <a:pt x="2346" y="178"/>
                    <a:pt x="2370" y="172"/>
                  </a:cubicBezTo>
                  <a:cubicBezTo>
                    <a:pt x="2456" y="192"/>
                    <a:pt x="2608" y="190"/>
                    <a:pt x="2635" y="300"/>
                  </a:cubicBezTo>
                  <a:cubicBezTo>
                    <a:pt x="2597" y="357"/>
                    <a:pt x="2551" y="344"/>
                    <a:pt x="2489" y="336"/>
                  </a:cubicBezTo>
                  <a:cubicBezTo>
                    <a:pt x="2443" y="244"/>
                    <a:pt x="2483" y="238"/>
                    <a:pt x="2562" y="208"/>
                  </a:cubicBezTo>
                  <a:cubicBezTo>
                    <a:pt x="2623" y="214"/>
                    <a:pt x="2694" y="192"/>
                    <a:pt x="2745" y="227"/>
                  </a:cubicBezTo>
                  <a:cubicBezTo>
                    <a:pt x="2773" y="246"/>
                    <a:pt x="2765" y="309"/>
                    <a:pt x="2736" y="327"/>
                  </a:cubicBezTo>
                  <a:cubicBezTo>
                    <a:pt x="2704" y="347"/>
                    <a:pt x="2663" y="309"/>
                    <a:pt x="2626" y="300"/>
                  </a:cubicBezTo>
                  <a:cubicBezTo>
                    <a:pt x="2607" y="271"/>
                    <a:pt x="2573" y="190"/>
                    <a:pt x="2617" y="163"/>
                  </a:cubicBezTo>
                  <a:cubicBezTo>
                    <a:pt x="2638" y="150"/>
                    <a:pt x="2666" y="156"/>
                    <a:pt x="2690" y="153"/>
                  </a:cubicBezTo>
                  <a:cubicBezTo>
                    <a:pt x="2804" y="177"/>
                    <a:pt x="2799" y="157"/>
                    <a:pt x="2782" y="263"/>
                  </a:cubicBezTo>
                  <a:cubicBezTo>
                    <a:pt x="2767" y="251"/>
                    <a:pt x="2738" y="246"/>
                    <a:pt x="2736" y="227"/>
                  </a:cubicBezTo>
                  <a:cubicBezTo>
                    <a:pt x="2729" y="139"/>
                    <a:pt x="2766" y="137"/>
                    <a:pt x="2818" y="117"/>
                  </a:cubicBezTo>
                  <a:cubicBezTo>
                    <a:pt x="2888" y="132"/>
                    <a:pt x="2924" y="127"/>
                    <a:pt x="2955" y="190"/>
                  </a:cubicBezTo>
                  <a:cubicBezTo>
                    <a:pt x="2952" y="199"/>
                    <a:pt x="2955" y="214"/>
                    <a:pt x="2946" y="217"/>
                  </a:cubicBezTo>
                  <a:cubicBezTo>
                    <a:pt x="2914" y="226"/>
                    <a:pt x="2824" y="179"/>
                    <a:pt x="2809" y="172"/>
                  </a:cubicBezTo>
                  <a:cubicBezTo>
                    <a:pt x="2800" y="163"/>
                    <a:pt x="2781" y="157"/>
                    <a:pt x="2782" y="144"/>
                  </a:cubicBezTo>
                  <a:cubicBezTo>
                    <a:pt x="2794" y="11"/>
                    <a:pt x="2907" y="80"/>
                    <a:pt x="3001" y="89"/>
                  </a:cubicBezTo>
                  <a:cubicBezTo>
                    <a:pt x="3016" y="104"/>
                    <a:pt x="3035" y="117"/>
                    <a:pt x="3047" y="135"/>
                  </a:cubicBezTo>
                  <a:cubicBezTo>
                    <a:pt x="3054" y="146"/>
                    <a:pt x="3065" y="163"/>
                    <a:pt x="3056" y="172"/>
                  </a:cubicBezTo>
                  <a:cubicBezTo>
                    <a:pt x="3040" y="188"/>
                    <a:pt x="3013" y="184"/>
                    <a:pt x="2992" y="190"/>
                  </a:cubicBezTo>
                  <a:cubicBezTo>
                    <a:pt x="2986" y="181"/>
                    <a:pt x="2976" y="174"/>
                    <a:pt x="2974" y="163"/>
                  </a:cubicBezTo>
                  <a:cubicBezTo>
                    <a:pt x="2966" y="116"/>
                    <a:pt x="3047" y="113"/>
                    <a:pt x="3074" y="108"/>
                  </a:cubicBezTo>
                  <a:cubicBezTo>
                    <a:pt x="3079" y="116"/>
                    <a:pt x="3125" y="171"/>
                    <a:pt x="3083" y="181"/>
                  </a:cubicBezTo>
                  <a:cubicBezTo>
                    <a:pt x="3060" y="187"/>
                    <a:pt x="3040" y="162"/>
                    <a:pt x="3019" y="153"/>
                  </a:cubicBezTo>
                  <a:cubicBezTo>
                    <a:pt x="3016" y="138"/>
                    <a:pt x="3006" y="123"/>
                    <a:pt x="3010" y="108"/>
                  </a:cubicBezTo>
                  <a:cubicBezTo>
                    <a:pt x="3040" y="0"/>
                    <a:pt x="3103" y="82"/>
                    <a:pt x="3147" y="126"/>
                  </a:cubicBezTo>
                  <a:cubicBezTo>
                    <a:pt x="3132" y="135"/>
                    <a:pt x="3119" y="151"/>
                    <a:pt x="3102" y="153"/>
                  </a:cubicBezTo>
                  <a:cubicBezTo>
                    <a:pt x="3043" y="158"/>
                    <a:pt x="3037" y="136"/>
                    <a:pt x="3056" y="99"/>
                  </a:cubicBezTo>
                  <a:cubicBezTo>
                    <a:pt x="3059" y="94"/>
                    <a:pt x="3056" y="111"/>
                    <a:pt x="3056" y="117"/>
                  </a:cubicBezTo>
                </a:path>
              </a:pathLst>
            </a:custGeom>
            <a:noFill/>
            <a:ln w="9525">
              <a:solidFill>
                <a:srgbClr val="00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33" name="Freeform 15"/>
            <p:cNvSpPr>
              <a:spLocks/>
            </p:cNvSpPr>
            <p:nvPr/>
          </p:nvSpPr>
          <p:spPr bwMode="auto">
            <a:xfrm>
              <a:off x="459" y="2340"/>
              <a:ext cx="3147" cy="1277"/>
            </a:xfrm>
            <a:custGeom>
              <a:avLst/>
              <a:gdLst>
                <a:gd name="T0" fmla="*/ 75 w 3147"/>
                <a:gd name="T1" fmla="*/ 1004 h 1277"/>
                <a:gd name="T2" fmla="*/ 194 w 3147"/>
                <a:gd name="T3" fmla="*/ 1196 h 1277"/>
                <a:gd name="T4" fmla="*/ 167 w 3147"/>
                <a:gd name="T5" fmla="*/ 1022 h 1277"/>
                <a:gd name="T6" fmla="*/ 340 w 3147"/>
                <a:gd name="T7" fmla="*/ 1251 h 1277"/>
                <a:gd name="T8" fmla="*/ 185 w 3147"/>
                <a:gd name="T9" fmla="*/ 1031 h 1277"/>
                <a:gd name="T10" fmla="*/ 368 w 3147"/>
                <a:gd name="T11" fmla="*/ 1205 h 1277"/>
                <a:gd name="T12" fmla="*/ 322 w 3147"/>
                <a:gd name="T13" fmla="*/ 958 h 1277"/>
                <a:gd name="T14" fmla="*/ 542 w 3147"/>
                <a:gd name="T15" fmla="*/ 894 h 1277"/>
                <a:gd name="T16" fmla="*/ 395 w 3147"/>
                <a:gd name="T17" fmla="*/ 1104 h 1277"/>
                <a:gd name="T18" fmla="*/ 404 w 3147"/>
                <a:gd name="T19" fmla="*/ 885 h 1277"/>
                <a:gd name="T20" fmla="*/ 642 w 3147"/>
                <a:gd name="T21" fmla="*/ 1123 h 1277"/>
                <a:gd name="T22" fmla="*/ 551 w 3147"/>
                <a:gd name="T23" fmla="*/ 894 h 1277"/>
                <a:gd name="T24" fmla="*/ 724 w 3147"/>
                <a:gd name="T25" fmla="*/ 1031 h 1277"/>
                <a:gd name="T26" fmla="*/ 514 w 3147"/>
                <a:gd name="T27" fmla="*/ 848 h 1277"/>
                <a:gd name="T28" fmla="*/ 944 w 3147"/>
                <a:gd name="T29" fmla="*/ 967 h 1277"/>
                <a:gd name="T30" fmla="*/ 788 w 3147"/>
                <a:gd name="T31" fmla="*/ 921 h 1277"/>
                <a:gd name="T32" fmla="*/ 1108 w 3147"/>
                <a:gd name="T33" fmla="*/ 903 h 1277"/>
                <a:gd name="T34" fmla="*/ 962 w 3147"/>
                <a:gd name="T35" fmla="*/ 766 h 1277"/>
                <a:gd name="T36" fmla="*/ 1118 w 3147"/>
                <a:gd name="T37" fmla="*/ 803 h 1277"/>
                <a:gd name="T38" fmla="*/ 1054 w 3147"/>
                <a:gd name="T39" fmla="*/ 729 h 1277"/>
                <a:gd name="T40" fmla="*/ 1438 w 3147"/>
                <a:gd name="T41" fmla="*/ 775 h 1277"/>
                <a:gd name="T42" fmla="*/ 1282 w 3147"/>
                <a:gd name="T43" fmla="*/ 848 h 1277"/>
                <a:gd name="T44" fmla="*/ 1428 w 3147"/>
                <a:gd name="T45" fmla="*/ 702 h 1277"/>
                <a:gd name="T46" fmla="*/ 1383 w 3147"/>
                <a:gd name="T47" fmla="*/ 812 h 1277"/>
                <a:gd name="T48" fmla="*/ 1154 w 3147"/>
                <a:gd name="T49" fmla="*/ 702 h 1277"/>
                <a:gd name="T50" fmla="*/ 1447 w 3147"/>
                <a:gd name="T51" fmla="*/ 702 h 1277"/>
                <a:gd name="T52" fmla="*/ 1383 w 3147"/>
                <a:gd name="T53" fmla="*/ 812 h 1277"/>
                <a:gd name="T54" fmla="*/ 1410 w 3147"/>
                <a:gd name="T55" fmla="*/ 620 h 1277"/>
                <a:gd name="T56" fmla="*/ 1630 w 3147"/>
                <a:gd name="T57" fmla="*/ 793 h 1277"/>
                <a:gd name="T58" fmla="*/ 1730 w 3147"/>
                <a:gd name="T59" fmla="*/ 574 h 1277"/>
                <a:gd name="T60" fmla="*/ 1794 w 3147"/>
                <a:gd name="T61" fmla="*/ 620 h 1277"/>
                <a:gd name="T62" fmla="*/ 1684 w 3147"/>
                <a:gd name="T63" fmla="*/ 528 h 1277"/>
                <a:gd name="T64" fmla="*/ 2004 w 3147"/>
                <a:gd name="T65" fmla="*/ 629 h 1277"/>
                <a:gd name="T66" fmla="*/ 1968 w 3147"/>
                <a:gd name="T67" fmla="*/ 501 h 1277"/>
                <a:gd name="T68" fmla="*/ 2187 w 3147"/>
                <a:gd name="T69" fmla="*/ 501 h 1277"/>
                <a:gd name="T70" fmla="*/ 2096 w 3147"/>
                <a:gd name="T71" fmla="*/ 510 h 1277"/>
                <a:gd name="T72" fmla="*/ 2206 w 3147"/>
                <a:gd name="T73" fmla="*/ 345 h 1277"/>
                <a:gd name="T74" fmla="*/ 2297 w 3147"/>
                <a:gd name="T75" fmla="*/ 400 h 1277"/>
                <a:gd name="T76" fmla="*/ 2105 w 3147"/>
                <a:gd name="T77" fmla="*/ 464 h 1277"/>
                <a:gd name="T78" fmla="*/ 2343 w 3147"/>
                <a:gd name="T79" fmla="*/ 309 h 1277"/>
                <a:gd name="T80" fmla="*/ 2361 w 3147"/>
                <a:gd name="T81" fmla="*/ 419 h 1277"/>
                <a:gd name="T82" fmla="*/ 2471 w 3147"/>
                <a:gd name="T83" fmla="*/ 181 h 1277"/>
                <a:gd name="T84" fmla="*/ 2590 w 3147"/>
                <a:gd name="T85" fmla="*/ 336 h 1277"/>
                <a:gd name="T86" fmla="*/ 2297 w 3147"/>
                <a:gd name="T87" fmla="*/ 190 h 1277"/>
                <a:gd name="T88" fmla="*/ 2635 w 3147"/>
                <a:gd name="T89" fmla="*/ 300 h 1277"/>
                <a:gd name="T90" fmla="*/ 2562 w 3147"/>
                <a:gd name="T91" fmla="*/ 208 h 1277"/>
                <a:gd name="T92" fmla="*/ 2736 w 3147"/>
                <a:gd name="T93" fmla="*/ 327 h 1277"/>
                <a:gd name="T94" fmla="*/ 2617 w 3147"/>
                <a:gd name="T95" fmla="*/ 163 h 1277"/>
                <a:gd name="T96" fmla="*/ 2782 w 3147"/>
                <a:gd name="T97" fmla="*/ 263 h 1277"/>
                <a:gd name="T98" fmla="*/ 2818 w 3147"/>
                <a:gd name="T99" fmla="*/ 117 h 1277"/>
                <a:gd name="T100" fmla="*/ 2946 w 3147"/>
                <a:gd name="T101" fmla="*/ 217 h 1277"/>
                <a:gd name="T102" fmla="*/ 2782 w 3147"/>
                <a:gd name="T103" fmla="*/ 144 h 1277"/>
                <a:gd name="T104" fmla="*/ 3047 w 3147"/>
                <a:gd name="T105" fmla="*/ 135 h 1277"/>
                <a:gd name="T106" fmla="*/ 2992 w 3147"/>
                <a:gd name="T107" fmla="*/ 190 h 1277"/>
                <a:gd name="T108" fmla="*/ 3074 w 3147"/>
                <a:gd name="T109" fmla="*/ 108 h 1277"/>
                <a:gd name="T110" fmla="*/ 3019 w 3147"/>
                <a:gd name="T111" fmla="*/ 153 h 1277"/>
                <a:gd name="T112" fmla="*/ 3147 w 3147"/>
                <a:gd name="T113" fmla="*/ 126 h 1277"/>
                <a:gd name="T114" fmla="*/ 3056 w 3147"/>
                <a:gd name="T115" fmla="*/ 99 h 1277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3147"/>
                <a:gd name="T175" fmla="*/ 0 h 1277"/>
                <a:gd name="T176" fmla="*/ 3147 w 3147"/>
                <a:gd name="T177" fmla="*/ 1277 h 1277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3147" h="1277">
                  <a:moveTo>
                    <a:pt x="48" y="1241"/>
                  </a:moveTo>
                  <a:cubicBezTo>
                    <a:pt x="35" y="1163"/>
                    <a:pt x="0" y="1054"/>
                    <a:pt x="75" y="1004"/>
                  </a:cubicBezTo>
                  <a:cubicBezTo>
                    <a:pt x="142" y="1026"/>
                    <a:pt x="175" y="1030"/>
                    <a:pt x="212" y="1086"/>
                  </a:cubicBezTo>
                  <a:cubicBezTo>
                    <a:pt x="206" y="1123"/>
                    <a:pt x="214" y="1165"/>
                    <a:pt x="194" y="1196"/>
                  </a:cubicBezTo>
                  <a:cubicBezTo>
                    <a:pt x="170" y="1234"/>
                    <a:pt x="100" y="1131"/>
                    <a:pt x="94" y="1123"/>
                  </a:cubicBezTo>
                  <a:cubicBezTo>
                    <a:pt x="73" y="1044"/>
                    <a:pt x="94" y="1034"/>
                    <a:pt x="167" y="1022"/>
                  </a:cubicBezTo>
                  <a:cubicBezTo>
                    <a:pt x="260" y="1033"/>
                    <a:pt x="302" y="1057"/>
                    <a:pt x="368" y="1123"/>
                  </a:cubicBezTo>
                  <a:cubicBezTo>
                    <a:pt x="382" y="1178"/>
                    <a:pt x="393" y="1215"/>
                    <a:pt x="340" y="1251"/>
                  </a:cubicBezTo>
                  <a:cubicBezTo>
                    <a:pt x="181" y="1241"/>
                    <a:pt x="176" y="1277"/>
                    <a:pt x="158" y="1150"/>
                  </a:cubicBezTo>
                  <a:cubicBezTo>
                    <a:pt x="167" y="1110"/>
                    <a:pt x="163" y="1065"/>
                    <a:pt x="185" y="1031"/>
                  </a:cubicBezTo>
                  <a:cubicBezTo>
                    <a:pt x="232" y="959"/>
                    <a:pt x="375" y="1015"/>
                    <a:pt x="414" y="1022"/>
                  </a:cubicBezTo>
                  <a:cubicBezTo>
                    <a:pt x="440" y="1089"/>
                    <a:pt x="448" y="1178"/>
                    <a:pt x="368" y="1205"/>
                  </a:cubicBezTo>
                  <a:cubicBezTo>
                    <a:pt x="325" y="1148"/>
                    <a:pt x="313" y="1102"/>
                    <a:pt x="304" y="1031"/>
                  </a:cubicBezTo>
                  <a:cubicBezTo>
                    <a:pt x="310" y="1007"/>
                    <a:pt x="308" y="979"/>
                    <a:pt x="322" y="958"/>
                  </a:cubicBezTo>
                  <a:cubicBezTo>
                    <a:pt x="349" y="918"/>
                    <a:pt x="418" y="900"/>
                    <a:pt x="459" y="885"/>
                  </a:cubicBezTo>
                  <a:cubicBezTo>
                    <a:pt x="487" y="888"/>
                    <a:pt x="517" y="881"/>
                    <a:pt x="542" y="894"/>
                  </a:cubicBezTo>
                  <a:cubicBezTo>
                    <a:pt x="595" y="922"/>
                    <a:pt x="607" y="992"/>
                    <a:pt x="624" y="1040"/>
                  </a:cubicBezTo>
                  <a:cubicBezTo>
                    <a:pt x="648" y="1208"/>
                    <a:pt x="567" y="1134"/>
                    <a:pt x="395" y="1104"/>
                  </a:cubicBezTo>
                  <a:cubicBezTo>
                    <a:pt x="319" y="1051"/>
                    <a:pt x="198" y="1002"/>
                    <a:pt x="322" y="903"/>
                  </a:cubicBezTo>
                  <a:cubicBezTo>
                    <a:pt x="344" y="885"/>
                    <a:pt x="377" y="891"/>
                    <a:pt x="404" y="885"/>
                  </a:cubicBezTo>
                  <a:cubicBezTo>
                    <a:pt x="585" y="906"/>
                    <a:pt x="673" y="854"/>
                    <a:pt x="697" y="1022"/>
                  </a:cubicBezTo>
                  <a:cubicBezTo>
                    <a:pt x="689" y="1078"/>
                    <a:pt x="695" y="1104"/>
                    <a:pt x="642" y="1123"/>
                  </a:cubicBezTo>
                  <a:cubicBezTo>
                    <a:pt x="590" y="1069"/>
                    <a:pt x="559" y="1029"/>
                    <a:pt x="532" y="958"/>
                  </a:cubicBezTo>
                  <a:cubicBezTo>
                    <a:pt x="538" y="937"/>
                    <a:pt x="535" y="910"/>
                    <a:pt x="551" y="894"/>
                  </a:cubicBezTo>
                  <a:cubicBezTo>
                    <a:pt x="606" y="839"/>
                    <a:pt x="697" y="882"/>
                    <a:pt x="752" y="894"/>
                  </a:cubicBezTo>
                  <a:cubicBezTo>
                    <a:pt x="766" y="938"/>
                    <a:pt x="801" y="999"/>
                    <a:pt x="724" y="1031"/>
                  </a:cubicBezTo>
                  <a:cubicBezTo>
                    <a:pt x="690" y="1045"/>
                    <a:pt x="651" y="1019"/>
                    <a:pt x="615" y="1013"/>
                  </a:cubicBezTo>
                  <a:cubicBezTo>
                    <a:pt x="595" y="1000"/>
                    <a:pt x="427" y="904"/>
                    <a:pt x="514" y="848"/>
                  </a:cubicBezTo>
                  <a:cubicBezTo>
                    <a:pt x="538" y="833"/>
                    <a:pt x="569" y="836"/>
                    <a:pt x="596" y="830"/>
                  </a:cubicBezTo>
                  <a:cubicBezTo>
                    <a:pt x="675" y="844"/>
                    <a:pt x="911" y="837"/>
                    <a:pt x="944" y="967"/>
                  </a:cubicBezTo>
                  <a:cubicBezTo>
                    <a:pt x="914" y="1060"/>
                    <a:pt x="907" y="1041"/>
                    <a:pt x="825" y="995"/>
                  </a:cubicBezTo>
                  <a:cubicBezTo>
                    <a:pt x="813" y="970"/>
                    <a:pt x="796" y="947"/>
                    <a:pt x="788" y="921"/>
                  </a:cubicBezTo>
                  <a:cubicBezTo>
                    <a:pt x="748" y="784"/>
                    <a:pt x="852" y="793"/>
                    <a:pt x="953" y="775"/>
                  </a:cubicBezTo>
                  <a:cubicBezTo>
                    <a:pt x="1070" y="805"/>
                    <a:pt x="1089" y="788"/>
                    <a:pt x="1108" y="903"/>
                  </a:cubicBezTo>
                  <a:cubicBezTo>
                    <a:pt x="1060" y="1003"/>
                    <a:pt x="984" y="911"/>
                    <a:pt x="916" y="867"/>
                  </a:cubicBezTo>
                  <a:cubicBezTo>
                    <a:pt x="882" y="797"/>
                    <a:pt x="894" y="799"/>
                    <a:pt x="962" y="766"/>
                  </a:cubicBezTo>
                  <a:cubicBezTo>
                    <a:pt x="1011" y="769"/>
                    <a:pt x="1061" y="764"/>
                    <a:pt x="1108" y="775"/>
                  </a:cubicBezTo>
                  <a:cubicBezTo>
                    <a:pt x="1118" y="777"/>
                    <a:pt x="1119" y="793"/>
                    <a:pt x="1118" y="803"/>
                  </a:cubicBezTo>
                  <a:cubicBezTo>
                    <a:pt x="1111" y="890"/>
                    <a:pt x="1121" y="878"/>
                    <a:pt x="1072" y="894"/>
                  </a:cubicBezTo>
                  <a:cubicBezTo>
                    <a:pt x="1056" y="853"/>
                    <a:pt x="1021" y="772"/>
                    <a:pt x="1054" y="729"/>
                  </a:cubicBezTo>
                  <a:cubicBezTo>
                    <a:pt x="1066" y="713"/>
                    <a:pt x="1090" y="711"/>
                    <a:pt x="1108" y="702"/>
                  </a:cubicBezTo>
                  <a:cubicBezTo>
                    <a:pt x="1224" y="715"/>
                    <a:pt x="1339" y="710"/>
                    <a:pt x="1438" y="775"/>
                  </a:cubicBezTo>
                  <a:cubicBezTo>
                    <a:pt x="1432" y="796"/>
                    <a:pt x="1433" y="822"/>
                    <a:pt x="1419" y="839"/>
                  </a:cubicBezTo>
                  <a:cubicBezTo>
                    <a:pt x="1379" y="889"/>
                    <a:pt x="1330" y="859"/>
                    <a:pt x="1282" y="848"/>
                  </a:cubicBezTo>
                  <a:cubicBezTo>
                    <a:pt x="1230" y="761"/>
                    <a:pt x="1229" y="734"/>
                    <a:pt x="1310" y="675"/>
                  </a:cubicBezTo>
                  <a:cubicBezTo>
                    <a:pt x="1349" y="684"/>
                    <a:pt x="1393" y="681"/>
                    <a:pt x="1428" y="702"/>
                  </a:cubicBezTo>
                  <a:cubicBezTo>
                    <a:pt x="1444" y="712"/>
                    <a:pt x="1457" y="786"/>
                    <a:pt x="1438" y="803"/>
                  </a:cubicBezTo>
                  <a:cubicBezTo>
                    <a:pt x="1424" y="815"/>
                    <a:pt x="1401" y="809"/>
                    <a:pt x="1383" y="812"/>
                  </a:cubicBezTo>
                  <a:cubicBezTo>
                    <a:pt x="1334" y="804"/>
                    <a:pt x="1170" y="806"/>
                    <a:pt x="1145" y="729"/>
                  </a:cubicBezTo>
                  <a:cubicBezTo>
                    <a:pt x="1148" y="720"/>
                    <a:pt x="1145" y="705"/>
                    <a:pt x="1154" y="702"/>
                  </a:cubicBezTo>
                  <a:cubicBezTo>
                    <a:pt x="1211" y="679"/>
                    <a:pt x="1276" y="689"/>
                    <a:pt x="1337" y="684"/>
                  </a:cubicBezTo>
                  <a:cubicBezTo>
                    <a:pt x="1374" y="690"/>
                    <a:pt x="1411" y="691"/>
                    <a:pt x="1447" y="702"/>
                  </a:cubicBezTo>
                  <a:cubicBezTo>
                    <a:pt x="1502" y="719"/>
                    <a:pt x="1494" y="764"/>
                    <a:pt x="1447" y="803"/>
                  </a:cubicBezTo>
                  <a:cubicBezTo>
                    <a:pt x="1430" y="817"/>
                    <a:pt x="1404" y="809"/>
                    <a:pt x="1383" y="812"/>
                  </a:cubicBezTo>
                  <a:cubicBezTo>
                    <a:pt x="1317" y="792"/>
                    <a:pt x="1223" y="747"/>
                    <a:pt x="1310" y="647"/>
                  </a:cubicBezTo>
                  <a:cubicBezTo>
                    <a:pt x="1333" y="621"/>
                    <a:pt x="1377" y="629"/>
                    <a:pt x="1410" y="620"/>
                  </a:cubicBezTo>
                  <a:cubicBezTo>
                    <a:pt x="1495" y="632"/>
                    <a:pt x="1583" y="632"/>
                    <a:pt x="1666" y="656"/>
                  </a:cubicBezTo>
                  <a:cubicBezTo>
                    <a:pt x="1736" y="676"/>
                    <a:pt x="1679" y="777"/>
                    <a:pt x="1630" y="793"/>
                  </a:cubicBezTo>
                  <a:cubicBezTo>
                    <a:pt x="1590" y="754"/>
                    <a:pt x="1574" y="718"/>
                    <a:pt x="1556" y="665"/>
                  </a:cubicBezTo>
                  <a:cubicBezTo>
                    <a:pt x="1595" y="573"/>
                    <a:pt x="1638" y="583"/>
                    <a:pt x="1730" y="574"/>
                  </a:cubicBezTo>
                  <a:cubicBezTo>
                    <a:pt x="1748" y="577"/>
                    <a:pt x="1770" y="572"/>
                    <a:pt x="1785" y="583"/>
                  </a:cubicBezTo>
                  <a:cubicBezTo>
                    <a:pt x="1795" y="590"/>
                    <a:pt x="1799" y="608"/>
                    <a:pt x="1794" y="620"/>
                  </a:cubicBezTo>
                  <a:cubicBezTo>
                    <a:pt x="1761" y="693"/>
                    <a:pt x="1744" y="683"/>
                    <a:pt x="1684" y="693"/>
                  </a:cubicBezTo>
                  <a:cubicBezTo>
                    <a:pt x="1650" y="633"/>
                    <a:pt x="1611" y="601"/>
                    <a:pt x="1684" y="528"/>
                  </a:cubicBezTo>
                  <a:cubicBezTo>
                    <a:pt x="1702" y="510"/>
                    <a:pt x="1733" y="522"/>
                    <a:pt x="1758" y="519"/>
                  </a:cubicBezTo>
                  <a:cubicBezTo>
                    <a:pt x="1830" y="534"/>
                    <a:pt x="1975" y="540"/>
                    <a:pt x="2004" y="629"/>
                  </a:cubicBezTo>
                  <a:cubicBezTo>
                    <a:pt x="1992" y="638"/>
                    <a:pt x="1983" y="660"/>
                    <a:pt x="1968" y="656"/>
                  </a:cubicBezTo>
                  <a:cubicBezTo>
                    <a:pt x="1894" y="638"/>
                    <a:pt x="1949" y="516"/>
                    <a:pt x="1968" y="501"/>
                  </a:cubicBezTo>
                  <a:cubicBezTo>
                    <a:pt x="1999" y="476"/>
                    <a:pt x="2047" y="489"/>
                    <a:pt x="2087" y="483"/>
                  </a:cubicBezTo>
                  <a:cubicBezTo>
                    <a:pt x="2120" y="489"/>
                    <a:pt x="2161" y="480"/>
                    <a:pt x="2187" y="501"/>
                  </a:cubicBezTo>
                  <a:cubicBezTo>
                    <a:pt x="2201" y="512"/>
                    <a:pt x="2159" y="526"/>
                    <a:pt x="2142" y="528"/>
                  </a:cubicBezTo>
                  <a:cubicBezTo>
                    <a:pt x="2126" y="530"/>
                    <a:pt x="2111" y="516"/>
                    <a:pt x="2096" y="510"/>
                  </a:cubicBezTo>
                  <a:cubicBezTo>
                    <a:pt x="2076" y="479"/>
                    <a:pt x="2048" y="428"/>
                    <a:pt x="2078" y="391"/>
                  </a:cubicBezTo>
                  <a:cubicBezTo>
                    <a:pt x="2109" y="352"/>
                    <a:pt x="2163" y="352"/>
                    <a:pt x="2206" y="345"/>
                  </a:cubicBezTo>
                  <a:cubicBezTo>
                    <a:pt x="2230" y="351"/>
                    <a:pt x="2257" y="351"/>
                    <a:pt x="2279" y="364"/>
                  </a:cubicBezTo>
                  <a:cubicBezTo>
                    <a:pt x="2290" y="371"/>
                    <a:pt x="2303" y="388"/>
                    <a:pt x="2297" y="400"/>
                  </a:cubicBezTo>
                  <a:cubicBezTo>
                    <a:pt x="2281" y="431"/>
                    <a:pt x="2248" y="449"/>
                    <a:pt x="2224" y="473"/>
                  </a:cubicBezTo>
                  <a:cubicBezTo>
                    <a:pt x="2184" y="470"/>
                    <a:pt x="2134" y="491"/>
                    <a:pt x="2105" y="464"/>
                  </a:cubicBezTo>
                  <a:cubicBezTo>
                    <a:pt x="2021" y="388"/>
                    <a:pt x="2204" y="311"/>
                    <a:pt x="2233" y="300"/>
                  </a:cubicBezTo>
                  <a:cubicBezTo>
                    <a:pt x="2270" y="303"/>
                    <a:pt x="2307" y="300"/>
                    <a:pt x="2343" y="309"/>
                  </a:cubicBezTo>
                  <a:cubicBezTo>
                    <a:pt x="2358" y="313"/>
                    <a:pt x="2377" y="321"/>
                    <a:pt x="2379" y="336"/>
                  </a:cubicBezTo>
                  <a:cubicBezTo>
                    <a:pt x="2384" y="364"/>
                    <a:pt x="2367" y="391"/>
                    <a:pt x="2361" y="419"/>
                  </a:cubicBezTo>
                  <a:cubicBezTo>
                    <a:pt x="2295" y="401"/>
                    <a:pt x="2299" y="383"/>
                    <a:pt x="2288" y="318"/>
                  </a:cubicBezTo>
                  <a:cubicBezTo>
                    <a:pt x="2333" y="212"/>
                    <a:pt x="2362" y="213"/>
                    <a:pt x="2471" y="181"/>
                  </a:cubicBezTo>
                  <a:cubicBezTo>
                    <a:pt x="2589" y="192"/>
                    <a:pt x="2601" y="175"/>
                    <a:pt x="2617" y="291"/>
                  </a:cubicBezTo>
                  <a:cubicBezTo>
                    <a:pt x="2608" y="306"/>
                    <a:pt x="2605" y="327"/>
                    <a:pt x="2590" y="336"/>
                  </a:cubicBezTo>
                  <a:cubicBezTo>
                    <a:pt x="2549" y="360"/>
                    <a:pt x="2399" y="328"/>
                    <a:pt x="2388" y="327"/>
                  </a:cubicBezTo>
                  <a:cubicBezTo>
                    <a:pt x="2383" y="323"/>
                    <a:pt x="2225" y="233"/>
                    <a:pt x="2297" y="190"/>
                  </a:cubicBezTo>
                  <a:cubicBezTo>
                    <a:pt x="2318" y="177"/>
                    <a:pt x="2346" y="178"/>
                    <a:pt x="2370" y="172"/>
                  </a:cubicBezTo>
                  <a:cubicBezTo>
                    <a:pt x="2456" y="192"/>
                    <a:pt x="2608" y="190"/>
                    <a:pt x="2635" y="300"/>
                  </a:cubicBezTo>
                  <a:cubicBezTo>
                    <a:pt x="2597" y="357"/>
                    <a:pt x="2551" y="344"/>
                    <a:pt x="2489" y="336"/>
                  </a:cubicBezTo>
                  <a:cubicBezTo>
                    <a:pt x="2443" y="244"/>
                    <a:pt x="2483" y="238"/>
                    <a:pt x="2562" y="208"/>
                  </a:cubicBezTo>
                  <a:cubicBezTo>
                    <a:pt x="2623" y="214"/>
                    <a:pt x="2694" y="192"/>
                    <a:pt x="2745" y="227"/>
                  </a:cubicBezTo>
                  <a:cubicBezTo>
                    <a:pt x="2773" y="246"/>
                    <a:pt x="2765" y="309"/>
                    <a:pt x="2736" y="327"/>
                  </a:cubicBezTo>
                  <a:cubicBezTo>
                    <a:pt x="2704" y="347"/>
                    <a:pt x="2663" y="309"/>
                    <a:pt x="2626" y="300"/>
                  </a:cubicBezTo>
                  <a:cubicBezTo>
                    <a:pt x="2607" y="271"/>
                    <a:pt x="2573" y="190"/>
                    <a:pt x="2617" y="163"/>
                  </a:cubicBezTo>
                  <a:cubicBezTo>
                    <a:pt x="2638" y="150"/>
                    <a:pt x="2666" y="156"/>
                    <a:pt x="2690" y="153"/>
                  </a:cubicBezTo>
                  <a:cubicBezTo>
                    <a:pt x="2804" y="177"/>
                    <a:pt x="2799" y="157"/>
                    <a:pt x="2782" y="263"/>
                  </a:cubicBezTo>
                  <a:cubicBezTo>
                    <a:pt x="2767" y="251"/>
                    <a:pt x="2738" y="246"/>
                    <a:pt x="2736" y="227"/>
                  </a:cubicBezTo>
                  <a:cubicBezTo>
                    <a:pt x="2729" y="139"/>
                    <a:pt x="2766" y="137"/>
                    <a:pt x="2818" y="117"/>
                  </a:cubicBezTo>
                  <a:cubicBezTo>
                    <a:pt x="2888" y="132"/>
                    <a:pt x="2924" y="127"/>
                    <a:pt x="2955" y="190"/>
                  </a:cubicBezTo>
                  <a:cubicBezTo>
                    <a:pt x="2952" y="199"/>
                    <a:pt x="2955" y="214"/>
                    <a:pt x="2946" y="217"/>
                  </a:cubicBezTo>
                  <a:cubicBezTo>
                    <a:pt x="2914" y="226"/>
                    <a:pt x="2824" y="179"/>
                    <a:pt x="2809" y="172"/>
                  </a:cubicBezTo>
                  <a:cubicBezTo>
                    <a:pt x="2800" y="163"/>
                    <a:pt x="2781" y="157"/>
                    <a:pt x="2782" y="144"/>
                  </a:cubicBezTo>
                  <a:cubicBezTo>
                    <a:pt x="2794" y="11"/>
                    <a:pt x="2907" y="80"/>
                    <a:pt x="3001" y="89"/>
                  </a:cubicBezTo>
                  <a:cubicBezTo>
                    <a:pt x="3016" y="104"/>
                    <a:pt x="3035" y="117"/>
                    <a:pt x="3047" y="135"/>
                  </a:cubicBezTo>
                  <a:cubicBezTo>
                    <a:pt x="3054" y="146"/>
                    <a:pt x="3065" y="163"/>
                    <a:pt x="3056" y="172"/>
                  </a:cubicBezTo>
                  <a:cubicBezTo>
                    <a:pt x="3040" y="188"/>
                    <a:pt x="3013" y="184"/>
                    <a:pt x="2992" y="190"/>
                  </a:cubicBezTo>
                  <a:cubicBezTo>
                    <a:pt x="2986" y="181"/>
                    <a:pt x="2976" y="174"/>
                    <a:pt x="2974" y="163"/>
                  </a:cubicBezTo>
                  <a:cubicBezTo>
                    <a:pt x="2966" y="116"/>
                    <a:pt x="3047" y="113"/>
                    <a:pt x="3074" y="108"/>
                  </a:cubicBezTo>
                  <a:cubicBezTo>
                    <a:pt x="3079" y="116"/>
                    <a:pt x="3125" y="171"/>
                    <a:pt x="3083" y="181"/>
                  </a:cubicBezTo>
                  <a:cubicBezTo>
                    <a:pt x="3060" y="187"/>
                    <a:pt x="3040" y="162"/>
                    <a:pt x="3019" y="153"/>
                  </a:cubicBezTo>
                  <a:cubicBezTo>
                    <a:pt x="3016" y="138"/>
                    <a:pt x="3006" y="123"/>
                    <a:pt x="3010" y="108"/>
                  </a:cubicBezTo>
                  <a:cubicBezTo>
                    <a:pt x="3040" y="0"/>
                    <a:pt x="3103" y="82"/>
                    <a:pt x="3147" y="126"/>
                  </a:cubicBezTo>
                  <a:cubicBezTo>
                    <a:pt x="3132" y="135"/>
                    <a:pt x="3119" y="151"/>
                    <a:pt x="3102" y="153"/>
                  </a:cubicBezTo>
                  <a:cubicBezTo>
                    <a:pt x="3043" y="158"/>
                    <a:pt x="3037" y="136"/>
                    <a:pt x="3056" y="99"/>
                  </a:cubicBezTo>
                  <a:cubicBezTo>
                    <a:pt x="3059" y="94"/>
                    <a:pt x="3056" y="111"/>
                    <a:pt x="3056" y="117"/>
                  </a:cubicBezTo>
                </a:path>
              </a:pathLst>
            </a:custGeom>
            <a:noFill/>
            <a:ln w="28575" cmpd="sng">
              <a:solidFill>
                <a:srgbClr val="00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5609" name="Group 16"/>
          <p:cNvGrpSpPr>
            <a:grpSpLocks/>
          </p:cNvGrpSpPr>
          <p:nvPr/>
        </p:nvGrpSpPr>
        <p:grpSpPr bwMode="auto">
          <a:xfrm>
            <a:off x="5499100" y="479425"/>
            <a:ext cx="3060700" cy="3228975"/>
            <a:chOff x="3438" y="302"/>
            <a:chExt cx="1902" cy="2011"/>
          </a:xfrm>
        </p:grpSpPr>
        <p:sp>
          <p:nvSpPr>
            <p:cNvPr id="25625" name="Oval 17"/>
            <p:cNvSpPr>
              <a:spLocks noChangeArrowheads="1"/>
            </p:cNvSpPr>
            <p:nvPr/>
          </p:nvSpPr>
          <p:spPr bwMode="auto">
            <a:xfrm>
              <a:off x="4892" y="302"/>
              <a:ext cx="448" cy="457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5626" name="Line 18"/>
            <p:cNvSpPr>
              <a:spLocks noChangeShapeType="1"/>
            </p:cNvSpPr>
            <p:nvPr/>
          </p:nvSpPr>
          <p:spPr bwMode="auto">
            <a:xfrm flipH="1">
              <a:off x="3438" y="430"/>
              <a:ext cx="1444" cy="55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27" name="Line 19"/>
            <p:cNvSpPr>
              <a:spLocks noChangeShapeType="1"/>
            </p:cNvSpPr>
            <p:nvPr/>
          </p:nvSpPr>
          <p:spPr bwMode="auto">
            <a:xfrm flipH="1">
              <a:off x="3547" y="503"/>
              <a:ext cx="1354" cy="201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28" name="Line 20"/>
            <p:cNvSpPr>
              <a:spLocks noChangeShapeType="1"/>
            </p:cNvSpPr>
            <p:nvPr/>
          </p:nvSpPr>
          <p:spPr bwMode="auto">
            <a:xfrm flipH="1">
              <a:off x="3529" y="594"/>
              <a:ext cx="1381" cy="741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29" name="Line 21"/>
            <p:cNvSpPr>
              <a:spLocks noChangeShapeType="1"/>
            </p:cNvSpPr>
            <p:nvPr/>
          </p:nvSpPr>
          <p:spPr bwMode="auto">
            <a:xfrm flipH="1">
              <a:off x="3721" y="704"/>
              <a:ext cx="1280" cy="1609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30" name="Line 22"/>
            <p:cNvSpPr>
              <a:spLocks noChangeShapeType="1"/>
            </p:cNvSpPr>
            <p:nvPr/>
          </p:nvSpPr>
          <p:spPr bwMode="auto">
            <a:xfrm flipH="1">
              <a:off x="4754" y="741"/>
              <a:ext cx="311" cy="1435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31" name="Line 23"/>
            <p:cNvSpPr>
              <a:spLocks noChangeShapeType="1"/>
            </p:cNvSpPr>
            <p:nvPr/>
          </p:nvSpPr>
          <p:spPr bwMode="auto">
            <a:xfrm>
              <a:off x="5230" y="741"/>
              <a:ext cx="64" cy="153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5610" name="Group 24"/>
          <p:cNvGrpSpPr>
            <a:grpSpLocks/>
          </p:cNvGrpSpPr>
          <p:nvPr/>
        </p:nvGrpSpPr>
        <p:grpSpPr bwMode="auto">
          <a:xfrm>
            <a:off x="5672138" y="-28575"/>
            <a:ext cx="4364037" cy="914400"/>
            <a:chOff x="3547" y="-18"/>
            <a:chExt cx="2712" cy="569"/>
          </a:xfrm>
        </p:grpSpPr>
        <p:sp>
          <p:nvSpPr>
            <p:cNvPr id="25623" name="AutoShape 25"/>
            <p:cNvSpPr>
              <a:spLocks noChangeArrowheads="1"/>
            </p:cNvSpPr>
            <p:nvPr/>
          </p:nvSpPr>
          <p:spPr bwMode="auto">
            <a:xfrm rot="2281946" flipH="1">
              <a:off x="4035" y="455"/>
              <a:ext cx="2224" cy="96"/>
            </a:xfrm>
            <a:prstGeom prst="parallelogram">
              <a:avLst>
                <a:gd name="adj" fmla="val 579167"/>
              </a:avLst>
            </a:prstGeom>
            <a:solidFill>
              <a:srgbClr val="D6AB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5624" name="Freeform 26"/>
            <p:cNvSpPr>
              <a:spLocks/>
            </p:cNvSpPr>
            <p:nvPr/>
          </p:nvSpPr>
          <p:spPr bwMode="auto">
            <a:xfrm>
              <a:off x="3547" y="-18"/>
              <a:ext cx="1000" cy="568"/>
            </a:xfrm>
            <a:custGeom>
              <a:avLst/>
              <a:gdLst>
                <a:gd name="T0" fmla="*/ 933 w 1000"/>
                <a:gd name="T1" fmla="*/ 45 h 568"/>
                <a:gd name="T2" fmla="*/ 732 w 1000"/>
                <a:gd name="T3" fmla="*/ 210 h 568"/>
                <a:gd name="T4" fmla="*/ 778 w 1000"/>
                <a:gd name="T5" fmla="*/ 82 h 568"/>
                <a:gd name="T6" fmla="*/ 558 w 1000"/>
                <a:gd name="T7" fmla="*/ 91 h 568"/>
                <a:gd name="T8" fmla="*/ 549 w 1000"/>
                <a:gd name="T9" fmla="*/ 256 h 568"/>
                <a:gd name="T10" fmla="*/ 522 w 1000"/>
                <a:gd name="T11" fmla="*/ 64 h 568"/>
                <a:gd name="T12" fmla="*/ 339 w 1000"/>
                <a:gd name="T13" fmla="*/ 146 h 568"/>
                <a:gd name="T14" fmla="*/ 595 w 1000"/>
                <a:gd name="T15" fmla="*/ 292 h 568"/>
                <a:gd name="T16" fmla="*/ 522 w 1000"/>
                <a:gd name="T17" fmla="*/ 45 h 568"/>
                <a:gd name="T18" fmla="*/ 220 w 1000"/>
                <a:gd name="T19" fmla="*/ 247 h 568"/>
                <a:gd name="T20" fmla="*/ 348 w 1000"/>
                <a:gd name="T21" fmla="*/ 128 h 568"/>
                <a:gd name="T22" fmla="*/ 37 w 1000"/>
                <a:gd name="T23" fmla="*/ 301 h 568"/>
                <a:gd name="T24" fmla="*/ 293 w 1000"/>
                <a:gd name="T25" fmla="*/ 484 h 568"/>
                <a:gd name="T26" fmla="*/ 357 w 1000"/>
                <a:gd name="T27" fmla="*/ 247 h 568"/>
                <a:gd name="T28" fmla="*/ 46 w 1000"/>
                <a:gd name="T29" fmla="*/ 484 h 568"/>
                <a:gd name="T30" fmla="*/ 686 w 1000"/>
                <a:gd name="T31" fmla="*/ 448 h 568"/>
                <a:gd name="T32" fmla="*/ 759 w 1000"/>
                <a:gd name="T33" fmla="*/ 283 h 568"/>
                <a:gd name="T34" fmla="*/ 896 w 1000"/>
                <a:gd name="T35" fmla="*/ 219 h 568"/>
                <a:gd name="T36" fmla="*/ 951 w 1000"/>
                <a:gd name="T37" fmla="*/ 128 h 568"/>
                <a:gd name="T38" fmla="*/ 887 w 1000"/>
                <a:gd name="T39" fmla="*/ 173 h 568"/>
                <a:gd name="T40" fmla="*/ 915 w 1000"/>
                <a:gd name="T41" fmla="*/ 0 h 568"/>
                <a:gd name="T42" fmla="*/ 942 w 1000"/>
                <a:gd name="T43" fmla="*/ 64 h 568"/>
                <a:gd name="T44" fmla="*/ 540 w 1000"/>
                <a:gd name="T45" fmla="*/ 192 h 568"/>
                <a:gd name="T46" fmla="*/ 613 w 1000"/>
                <a:gd name="T47" fmla="*/ 173 h 568"/>
                <a:gd name="T48" fmla="*/ 476 w 1000"/>
                <a:gd name="T49" fmla="*/ 100 h 568"/>
                <a:gd name="T50" fmla="*/ 183 w 1000"/>
                <a:gd name="T51" fmla="*/ 228 h 568"/>
                <a:gd name="T52" fmla="*/ 156 w 1000"/>
                <a:gd name="T53" fmla="*/ 73 h 568"/>
                <a:gd name="T54" fmla="*/ 147 w 1000"/>
                <a:gd name="T55" fmla="*/ 329 h 568"/>
                <a:gd name="T56" fmla="*/ 220 w 1000"/>
                <a:gd name="T57" fmla="*/ 274 h 568"/>
                <a:gd name="T58" fmla="*/ 165 w 1000"/>
                <a:gd name="T59" fmla="*/ 393 h 568"/>
                <a:gd name="T60" fmla="*/ 147 w 1000"/>
                <a:gd name="T61" fmla="*/ 539 h 568"/>
                <a:gd name="T62" fmla="*/ 430 w 1000"/>
                <a:gd name="T63" fmla="*/ 347 h 568"/>
                <a:gd name="T64" fmla="*/ 192 w 1000"/>
                <a:gd name="T65" fmla="*/ 301 h 568"/>
                <a:gd name="T66" fmla="*/ 256 w 1000"/>
                <a:gd name="T67" fmla="*/ 375 h 568"/>
                <a:gd name="T68" fmla="*/ 421 w 1000"/>
                <a:gd name="T69" fmla="*/ 192 h 568"/>
                <a:gd name="T70" fmla="*/ 284 w 1000"/>
                <a:gd name="T71" fmla="*/ 365 h 56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000"/>
                <a:gd name="T109" fmla="*/ 0 h 568"/>
                <a:gd name="T110" fmla="*/ 1000 w 1000"/>
                <a:gd name="T111" fmla="*/ 568 h 56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000" h="568">
                  <a:moveTo>
                    <a:pt x="979" y="91"/>
                  </a:moveTo>
                  <a:cubicBezTo>
                    <a:pt x="964" y="76"/>
                    <a:pt x="955" y="46"/>
                    <a:pt x="933" y="45"/>
                  </a:cubicBezTo>
                  <a:cubicBezTo>
                    <a:pt x="844" y="41"/>
                    <a:pt x="764" y="88"/>
                    <a:pt x="714" y="155"/>
                  </a:cubicBezTo>
                  <a:cubicBezTo>
                    <a:pt x="720" y="173"/>
                    <a:pt x="714" y="204"/>
                    <a:pt x="732" y="210"/>
                  </a:cubicBezTo>
                  <a:cubicBezTo>
                    <a:pt x="750" y="216"/>
                    <a:pt x="782" y="147"/>
                    <a:pt x="787" y="137"/>
                  </a:cubicBezTo>
                  <a:cubicBezTo>
                    <a:pt x="784" y="119"/>
                    <a:pt x="790" y="96"/>
                    <a:pt x="778" y="82"/>
                  </a:cubicBezTo>
                  <a:cubicBezTo>
                    <a:pt x="768" y="70"/>
                    <a:pt x="748" y="72"/>
                    <a:pt x="732" y="73"/>
                  </a:cubicBezTo>
                  <a:cubicBezTo>
                    <a:pt x="674" y="75"/>
                    <a:pt x="616" y="85"/>
                    <a:pt x="558" y="91"/>
                  </a:cubicBezTo>
                  <a:cubicBezTo>
                    <a:pt x="539" y="99"/>
                    <a:pt x="466" y="122"/>
                    <a:pt x="458" y="155"/>
                  </a:cubicBezTo>
                  <a:cubicBezTo>
                    <a:pt x="437" y="241"/>
                    <a:pt x="490" y="246"/>
                    <a:pt x="549" y="256"/>
                  </a:cubicBezTo>
                  <a:cubicBezTo>
                    <a:pt x="605" y="197"/>
                    <a:pt x="604" y="213"/>
                    <a:pt x="558" y="73"/>
                  </a:cubicBezTo>
                  <a:cubicBezTo>
                    <a:pt x="554" y="61"/>
                    <a:pt x="534" y="66"/>
                    <a:pt x="522" y="64"/>
                  </a:cubicBezTo>
                  <a:cubicBezTo>
                    <a:pt x="497" y="60"/>
                    <a:pt x="473" y="58"/>
                    <a:pt x="448" y="55"/>
                  </a:cubicBezTo>
                  <a:cubicBezTo>
                    <a:pt x="362" y="76"/>
                    <a:pt x="366" y="65"/>
                    <a:pt x="339" y="146"/>
                  </a:cubicBezTo>
                  <a:cubicBezTo>
                    <a:pt x="351" y="173"/>
                    <a:pt x="355" y="206"/>
                    <a:pt x="375" y="228"/>
                  </a:cubicBezTo>
                  <a:cubicBezTo>
                    <a:pt x="417" y="274"/>
                    <a:pt x="559" y="285"/>
                    <a:pt x="595" y="292"/>
                  </a:cubicBezTo>
                  <a:cubicBezTo>
                    <a:pt x="689" y="267"/>
                    <a:pt x="794" y="240"/>
                    <a:pt x="704" y="109"/>
                  </a:cubicBezTo>
                  <a:cubicBezTo>
                    <a:pt x="683" y="78"/>
                    <a:pt x="539" y="49"/>
                    <a:pt x="522" y="45"/>
                  </a:cubicBezTo>
                  <a:cubicBezTo>
                    <a:pt x="369" y="68"/>
                    <a:pt x="237" y="32"/>
                    <a:pt x="211" y="192"/>
                  </a:cubicBezTo>
                  <a:cubicBezTo>
                    <a:pt x="214" y="210"/>
                    <a:pt x="209" y="232"/>
                    <a:pt x="220" y="247"/>
                  </a:cubicBezTo>
                  <a:cubicBezTo>
                    <a:pt x="236" y="270"/>
                    <a:pt x="297" y="245"/>
                    <a:pt x="330" y="237"/>
                  </a:cubicBezTo>
                  <a:cubicBezTo>
                    <a:pt x="338" y="225"/>
                    <a:pt x="407" y="152"/>
                    <a:pt x="348" y="128"/>
                  </a:cubicBezTo>
                  <a:cubicBezTo>
                    <a:pt x="325" y="119"/>
                    <a:pt x="299" y="138"/>
                    <a:pt x="275" y="146"/>
                  </a:cubicBezTo>
                  <a:cubicBezTo>
                    <a:pt x="175" y="181"/>
                    <a:pt x="105" y="222"/>
                    <a:pt x="37" y="301"/>
                  </a:cubicBezTo>
                  <a:cubicBezTo>
                    <a:pt x="40" y="332"/>
                    <a:pt x="36" y="364"/>
                    <a:pt x="46" y="393"/>
                  </a:cubicBezTo>
                  <a:cubicBezTo>
                    <a:pt x="74" y="470"/>
                    <a:pt x="236" y="475"/>
                    <a:pt x="293" y="484"/>
                  </a:cubicBezTo>
                  <a:cubicBezTo>
                    <a:pt x="422" y="466"/>
                    <a:pt x="491" y="476"/>
                    <a:pt x="512" y="329"/>
                  </a:cubicBezTo>
                  <a:cubicBezTo>
                    <a:pt x="467" y="252"/>
                    <a:pt x="443" y="258"/>
                    <a:pt x="357" y="247"/>
                  </a:cubicBezTo>
                  <a:cubicBezTo>
                    <a:pt x="224" y="277"/>
                    <a:pt x="130" y="324"/>
                    <a:pt x="19" y="402"/>
                  </a:cubicBezTo>
                  <a:cubicBezTo>
                    <a:pt x="28" y="429"/>
                    <a:pt x="23" y="466"/>
                    <a:pt x="46" y="484"/>
                  </a:cubicBezTo>
                  <a:cubicBezTo>
                    <a:pt x="99" y="525"/>
                    <a:pt x="314" y="535"/>
                    <a:pt x="357" y="539"/>
                  </a:cubicBezTo>
                  <a:cubicBezTo>
                    <a:pt x="523" y="532"/>
                    <a:pt x="573" y="567"/>
                    <a:pt x="686" y="448"/>
                  </a:cubicBezTo>
                  <a:cubicBezTo>
                    <a:pt x="715" y="417"/>
                    <a:pt x="729" y="375"/>
                    <a:pt x="750" y="338"/>
                  </a:cubicBezTo>
                  <a:cubicBezTo>
                    <a:pt x="753" y="320"/>
                    <a:pt x="778" y="283"/>
                    <a:pt x="759" y="283"/>
                  </a:cubicBezTo>
                  <a:cubicBezTo>
                    <a:pt x="687" y="283"/>
                    <a:pt x="715" y="340"/>
                    <a:pt x="723" y="365"/>
                  </a:cubicBezTo>
                  <a:cubicBezTo>
                    <a:pt x="786" y="327"/>
                    <a:pt x="850" y="277"/>
                    <a:pt x="896" y="219"/>
                  </a:cubicBezTo>
                  <a:cubicBezTo>
                    <a:pt x="911" y="200"/>
                    <a:pt x="920" y="176"/>
                    <a:pt x="933" y="155"/>
                  </a:cubicBezTo>
                  <a:cubicBezTo>
                    <a:pt x="939" y="146"/>
                    <a:pt x="962" y="131"/>
                    <a:pt x="951" y="128"/>
                  </a:cubicBezTo>
                  <a:cubicBezTo>
                    <a:pt x="932" y="123"/>
                    <a:pt x="914" y="140"/>
                    <a:pt x="896" y="146"/>
                  </a:cubicBezTo>
                  <a:cubicBezTo>
                    <a:pt x="893" y="155"/>
                    <a:pt x="882" y="165"/>
                    <a:pt x="887" y="173"/>
                  </a:cubicBezTo>
                  <a:cubicBezTo>
                    <a:pt x="906" y="205"/>
                    <a:pt x="929" y="190"/>
                    <a:pt x="951" y="183"/>
                  </a:cubicBezTo>
                  <a:cubicBezTo>
                    <a:pt x="1000" y="118"/>
                    <a:pt x="998" y="28"/>
                    <a:pt x="915" y="0"/>
                  </a:cubicBezTo>
                  <a:cubicBezTo>
                    <a:pt x="809" y="26"/>
                    <a:pt x="843" y="112"/>
                    <a:pt x="906" y="173"/>
                  </a:cubicBezTo>
                  <a:cubicBezTo>
                    <a:pt x="954" y="154"/>
                    <a:pt x="1000" y="152"/>
                    <a:pt x="942" y="64"/>
                  </a:cubicBezTo>
                  <a:cubicBezTo>
                    <a:pt x="930" y="45"/>
                    <a:pt x="899" y="51"/>
                    <a:pt x="878" y="45"/>
                  </a:cubicBezTo>
                  <a:cubicBezTo>
                    <a:pt x="756" y="80"/>
                    <a:pt x="639" y="109"/>
                    <a:pt x="540" y="192"/>
                  </a:cubicBezTo>
                  <a:cubicBezTo>
                    <a:pt x="546" y="204"/>
                    <a:pt x="546" y="221"/>
                    <a:pt x="558" y="228"/>
                  </a:cubicBezTo>
                  <a:cubicBezTo>
                    <a:pt x="582" y="242"/>
                    <a:pt x="598" y="199"/>
                    <a:pt x="613" y="173"/>
                  </a:cubicBezTo>
                  <a:cubicBezTo>
                    <a:pt x="601" y="146"/>
                    <a:pt x="602" y="105"/>
                    <a:pt x="576" y="91"/>
                  </a:cubicBezTo>
                  <a:cubicBezTo>
                    <a:pt x="546" y="75"/>
                    <a:pt x="509" y="96"/>
                    <a:pt x="476" y="100"/>
                  </a:cubicBezTo>
                  <a:cubicBezTo>
                    <a:pt x="427" y="106"/>
                    <a:pt x="379" y="113"/>
                    <a:pt x="330" y="119"/>
                  </a:cubicBezTo>
                  <a:cubicBezTo>
                    <a:pt x="271" y="136"/>
                    <a:pt x="153" y="137"/>
                    <a:pt x="183" y="228"/>
                  </a:cubicBezTo>
                  <a:cubicBezTo>
                    <a:pt x="212" y="200"/>
                    <a:pt x="246" y="131"/>
                    <a:pt x="211" y="91"/>
                  </a:cubicBezTo>
                  <a:cubicBezTo>
                    <a:pt x="198" y="76"/>
                    <a:pt x="174" y="79"/>
                    <a:pt x="156" y="73"/>
                  </a:cubicBezTo>
                  <a:cubicBezTo>
                    <a:pt x="59" y="97"/>
                    <a:pt x="33" y="113"/>
                    <a:pt x="0" y="210"/>
                  </a:cubicBezTo>
                  <a:cubicBezTo>
                    <a:pt x="32" y="332"/>
                    <a:pt x="15" y="317"/>
                    <a:pt x="147" y="329"/>
                  </a:cubicBezTo>
                  <a:cubicBezTo>
                    <a:pt x="165" y="320"/>
                    <a:pt x="186" y="313"/>
                    <a:pt x="202" y="301"/>
                  </a:cubicBezTo>
                  <a:cubicBezTo>
                    <a:pt x="211" y="294"/>
                    <a:pt x="209" y="274"/>
                    <a:pt x="220" y="274"/>
                  </a:cubicBezTo>
                  <a:cubicBezTo>
                    <a:pt x="229" y="274"/>
                    <a:pt x="215" y="292"/>
                    <a:pt x="211" y="301"/>
                  </a:cubicBezTo>
                  <a:cubicBezTo>
                    <a:pt x="197" y="332"/>
                    <a:pt x="179" y="362"/>
                    <a:pt x="165" y="393"/>
                  </a:cubicBezTo>
                  <a:cubicBezTo>
                    <a:pt x="151" y="423"/>
                    <a:pt x="140" y="454"/>
                    <a:pt x="128" y="484"/>
                  </a:cubicBezTo>
                  <a:cubicBezTo>
                    <a:pt x="134" y="502"/>
                    <a:pt x="132" y="526"/>
                    <a:pt x="147" y="539"/>
                  </a:cubicBezTo>
                  <a:cubicBezTo>
                    <a:pt x="181" y="568"/>
                    <a:pt x="286" y="525"/>
                    <a:pt x="302" y="521"/>
                  </a:cubicBezTo>
                  <a:cubicBezTo>
                    <a:pt x="384" y="466"/>
                    <a:pt x="414" y="443"/>
                    <a:pt x="430" y="347"/>
                  </a:cubicBezTo>
                  <a:cubicBezTo>
                    <a:pt x="405" y="283"/>
                    <a:pt x="402" y="290"/>
                    <a:pt x="339" y="265"/>
                  </a:cubicBezTo>
                  <a:cubicBezTo>
                    <a:pt x="290" y="277"/>
                    <a:pt x="239" y="282"/>
                    <a:pt x="192" y="301"/>
                  </a:cubicBezTo>
                  <a:cubicBezTo>
                    <a:pt x="165" y="312"/>
                    <a:pt x="197" y="362"/>
                    <a:pt x="202" y="365"/>
                  </a:cubicBezTo>
                  <a:cubicBezTo>
                    <a:pt x="217" y="375"/>
                    <a:pt x="238" y="372"/>
                    <a:pt x="256" y="375"/>
                  </a:cubicBezTo>
                  <a:cubicBezTo>
                    <a:pt x="265" y="373"/>
                    <a:pt x="623" y="354"/>
                    <a:pt x="503" y="210"/>
                  </a:cubicBezTo>
                  <a:cubicBezTo>
                    <a:pt x="485" y="189"/>
                    <a:pt x="448" y="198"/>
                    <a:pt x="421" y="192"/>
                  </a:cubicBezTo>
                  <a:cubicBezTo>
                    <a:pt x="334" y="204"/>
                    <a:pt x="263" y="194"/>
                    <a:pt x="211" y="265"/>
                  </a:cubicBezTo>
                  <a:cubicBezTo>
                    <a:pt x="192" y="321"/>
                    <a:pt x="222" y="365"/>
                    <a:pt x="284" y="365"/>
                  </a:cubicBezTo>
                </a:path>
              </a:pathLst>
            </a:custGeom>
            <a:noFill/>
            <a:ln w="9525">
              <a:solidFill>
                <a:srgbClr val="33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25611" name="Picture 27" descr="DouglasFamilyPreserv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>
            <a:fillRect/>
          </a:stretch>
        </p:blipFill>
        <p:spPr bwMode="auto">
          <a:xfrm>
            <a:off x="-76200" y="9525"/>
            <a:ext cx="4613275" cy="694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5612" name="Object 28"/>
          <p:cNvGraphicFramePr>
            <a:graphicFrameLocks/>
          </p:cNvGraphicFramePr>
          <p:nvPr/>
        </p:nvGraphicFramePr>
        <p:xfrm>
          <a:off x="1676400" y="4267200"/>
          <a:ext cx="2241550" cy="201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59" name="CorelDRAW! Graphic" r:id="rId4" imgW="1890065" imgH="1710842" progId="CDraw">
                  <p:embed/>
                </p:oleObj>
              </mc:Choice>
              <mc:Fallback>
                <p:oleObj name="CorelDRAW! Graphic" r:id="rId4" imgW="1890065" imgH="1710842" progId="CDraw">
                  <p:embed/>
                  <p:pic>
                    <p:nvPicPr>
                      <p:cNvPr id="0" name="Object 28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4267200"/>
                        <a:ext cx="2241550" cy="2019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5613" name="Picture 29" descr="plan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4343400"/>
            <a:ext cx="1600200" cy="1236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4" name="Picture 30" descr="plan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4953000"/>
            <a:ext cx="1600200" cy="1236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5" name="Picture 31" descr="plan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5562600"/>
            <a:ext cx="1600200" cy="1236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6" name="Picture 32" descr="plan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4343400"/>
            <a:ext cx="1600200" cy="1236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7" name="Picture 33" descr="plan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5087938"/>
            <a:ext cx="1600200" cy="1236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8" name="Picture 34" descr="Man-left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5088" y="3657600"/>
            <a:ext cx="1357312" cy="298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9" name="Picture 35" descr="plan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5011738"/>
            <a:ext cx="1600200" cy="1236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20" name="Picture 36" descr="plan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5621338"/>
            <a:ext cx="1600200" cy="1236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21" name="Picture 37" descr="plan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5146675"/>
            <a:ext cx="1600200" cy="1236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22" name="Oval 38"/>
          <p:cNvSpPr>
            <a:spLocks noChangeAspect="1" noChangeArrowheads="1"/>
          </p:cNvSpPr>
          <p:nvPr/>
        </p:nvSpPr>
        <p:spPr bwMode="auto">
          <a:xfrm>
            <a:off x="4233863" y="161925"/>
            <a:ext cx="585787" cy="6589713"/>
          </a:xfrm>
          <a:prstGeom prst="ellipse">
            <a:avLst/>
          </a:prstGeom>
          <a:solidFill>
            <a:srgbClr val="00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E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5"/>
          <p:cNvSpPr txBox="1">
            <a:spLocks noChangeArrowheads="1"/>
          </p:cNvSpPr>
          <p:nvPr/>
        </p:nvSpPr>
        <p:spPr bwMode="auto">
          <a:xfrm>
            <a:off x="0" y="228600"/>
            <a:ext cx="9144000" cy="274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800" i="1"/>
              <a:t>Welcome to</a:t>
            </a:r>
            <a:br>
              <a:rPr lang="en-US" altLang="en-US" sz="4800" i="1"/>
            </a:br>
            <a:r>
              <a:rPr lang="en-US" altLang="en-US" sz="3600"/>
              <a:t>Advanced Molecular Genetics, </a:t>
            </a:r>
            <a:br>
              <a:rPr lang="en-US" altLang="en-US" sz="3600"/>
            </a:br>
            <a:r>
              <a:rPr lang="en-US" altLang="en-US" sz="3600"/>
              <a:t>Bioinformatics, and Computational Genomics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/>
              <a:t>Pattern Recognition and Gene Finding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treasure-map-no-b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1771650"/>
            <a:ext cx="3171825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7299" name="Picture 3" descr="dilbert-with-feet-nob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5100" y="333375"/>
            <a:ext cx="2400300" cy="527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7300" name="Picture 4" descr="wally-nob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1188" y="2152650"/>
            <a:ext cx="2043112" cy="386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6629" name="Group 5"/>
          <p:cNvGrpSpPr>
            <a:grpSpLocks/>
          </p:cNvGrpSpPr>
          <p:nvPr/>
        </p:nvGrpSpPr>
        <p:grpSpPr bwMode="auto">
          <a:xfrm>
            <a:off x="228600" y="1323975"/>
            <a:ext cx="2200275" cy="4314825"/>
            <a:chOff x="672" y="816"/>
            <a:chExt cx="1050" cy="2124"/>
          </a:xfrm>
        </p:grpSpPr>
        <p:grpSp>
          <p:nvGrpSpPr>
            <p:cNvPr id="26630" name="Group 6"/>
            <p:cNvGrpSpPr>
              <a:grpSpLocks/>
            </p:cNvGrpSpPr>
            <p:nvPr/>
          </p:nvGrpSpPr>
          <p:grpSpPr bwMode="auto">
            <a:xfrm>
              <a:off x="672" y="816"/>
              <a:ext cx="1050" cy="2124"/>
              <a:chOff x="2355" y="948"/>
              <a:chExt cx="1050" cy="2124"/>
            </a:xfrm>
          </p:grpSpPr>
          <p:grpSp>
            <p:nvGrpSpPr>
              <p:cNvPr id="26636" name="Group 7"/>
              <p:cNvGrpSpPr>
                <a:grpSpLocks/>
              </p:cNvGrpSpPr>
              <p:nvPr/>
            </p:nvGrpSpPr>
            <p:grpSpPr bwMode="auto">
              <a:xfrm>
                <a:off x="2656" y="948"/>
                <a:ext cx="468" cy="588"/>
                <a:chOff x="2271" y="1680"/>
                <a:chExt cx="468" cy="480"/>
              </a:xfrm>
            </p:grpSpPr>
            <p:sp>
              <p:nvSpPr>
                <p:cNvPr id="26638" name="Oval 8"/>
                <p:cNvSpPr>
                  <a:spLocks noChangeArrowheads="1"/>
                </p:cNvSpPr>
                <p:nvPr/>
              </p:nvSpPr>
              <p:spPr bwMode="auto">
                <a:xfrm>
                  <a:off x="2370" y="1680"/>
                  <a:ext cx="270" cy="480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26639" name="Freeform 9"/>
                <p:cNvSpPr>
                  <a:spLocks/>
                </p:cNvSpPr>
                <p:nvPr/>
              </p:nvSpPr>
              <p:spPr bwMode="auto">
                <a:xfrm>
                  <a:off x="2451" y="2013"/>
                  <a:ext cx="93" cy="35"/>
                </a:xfrm>
                <a:custGeom>
                  <a:avLst/>
                  <a:gdLst>
                    <a:gd name="T0" fmla="*/ 0 w 93"/>
                    <a:gd name="T1" fmla="*/ 9 h 35"/>
                    <a:gd name="T2" fmla="*/ 58 w 93"/>
                    <a:gd name="T3" fmla="*/ 35 h 35"/>
                    <a:gd name="T4" fmla="*/ 77 w 93"/>
                    <a:gd name="T5" fmla="*/ 13 h 35"/>
                    <a:gd name="T6" fmla="*/ 90 w 93"/>
                    <a:gd name="T7" fmla="*/ 3 h 3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93"/>
                    <a:gd name="T13" fmla="*/ 0 h 35"/>
                    <a:gd name="T14" fmla="*/ 93 w 93"/>
                    <a:gd name="T15" fmla="*/ 35 h 3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93" h="35">
                      <a:moveTo>
                        <a:pt x="0" y="9"/>
                      </a:moveTo>
                      <a:cubicBezTo>
                        <a:pt x="5" y="33"/>
                        <a:pt x="36" y="30"/>
                        <a:pt x="58" y="35"/>
                      </a:cubicBezTo>
                      <a:cubicBezTo>
                        <a:pt x="73" y="30"/>
                        <a:pt x="66" y="22"/>
                        <a:pt x="77" y="13"/>
                      </a:cubicBezTo>
                      <a:cubicBezTo>
                        <a:pt x="93" y="0"/>
                        <a:pt x="83" y="17"/>
                        <a:pt x="90" y="3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640" name="Freeform 10"/>
                <p:cNvSpPr>
                  <a:spLocks/>
                </p:cNvSpPr>
                <p:nvPr/>
              </p:nvSpPr>
              <p:spPr bwMode="auto">
                <a:xfrm>
                  <a:off x="2515" y="1690"/>
                  <a:ext cx="224" cy="83"/>
                </a:xfrm>
                <a:custGeom>
                  <a:avLst/>
                  <a:gdLst>
                    <a:gd name="T0" fmla="*/ 0 w 224"/>
                    <a:gd name="T1" fmla="*/ 6 h 83"/>
                    <a:gd name="T2" fmla="*/ 19 w 224"/>
                    <a:gd name="T3" fmla="*/ 32 h 83"/>
                    <a:gd name="T4" fmla="*/ 29 w 224"/>
                    <a:gd name="T5" fmla="*/ 0 h 83"/>
                    <a:gd name="T6" fmla="*/ 64 w 224"/>
                    <a:gd name="T7" fmla="*/ 41 h 83"/>
                    <a:gd name="T8" fmla="*/ 48 w 224"/>
                    <a:gd name="T9" fmla="*/ 3 h 83"/>
                    <a:gd name="T10" fmla="*/ 96 w 224"/>
                    <a:gd name="T11" fmla="*/ 60 h 83"/>
                    <a:gd name="T12" fmla="*/ 112 w 224"/>
                    <a:gd name="T13" fmla="*/ 57 h 83"/>
                    <a:gd name="T14" fmla="*/ 83 w 224"/>
                    <a:gd name="T15" fmla="*/ 12 h 83"/>
                    <a:gd name="T16" fmla="*/ 128 w 224"/>
                    <a:gd name="T17" fmla="*/ 67 h 83"/>
                    <a:gd name="T18" fmla="*/ 119 w 224"/>
                    <a:gd name="T19" fmla="*/ 12 h 83"/>
                    <a:gd name="T20" fmla="*/ 122 w 224"/>
                    <a:gd name="T21" fmla="*/ 32 h 83"/>
                    <a:gd name="T22" fmla="*/ 183 w 224"/>
                    <a:gd name="T23" fmla="*/ 60 h 83"/>
                    <a:gd name="T24" fmla="*/ 141 w 224"/>
                    <a:gd name="T25" fmla="*/ 12 h 83"/>
                    <a:gd name="T26" fmla="*/ 151 w 224"/>
                    <a:gd name="T27" fmla="*/ 41 h 83"/>
                    <a:gd name="T28" fmla="*/ 208 w 224"/>
                    <a:gd name="T29" fmla="*/ 83 h 83"/>
                    <a:gd name="T30" fmla="*/ 186 w 224"/>
                    <a:gd name="T31" fmla="*/ 16 h 83"/>
                    <a:gd name="T32" fmla="*/ 173 w 224"/>
                    <a:gd name="T33" fmla="*/ 19 h 83"/>
                    <a:gd name="T34" fmla="*/ 208 w 224"/>
                    <a:gd name="T35" fmla="*/ 54 h 83"/>
                    <a:gd name="T36" fmla="*/ 224 w 224"/>
                    <a:gd name="T37" fmla="*/ 54 h 83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224"/>
                    <a:gd name="T58" fmla="*/ 0 h 83"/>
                    <a:gd name="T59" fmla="*/ 224 w 224"/>
                    <a:gd name="T60" fmla="*/ 83 h 83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224" h="83">
                      <a:moveTo>
                        <a:pt x="0" y="6"/>
                      </a:moveTo>
                      <a:cubicBezTo>
                        <a:pt x="11" y="41"/>
                        <a:pt x="1" y="44"/>
                        <a:pt x="19" y="32"/>
                      </a:cubicBezTo>
                      <a:cubicBezTo>
                        <a:pt x="23" y="21"/>
                        <a:pt x="25" y="11"/>
                        <a:pt x="29" y="0"/>
                      </a:cubicBezTo>
                      <a:cubicBezTo>
                        <a:pt x="38" y="26"/>
                        <a:pt x="38" y="35"/>
                        <a:pt x="64" y="41"/>
                      </a:cubicBezTo>
                      <a:cubicBezTo>
                        <a:pt x="61" y="22"/>
                        <a:pt x="62" y="15"/>
                        <a:pt x="48" y="3"/>
                      </a:cubicBezTo>
                      <a:cubicBezTo>
                        <a:pt x="40" y="27"/>
                        <a:pt x="78" y="48"/>
                        <a:pt x="96" y="60"/>
                      </a:cubicBezTo>
                      <a:cubicBezTo>
                        <a:pt x="101" y="59"/>
                        <a:pt x="111" y="62"/>
                        <a:pt x="112" y="57"/>
                      </a:cubicBezTo>
                      <a:cubicBezTo>
                        <a:pt x="116" y="40"/>
                        <a:pt x="83" y="12"/>
                        <a:pt x="83" y="12"/>
                      </a:cubicBezTo>
                      <a:cubicBezTo>
                        <a:pt x="67" y="39"/>
                        <a:pt x="112" y="48"/>
                        <a:pt x="128" y="67"/>
                      </a:cubicBezTo>
                      <a:cubicBezTo>
                        <a:pt x="145" y="50"/>
                        <a:pt x="133" y="27"/>
                        <a:pt x="119" y="12"/>
                      </a:cubicBezTo>
                      <a:cubicBezTo>
                        <a:pt x="120" y="19"/>
                        <a:pt x="119" y="26"/>
                        <a:pt x="122" y="32"/>
                      </a:cubicBezTo>
                      <a:cubicBezTo>
                        <a:pt x="130" y="47"/>
                        <a:pt x="168" y="57"/>
                        <a:pt x="183" y="60"/>
                      </a:cubicBezTo>
                      <a:cubicBezTo>
                        <a:pt x="189" y="41"/>
                        <a:pt x="156" y="23"/>
                        <a:pt x="141" y="12"/>
                      </a:cubicBezTo>
                      <a:cubicBezTo>
                        <a:pt x="137" y="26"/>
                        <a:pt x="135" y="36"/>
                        <a:pt x="151" y="41"/>
                      </a:cubicBezTo>
                      <a:cubicBezTo>
                        <a:pt x="171" y="53"/>
                        <a:pt x="189" y="69"/>
                        <a:pt x="208" y="83"/>
                      </a:cubicBezTo>
                      <a:cubicBezTo>
                        <a:pt x="214" y="59"/>
                        <a:pt x="194" y="39"/>
                        <a:pt x="186" y="16"/>
                      </a:cubicBezTo>
                      <a:cubicBezTo>
                        <a:pt x="182" y="17"/>
                        <a:pt x="176" y="16"/>
                        <a:pt x="173" y="19"/>
                      </a:cubicBezTo>
                      <a:cubicBezTo>
                        <a:pt x="169" y="24"/>
                        <a:pt x="202" y="53"/>
                        <a:pt x="208" y="54"/>
                      </a:cubicBezTo>
                      <a:cubicBezTo>
                        <a:pt x="213" y="55"/>
                        <a:pt x="219" y="54"/>
                        <a:pt x="224" y="54"/>
                      </a:cubicBezTo>
                    </a:path>
                  </a:pathLst>
                </a:custGeom>
                <a:noFill/>
                <a:ln w="28575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641" name="Freeform 11"/>
                <p:cNvSpPr>
                  <a:spLocks/>
                </p:cNvSpPr>
                <p:nvPr/>
              </p:nvSpPr>
              <p:spPr bwMode="auto">
                <a:xfrm flipH="1">
                  <a:off x="2271" y="1693"/>
                  <a:ext cx="224" cy="83"/>
                </a:xfrm>
                <a:custGeom>
                  <a:avLst/>
                  <a:gdLst>
                    <a:gd name="T0" fmla="*/ 0 w 224"/>
                    <a:gd name="T1" fmla="*/ 6 h 83"/>
                    <a:gd name="T2" fmla="*/ 19 w 224"/>
                    <a:gd name="T3" fmla="*/ 32 h 83"/>
                    <a:gd name="T4" fmla="*/ 29 w 224"/>
                    <a:gd name="T5" fmla="*/ 0 h 83"/>
                    <a:gd name="T6" fmla="*/ 64 w 224"/>
                    <a:gd name="T7" fmla="*/ 41 h 83"/>
                    <a:gd name="T8" fmla="*/ 48 w 224"/>
                    <a:gd name="T9" fmla="*/ 3 h 83"/>
                    <a:gd name="T10" fmla="*/ 96 w 224"/>
                    <a:gd name="T11" fmla="*/ 60 h 83"/>
                    <a:gd name="T12" fmla="*/ 112 w 224"/>
                    <a:gd name="T13" fmla="*/ 57 h 83"/>
                    <a:gd name="T14" fmla="*/ 83 w 224"/>
                    <a:gd name="T15" fmla="*/ 12 h 83"/>
                    <a:gd name="T16" fmla="*/ 128 w 224"/>
                    <a:gd name="T17" fmla="*/ 67 h 83"/>
                    <a:gd name="T18" fmla="*/ 119 w 224"/>
                    <a:gd name="T19" fmla="*/ 12 h 83"/>
                    <a:gd name="T20" fmla="*/ 122 w 224"/>
                    <a:gd name="T21" fmla="*/ 32 h 83"/>
                    <a:gd name="T22" fmla="*/ 183 w 224"/>
                    <a:gd name="T23" fmla="*/ 60 h 83"/>
                    <a:gd name="T24" fmla="*/ 141 w 224"/>
                    <a:gd name="T25" fmla="*/ 12 h 83"/>
                    <a:gd name="T26" fmla="*/ 151 w 224"/>
                    <a:gd name="T27" fmla="*/ 41 h 83"/>
                    <a:gd name="T28" fmla="*/ 208 w 224"/>
                    <a:gd name="T29" fmla="*/ 83 h 83"/>
                    <a:gd name="T30" fmla="*/ 186 w 224"/>
                    <a:gd name="T31" fmla="*/ 16 h 83"/>
                    <a:gd name="T32" fmla="*/ 173 w 224"/>
                    <a:gd name="T33" fmla="*/ 19 h 83"/>
                    <a:gd name="T34" fmla="*/ 208 w 224"/>
                    <a:gd name="T35" fmla="*/ 54 h 83"/>
                    <a:gd name="T36" fmla="*/ 224 w 224"/>
                    <a:gd name="T37" fmla="*/ 54 h 83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224"/>
                    <a:gd name="T58" fmla="*/ 0 h 83"/>
                    <a:gd name="T59" fmla="*/ 224 w 224"/>
                    <a:gd name="T60" fmla="*/ 83 h 83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224" h="83">
                      <a:moveTo>
                        <a:pt x="0" y="6"/>
                      </a:moveTo>
                      <a:cubicBezTo>
                        <a:pt x="11" y="41"/>
                        <a:pt x="1" y="44"/>
                        <a:pt x="19" y="32"/>
                      </a:cubicBezTo>
                      <a:cubicBezTo>
                        <a:pt x="23" y="21"/>
                        <a:pt x="25" y="11"/>
                        <a:pt x="29" y="0"/>
                      </a:cubicBezTo>
                      <a:cubicBezTo>
                        <a:pt x="38" y="26"/>
                        <a:pt x="38" y="35"/>
                        <a:pt x="64" y="41"/>
                      </a:cubicBezTo>
                      <a:cubicBezTo>
                        <a:pt x="61" y="22"/>
                        <a:pt x="62" y="15"/>
                        <a:pt x="48" y="3"/>
                      </a:cubicBezTo>
                      <a:cubicBezTo>
                        <a:pt x="40" y="27"/>
                        <a:pt x="78" y="48"/>
                        <a:pt x="96" y="60"/>
                      </a:cubicBezTo>
                      <a:cubicBezTo>
                        <a:pt x="101" y="59"/>
                        <a:pt x="111" y="62"/>
                        <a:pt x="112" y="57"/>
                      </a:cubicBezTo>
                      <a:cubicBezTo>
                        <a:pt x="116" y="40"/>
                        <a:pt x="83" y="12"/>
                        <a:pt x="83" y="12"/>
                      </a:cubicBezTo>
                      <a:cubicBezTo>
                        <a:pt x="67" y="39"/>
                        <a:pt x="112" y="48"/>
                        <a:pt x="128" y="67"/>
                      </a:cubicBezTo>
                      <a:cubicBezTo>
                        <a:pt x="145" y="50"/>
                        <a:pt x="133" y="27"/>
                        <a:pt x="119" y="12"/>
                      </a:cubicBezTo>
                      <a:cubicBezTo>
                        <a:pt x="120" y="19"/>
                        <a:pt x="119" y="26"/>
                        <a:pt x="122" y="32"/>
                      </a:cubicBezTo>
                      <a:cubicBezTo>
                        <a:pt x="130" y="47"/>
                        <a:pt x="168" y="57"/>
                        <a:pt x="183" y="60"/>
                      </a:cubicBezTo>
                      <a:cubicBezTo>
                        <a:pt x="189" y="41"/>
                        <a:pt x="156" y="23"/>
                        <a:pt x="141" y="12"/>
                      </a:cubicBezTo>
                      <a:cubicBezTo>
                        <a:pt x="137" y="26"/>
                        <a:pt x="135" y="36"/>
                        <a:pt x="151" y="41"/>
                      </a:cubicBezTo>
                      <a:cubicBezTo>
                        <a:pt x="171" y="53"/>
                        <a:pt x="189" y="69"/>
                        <a:pt x="208" y="83"/>
                      </a:cubicBezTo>
                      <a:cubicBezTo>
                        <a:pt x="214" y="59"/>
                        <a:pt x="194" y="39"/>
                        <a:pt x="186" y="16"/>
                      </a:cubicBezTo>
                      <a:cubicBezTo>
                        <a:pt x="182" y="17"/>
                        <a:pt x="176" y="16"/>
                        <a:pt x="173" y="19"/>
                      </a:cubicBezTo>
                      <a:cubicBezTo>
                        <a:pt x="169" y="24"/>
                        <a:pt x="202" y="53"/>
                        <a:pt x="208" y="54"/>
                      </a:cubicBezTo>
                      <a:cubicBezTo>
                        <a:pt x="213" y="55"/>
                        <a:pt x="219" y="54"/>
                        <a:pt x="224" y="54"/>
                      </a:cubicBezTo>
                    </a:path>
                  </a:pathLst>
                </a:custGeom>
                <a:noFill/>
                <a:ln w="28575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26642" name="Group 12"/>
                <p:cNvGrpSpPr>
                  <a:grpSpLocks/>
                </p:cNvGrpSpPr>
                <p:nvPr/>
              </p:nvGrpSpPr>
              <p:grpSpPr bwMode="auto">
                <a:xfrm>
                  <a:off x="2383" y="1776"/>
                  <a:ext cx="248" cy="51"/>
                  <a:chOff x="2383" y="1776"/>
                  <a:chExt cx="248" cy="51"/>
                </a:xfrm>
              </p:grpSpPr>
              <p:sp>
                <p:nvSpPr>
                  <p:cNvPr id="26643" name="Oval 13"/>
                  <p:cNvSpPr>
                    <a:spLocks noChangeArrowheads="1"/>
                  </p:cNvSpPr>
                  <p:nvPr/>
                </p:nvSpPr>
                <p:spPr bwMode="auto">
                  <a:xfrm>
                    <a:off x="2445" y="1776"/>
                    <a:ext cx="48" cy="48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26644" name="Oval 14"/>
                  <p:cNvSpPr>
                    <a:spLocks noChangeArrowheads="1"/>
                  </p:cNvSpPr>
                  <p:nvPr/>
                </p:nvSpPr>
                <p:spPr bwMode="auto">
                  <a:xfrm>
                    <a:off x="2526" y="1779"/>
                    <a:ext cx="48" cy="48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26645" name="Line 15"/>
                  <p:cNvSpPr>
                    <a:spLocks noChangeShapeType="1"/>
                  </p:cNvSpPr>
                  <p:nvPr/>
                </p:nvSpPr>
                <p:spPr bwMode="auto">
                  <a:xfrm rot="19831447" flipH="1">
                    <a:off x="2383" y="1801"/>
                    <a:ext cx="69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6646" name="Line 16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487" y="1782"/>
                    <a:ext cx="48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6647" name="Line 17"/>
                  <p:cNvSpPr>
                    <a:spLocks noChangeShapeType="1"/>
                  </p:cNvSpPr>
                  <p:nvPr/>
                </p:nvSpPr>
                <p:spPr bwMode="auto">
                  <a:xfrm rot="1768553">
                    <a:off x="2562" y="1800"/>
                    <a:ext cx="69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pic>
            <p:nvPicPr>
              <p:cNvPr id="26637" name="Picture 18" descr="Man-headless-welcoming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55" y="1248"/>
                <a:ext cx="1050" cy="18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26631" name="Oval 19" descr="Woven mat"/>
            <p:cNvSpPr>
              <a:spLocks noChangeArrowheads="1"/>
            </p:cNvSpPr>
            <p:nvPr/>
          </p:nvSpPr>
          <p:spPr bwMode="auto">
            <a:xfrm>
              <a:off x="1296" y="912"/>
              <a:ext cx="96" cy="144"/>
            </a:xfrm>
            <a:prstGeom prst="ellipse">
              <a:avLst/>
            </a:prstGeom>
            <a:blipFill dpi="0" rotWithShape="1">
              <a:blip r:embed="rId6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6632" name="Oval 20" descr="Woven mat"/>
            <p:cNvSpPr>
              <a:spLocks noChangeArrowheads="1"/>
            </p:cNvSpPr>
            <p:nvPr/>
          </p:nvSpPr>
          <p:spPr bwMode="auto">
            <a:xfrm>
              <a:off x="1008" y="890"/>
              <a:ext cx="96" cy="144"/>
            </a:xfrm>
            <a:prstGeom prst="ellipse">
              <a:avLst/>
            </a:prstGeom>
            <a:blipFill dpi="0" rotWithShape="1">
              <a:blip r:embed="rId6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grpSp>
          <p:nvGrpSpPr>
            <p:cNvPr id="26633" name="Group 21"/>
            <p:cNvGrpSpPr>
              <a:grpSpLocks/>
            </p:cNvGrpSpPr>
            <p:nvPr/>
          </p:nvGrpSpPr>
          <p:grpSpPr bwMode="auto">
            <a:xfrm>
              <a:off x="1152" y="942"/>
              <a:ext cx="128" cy="48"/>
              <a:chOff x="2448" y="1410"/>
              <a:chExt cx="128" cy="48"/>
            </a:xfrm>
          </p:grpSpPr>
          <p:sp>
            <p:nvSpPr>
              <p:cNvPr id="26634" name="Oval 22"/>
              <p:cNvSpPr>
                <a:spLocks noChangeAspect="1" noChangeArrowheads="1"/>
              </p:cNvSpPr>
              <p:nvPr/>
            </p:nvSpPr>
            <p:spPr bwMode="auto">
              <a:xfrm>
                <a:off x="2448" y="1410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26635" name="Oval 23"/>
              <p:cNvSpPr>
                <a:spLocks noChangeAspect="1" noChangeArrowheads="1"/>
              </p:cNvSpPr>
              <p:nvPr/>
            </p:nvSpPr>
            <p:spPr bwMode="auto">
              <a:xfrm>
                <a:off x="2528" y="1410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6400800" y="3048000"/>
            <a:ext cx="454025" cy="304800"/>
            <a:chOff x="4032" y="2400"/>
            <a:chExt cx="286" cy="192"/>
          </a:xfrm>
        </p:grpSpPr>
        <p:sp>
          <p:nvSpPr>
            <p:cNvPr id="27655" name="Line 3"/>
            <p:cNvSpPr>
              <a:spLocks noChangeShapeType="1"/>
            </p:cNvSpPr>
            <p:nvPr/>
          </p:nvSpPr>
          <p:spPr bwMode="auto">
            <a:xfrm>
              <a:off x="4032" y="2496"/>
              <a:ext cx="28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56" name="Line 4"/>
            <p:cNvSpPr>
              <a:spLocks noChangeShapeType="1"/>
            </p:cNvSpPr>
            <p:nvPr/>
          </p:nvSpPr>
          <p:spPr bwMode="auto">
            <a:xfrm>
              <a:off x="4318" y="2400"/>
              <a:ext cx="0" cy="192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7651" name="WordArt 5"/>
          <p:cNvSpPr>
            <a:spLocks noChangeArrowheads="1" noChangeShapeType="1" noTextEdit="1"/>
          </p:cNvSpPr>
          <p:nvPr/>
        </p:nvSpPr>
        <p:spPr bwMode="auto">
          <a:xfrm>
            <a:off x="638175" y="5391150"/>
            <a:ext cx="7896225" cy="11620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000" kern="10"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Working Together Towards Discovery</a:t>
            </a:r>
          </a:p>
        </p:txBody>
      </p:sp>
      <p:pic>
        <p:nvPicPr>
          <p:cNvPr id="2765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28600"/>
            <a:ext cx="7010400" cy="1143000"/>
          </a:xfrm>
          <a:prstGeom prst="rect">
            <a:avLst/>
          </a:prstGeom>
          <a:noFill/>
          <a:ln w="57150" cmpd="thickThin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3" name="Picture 7" descr="synerg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171575"/>
            <a:ext cx="4514850" cy="416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8328" name="WordArt 8"/>
          <p:cNvSpPr>
            <a:spLocks noChangeArrowheads="1" noChangeShapeType="1" noTextEdit="1"/>
          </p:cNvSpPr>
          <p:nvPr/>
        </p:nvSpPr>
        <p:spPr bwMode="auto">
          <a:xfrm>
            <a:off x="6705600" y="2927350"/>
            <a:ext cx="2060575" cy="806450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9900"/>
                    </a:gs>
                    <a:gs pos="100000">
                      <a:srgbClr val="FF00FF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Arial Black"/>
              </a:rPr>
              <a:t>Surprise!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683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683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2" presetClass="exit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5683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5683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8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7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8328" grpId="0" animBg="1"/>
      <p:bldP spid="568328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3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galileo_hist_bi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" y="76200"/>
            <a:ext cx="1935163" cy="2357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5" name="Picture 3" descr="telescope-no-b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91"/>
          <a:stretch>
            <a:fillRect/>
          </a:stretch>
        </p:blipFill>
        <p:spPr bwMode="auto">
          <a:xfrm>
            <a:off x="2362200" y="1828800"/>
            <a:ext cx="3705225" cy="339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6" name="Line 4"/>
          <p:cNvSpPr>
            <a:spLocks noChangeShapeType="1"/>
          </p:cNvSpPr>
          <p:nvPr/>
        </p:nvSpPr>
        <p:spPr bwMode="auto">
          <a:xfrm flipH="1">
            <a:off x="657225" y="981075"/>
            <a:ext cx="25717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3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galileo_hist_bi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" y="76200"/>
            <a:ext cx="1935163" cy="2357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699" name="Picture 3" descr="telescope-no-b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91"/>
          <a:stretch>
            <a:fillRect/>
          </a:stretch>
        </p:blipFill>
        <p:spPr bwMode="auto">
          <a:xfrm>
            <a:off x="2362200" y="1828800"/>
            <a:ext cx="3705225" cy="339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0" name="Picture 4" descr="dilbert-with-feet-nob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182813"/>
            <a:ext cx="1682750" cy="369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6069013" y="88900"/>
            <a:ext cx="2998787" cy="2654300"/>
            <a:chOff x="3823" y="56"/>
            <a:chExt cx="1889" cy="1672"/>
          </a:xfrm>
        </p:grpSpPr>
        <p:pic>
          <p:nvPicPr>
            <p:cNvPr id="29709" name="Picture 6" descr="AChatman-jupiter03132004a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494" b="4164"/>
            <a:stretch>
              <a:fillRect/>
            </a:stretch>
          </p:blipFill>
          <p:spPr bwMode="auto">
            <a:xfrm>
              <a:off x="3823" y="56"/>
              <a:ext cx="1889" cy="16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9710" name="Group 7"/>
            <p:cNvGrpSpPr>
              <a:grpSpLocks/>
            </p:cNvGrpSpPr>
            <p:nvPr/>
          </p:nvGrpSpPr>
          <p:grpSpPr bwMode="auto">
            <a:xfrm>
              <a:off x="4207" y="192"/>
              <a:ext cx="1008" cy="1440"/>
              <a:chOff x="4207" y="192"/>
              <a:chExt cx="1008" cy="1440"/>
            </a:xfrm>
          </p:grpSpPr>
          <p:sp>
            <p:nvSpPr>
              <p:cNvPr id="29711" name="Rectangle 8"/>
              <p:cNvSpPr>
                <a:spLocks noChangeArrowheads="1"/>
              </p:cNvSpPr>
              <p:nvPr/>
            </p:nvSpPr>
            <p:spPr bwMode="auto">
              <a:xfrm>
                <a:off x="4207" y="1375"/>
                <a:ext cx="240" cy="257"/>
              </a:xfrm>
              <a:prstGeom prst="rect">
                <a:avLst/>
              </a:prstGeom>
              <a:solidFill>
                <a:srgbClr val="1C1C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29712" name="Rectangle 9"/>
              <p:cNvSpPr>
                <a:spLocks noChangeArrowheads="1"/>
              </p:cNvSpPr>
              <p:nvPr/>
            </p:nvSpPr>
            <p:spPr bwMode="auto">
              <a:xfrm>
                <a:off x="5119" y="192"/>
                <a:ext cx="96" cy="96"/>
              </a:xfrm>
              <a:prstGeom prst="rect">
                <a:avLst/>
              </a:prstGeom>
              <a:solidFill>
                <a:srgbClr val="1B1B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29713" name="Oval 10"/>
              <p:cNvSpPr>
                <a:spLocks noChangeArrowheads="1"/>
              </p:cNvSpPr>
              <p:nvPr/>
            </p:nvSpPr>
            <p:spPr bwMode="auto">
              <a:xfrm>
                <a:off x="4435" y="252"/>
                <a:ext cx="780" cy="789"/>
              </a:xfrm>
              <a:prstGeom prst="ellipse">
                <a:avLst/>
              </a:prstGeom>
              <a:solidFill>
                <a:srgbClr val="EAEAEA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</p:grpSp>
      </p:grpSp>
      <p:sp>
        <p:nvSpPr>
          <p:cNvPr id="29702" name="Oval 11" descr="Woven mat"/>
          <p:cNvSpPr>
            <a:spLocks noChangeArrowheads="1"/>
          </p:cNvSpPr>
          <p:nvPr/>
        </p:nvSpPr>
        <p:spPr bwMode="auto">
          <a:xfrm>
            <a:off x="457200" y="914400"/>
            <a:ext cx="200025" cy="292100"/>
          </a:xfrm>
          <a:prstGeom prst="ellipse">
            <a:avLst/>
          </a:prstGeom>
          <a:blipFill dpi="0" rotWithShape="1">
            <a:blip r:embed="rId6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grpSp>
        <p:nvGrpSpPr>
          <p:cNvPr id="29703" name="Group 12"/>
          <p:cNvGrpSpPr>
            <a:grpSpLocks/>
          </p:cNvGrpSpPr>
          <p:nvPr/>
        </p:nvGrpSpPr>
        <p:grpSpPr bwMode="auto">
          <a:xfrm>
            <a:off x="914400" y="990600"/>
            <a:ext cx="549275" cy="201613"/>
            <a:chOff x="576" y="624"/>
            <a:chExt cx="346" cy="127"/>
          </a:xfrm>
        </p:grpSpPr>
        <p:grpSp>
          <p:nvGrpSpPr>
            <p:cNvPr id="29705" name="Group 13"/>
            <p:cNvGrpSpPr>
              <a:grpSpLocks noChangeAspect="1"/>
            </p:cNvGrpSpPr>
            <p:nvPr/>
          </p:nvGrpSpPr>
          <p:grpSpPr bwMode="auto">
            <a:xfrm>
              <a:off x="576" y="624"/>
              <a:ext cx="346" cy="127"/>
              <a:chOff x="2448" y="1410"/>
              <a:chExt cx="128" cy="48"/>
            </a:xfrm>
          </p:grpSpPr>
          <p:sp>
            <p:nvSpPr>
              <p:cNvPr id="29707" name="Oval 14"/>
              <p:cNvSpPr>
                <a:spLocks noChangeAspect="1" noChangeArrowheads="1"/>
              </p:cNvSpPr>
              <p:nvPr/>
            </p:nvSpPr>
            <p:spPr bwMode="auto">
              <a:xfrm>
                <a:off x="2448" y="1410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29708" name="Oval 15"/>
              <p:cNvSpPr>
                <a:spLocks noChangeAspect="1" noChangeArrowheads="1"/>
              </p:cNvSpPr>
              <p:nvPr/>
            </p:nvSpPr>
            <p:spPr bwMode="auto">
              <a:xfrm>
                <a:off x="2528" y="1410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</p:grpSp>
        <p:sp>
          <p:nvSpPr>
            <p:cNvPr id="29706" name="Line 16"/>
            <p:cNvSpPr>
              <a:spLocks noChangeShapeType="1"/>
            </p:cNvSpPr>
            <p:nvPr/>
          </p:nvSpPr>
          <p:spPr bwMode="auto">
            <a:xfrm>
              <a:off x="700" y="630"/>
              <a:ext cx="10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9704" name="Line 17"/>
          <p:cNvSpPr>
            <a:spLocks noChangeShapeType="1"/>
          </p:cNvSpPr>
          <p:nvPr/>
        </p:nvSpPr>
        <p:spPr bwMode="auto">
          <a:xfrm flipH="1">
            <a:off x="657225" y="981075"/>
            <a:ext cx="25717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3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AChatman-jupiter03132004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94" b="4164"/>
          <a:stretch>
            <a:fillRect/>
          </a:stretch>
        </p:blipFill>
        <p:spPr bwMode="auto">
          <a:xfrm>
            <a:off x="6069013" y="88900"/>
            <a:ext cx="2998787" cy="265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3" name="Picture 3" descr="galileo_hist_bi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" y="76200"/>
            <a:ext cx="1935163" cy="2357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4" name="Picture 4" descr="telescope-no-b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91"/>
          <a:stretch>
            <a:fillRect/>
          </a:stretch>
        </p:blipFill>
        <p:spPr bwMode="auto">
          <a:xfrm>
            <a:off x="2362200" y="1828800"/>
            <a:ext cx="3705225" cy="339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1397" name="Oval 5" descr="Woven mat"/>
          <p:cNvSpPr>
            <a:spLocks noChangeArrowheads="1"/>
          </p:cNvSpPr>
          <p:nvPr/>
        </p:nvSpPr>
        <p:spPr bwMode="auto">
          <a:xfrm>
            <a:off x="457200" y="914400"/>
            <a:ext cx="200025" cy="292100"/>
          </a:xfrm>
          <a:prstGeom prst="ellipse">
            <a:avLst/>
          </a:prstGeom>
          <a:blipFill dpi="0" rotWithShape="1">
            <a:blip r:embed="rId5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914400" y="990600"/>
            <a:ext cx="549275" cy="201613"/>
            <a:chOff x="576" y="624"/>
            <a:chExt cx="346" cy="127"/>
          </a:xfrm>
        </p:grpSpPr>
        <p:grpSp>
          <p:nvGrpSpPr>
            <p:cNvPr id="30734" name="Group 7"/>
            <p:cNvGrpSpPr>
              <a:grpSpLocks noChangeAspect="1"/>
            </p:cNvGrpSpPr>
            <p:nvPr/>
          </p:nvGrpSpPr>
          <p:grpSpPr bwMode="auto">
            <a:xfrm>
              <a:off x="576" y="624"/>
              <a:ext cx="346" cy="127"/>
              <a:chOff x="2448" y="1410"/>
              <a:chExt cx="128" cy="48"/>
            </a:xfrm>
          </p:grpSpPr>
          <p:sp>
            <p:nvSpPr>
              <p:cNvPr id="30736" name="Oval 8"/>
              <p:cNvSpPr>
                <a:spLocks noChangeAspect="1" noChangeArrowheads="1"/>
              </p:cNvSpPr>
              <p:nvPr/>
            </p:nvSpPr>
            <p:spPr bwMode="auto">
              <a:xfrm>
                <a:off x="2448" y="1410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30737" name="Oval 9"/>
              <p:cNvSpPr>
                <a:spLocks noChangeAspect="1" noChangeArrowheads="1"/>
              </p:cNvSpPr>
              <p:nvPr/>
            </p:nvSpPr>
            <p:spPr bwMode="auto">
              <a:xfrm>
                <a:off x="2528" y="1410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</p:grpSp>
        <p:sp>
          <p:nvSpPr>
            <p:cNvPr id="30735" name="Line 10"/>
            <p:cNvSpPr>
              <a:spLocks noChangeShapeType="1"/>
            </p:cNvSpPr>
            <p:nvPr/>
          </p:nvSpPr>
          <p:spPr bwMode="auto">
            <a:xfrm>
              <a:off x="700" y="630"/>
              <a:ext cx="10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6678613" y="304800"/>
            <a:ext cx="1600200" cy="2286000"/>
            <a:chOff x="4207" y="192"/>
            <a:chExt cx="1008" cy="1440"/>
          </a:xfrm>
        </p:grpSpPr>
        <p:sp>
          <p:nvSpPr>
            <p:cNvPr id="30731" name="Rectangle 12"/>
            <p:cNvSpPr>
              <a:spLocks noChangeArrowheads="1"/>
            </p:cNvSpPr>
            <p:nvPr/>
          </p:nvSpPr>
          <p:spPr bwMode="auto">
            <a:xfrm>
              <a:off x="4207" y="1375"/>
              <a:ext cx="240" cy="257"/>
            </a:xfrm>
            <a:prstGeom prst="rect">
              <a:avLst/>
            </a:prstGeom>
            <a:solidFill>
              <a:srgbClr val="1C1C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30732" name="Rectangle 13"/>
            <p:cNvSpPr>
              <a:spLocks noChangeArrowheads="1"/>
            </p:cNvSpPr>
            <p:nvPr/>
          </p:nvSpPr>
          <p:spPr bwMode="auto">
            <a:xfrm>
              <a:off x="5119" y="192"/>
              <a:ext cx="96" cy="96"/>
            </a:xfrm>
            <a:prstGeom prst="rect">
              <a:avLst/>
            </a:prstGeom>
            <a:solidFill>
              <a:srgbClr val="1B1B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30733" name="Oval 14"/>
            <p:cNvSpPr>
              <a:spLocks noChangeArrowheads="1"/>
            </p:cNvSpPr>
            <p:nvPr/>
          </p:nvSpPr>
          <p:spPr bwMode="auto">
            <a:xfrm>
              <a:off x="4435" y="252"/>
              <a:ext cx="780" cy="789"/>
            </a:xfrm>
            <a:prstGeom prst="ellipse">
              <a:avLst/>
            </a:pr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</p:grpSp>
      <p:sp>
        <p:nvSpPr>
          <p:cNvPr id="571407" name="Oval 15"/>
          <p:cNvSpPr>
            <a:spLocks noChangeAspect="1" noChangeArrowheads="1"/>
          </p:cNvSpPr>
          <p:nvPr/>
        </p:nvSpPr>
        <p:spPr bwMode="auto">
          <a:xfrm>
            <a:off x="6503988" y="2155825"/>
            <a:ext cx="458787" cy="530225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571408" name="Oval 16"/>
          <p:cNvSpPr>
            <a:spLocks noChangeAspect="1" noChangeArrowheads="1"/>
          </p:cNvSpPr>
          <p:nvPr/>
        </p:nvSpPr>
        <p:spPr bwMode="auto">
          <a:xfrm>
            <a:off x="7980363" y="133350"/>
            <a:ext cx="458787" cy="530225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571409" name="WordArt 17"/>
          <p:cNvSpPr>
            <a:spLocks noChangeArrowheads="1" noChangeShapeType="1" noTextEdit="1"/>
          </p:cNvSpPr>
          <p:nvPr/>
        </p:nvSpPr>
        <p:spPr bwMode="auto">
          <a:xfrm>
            <a:off x="6705600" y="2927350"/>
            <a:ext cx="2060575" cy="806450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9900"/>
                    </a:gs>
                    <a:gs pos="100000">
                      <a:srgbClr val="FF00FF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Arial Black"/>
              </a:rPr>
              <a:t>Surprise!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5713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5713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1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714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714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714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714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714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714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1397" grpId="0" animBg="1"/>
      <p:bldP spid="571407" grpId="0" animBg="1"/>
      <p:bldP spid="571408" grpId="0" animBg="1"/>
      <p:bldP spid="57140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0" y="0"/>
            <a:ext cx="1981200" cy="2362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31747" name="Text Box 3"/>
          <p:cNvSpPr txBox="1">
            <a:spLocks noChangeArrowheads="1"/>
          </p:cNvSpPr>
          <p:nvPr/>
        </p:nvSpPr>
        <p:spPr bwMode="auto">
          <a:xfrm>
            <a:off x="0" y="0"/>
            <a:ext cx="91440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6000">
                <a:solidFill>
                  <a:srgbClr val="7D0000"/>
                </a:solidFill>
                <a:latin typeface="Book Antiqua" pitchFamily="18" charset="0"/>
              </a:rPr>
              <a:t>AATAAAGCTTTACAAACCAAACTCTGGCTTCAATTGTGTAACCCAAGCTTTGATTCTTTCCTCTGTTAAATCGGATTGATTATCTTCATCAAGGGCAAGACCTACAAATTTACCATCACGAACAGCTTTAGACTCACTGAATTCATAACCTTCTGTAGGCCAATAGCCAACTGTTTCACCACCATTTTCTGAAATTTTTTCCTCTAGAATACCGAGGGCATCTTGAAATGTATCAGGATAACCAACCTGGTCTCCAGGAGCAAAATAAGCAACTTTTTTGCCGATGAAGTCAATGTTATCTAACTCATCATAAAAATTTTCCCAATCACTTTGCAATTCTCCAACATTCCAGGTAGGACAACCAACAACGATATAATCGTAGTTATTGAAATCACTTGGTTCAGCTTGTGAAATATCATATAAAGTTACAACACTATCACCACCAAACTCCTTCTGAATTATTTCTGATTCAGTTTGGGTATTGCCTGTTTGAGTACCAAAAAATAAACCAATATTAGACATTTTTACTCCTTTTATGTATTTGCAAAATTATTTCAATTAAAATATTTAGTAATAATTAATTGTTAGCTAGCTAATAATTAAATTTTTATTACAATCATTGTAAAAGGCATTGAAAAAGTAAATAAAAATTTTTATTCTACGTTATTTCAAAAATATTTACTTACATATACTTAACCTTTATAGTGATGTAATATACTCTAATTCCTATTTTACTTATAAATACCATCTCAGCTTAATGTAACGAATTTTTCTGTTTATCTTTAAATACAAAAAATTCAACAAAACTACAGAAAATTAATCTTAATAACACAAAACAAGTATCAATCTGTAATACAACTAAGCTTAAATAAATTAATAGAAAGCTTCATCTATCTAATAGGTTGAGAATAGTTTATGTCTAATGACATAAATTCATTCGTGTTGATTTCATTTGGGTATATTCATCTGATTTAGGATTTACTCCATTAAGTTTGTACTCATCAATGCCCGCCTGTTGGTATCCACAATTCTCATACAGTGCGCGAGCAAAGTAATCAATCGTTCGTCGCCATATCTAACTTTGAGTCAAACAAACCAGTTGGATTACCAACCCTCAACTAATCGCTTCTTTAAGGCGAGCGATCGCACATTTAACTGTTGGTTGTCACAAGAGAACTAATACTACAGCAGTATATTTAACAACTAAGGGTGGTTCAACTTTCGCTGCGACTCCTCCAACGCGCTGAAATACACAGGACTGATGCGATCGCAAACTCTTTGACTAAATTCCATACATTATCATGACCATCTCCCAAACAAACAAGTGGGTTAACCAGATGCTGACTATTAACATCCCCTGAGTTCGGAGTTGTAGGTCTATTTGACTGGTTCAAAGCGATGATGGAACGGCTTTGTTGCATGAATTAAAAAAAGACACACCATCACCTACTTCTAGGATAGACACATCAAACGTCCCACCGCCTAAGTCAAATACCAAGATAATTTCGTTAGTTTTCTTGTCAAGTCCGTAAGCGAGGGCCGCCGCCGTGGGCTAGTTGATAATTCGCAGAACTTTAATCCCGGCAATTCTACTGGCATCTTTGGTAGCCTGCCGTTGAGAGTCATTGAAATAGGCAGGGGTGGTAATTACCGCTTGCCTCACTGGTTCCCCCAGATATGTGCTGGCATCATCTATCAGCTTGCGGACTACCTCATACCATTTCACGAAAAACCTGATACACATGTAAACTCTGAAACCCTTGCTGTATCAAAGTTTTGTAATTACGAATTACGAATTACGAATTGATATCAGCCGAGATTTCTTCGGGTGAAAATTCCTTGTTCAGAGCGGGACAGTGTAGCTTGACATTGCCATTACTGTCACGTACCACTTTGTAAGTAACTTGTTTTGCCTCTTGCGTAACTTCATCATACCTGCGCCCGATGAACCGCTTCACAGAATAAAAAGTGTTTTCTGGGTTCATTACACCCTGGCGCTT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6000">
              <a:solidFill>
                <a:srgbClr val="7D0000"/>
              </a:solidFill>
              <a:latin typeface="Courier New" pitchFamily="49" charset="0"/>
            </a:endParaRPr>
          </a:p>
        </p:txBody>
      </p:sp>
      <p:sp>
        <p:nvSpPr>
          <p:cNvPr id="31748" name="Text Box 4"/>
          <p:cNvSpPr txBox="1">
            <a:spLocks noChangeArrowheads="1"/>
          </p:cNvSpPr>
          <p:nvPr/>
        </p:nvSpPr>
        <p:spPr bwMode="auto">
          <a:xfrm rot="-710764">
            <a:off x="457200" y="152400"/>
            <a:ext cx="91440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6000">
                <a:solidFill>
                  <a:srgbClr val="007D33"/>
                </a:solidFill>
                <a:latin typeface="Book Antiqua" pitchFamily="18" charset="0"/>
              </a:rPr>
              <a:t>AATAAAGCTTTACAAACCAAACTCTGGCTTCAATTGTGTAACCCAAGCTTTGATTCTTTCCTCTGTTAAATCGGATTGATTATCTTCATCAAGGGCAAGACCTACAAATTTACCATCACGAACAGCTTTAGACTCACTGAATTCATAACCTTCTGTAGGCCAATAGCCAACTGTTTCACCACCATTTTCTGAAATTTTTTCCTCTAGAATACCGAGGGCATCTTGAAATGTATCAGGATAACCAACCTGGTCTCCAGGAGCAAAATAAGCAACTTTTTTGCCGATGAAGTCAATGTTATCTAACTCATCATAAAAATTTTCCCAATCACTTTGCAATTCTCCAACATTCCAGGTAGGACAACCAACAACGATATAATCGTAGTTATTGAAATCACTTGGTTCAGCTTGTGAAATATCATATAAAGTTACAACACTATCACCACCAAACTCCTTCTGAATTATTTCTGATTCAGTTTGGGTATTGCCTGTTTGAGTACCAAAAAATAAACCAATATTAGACATTTTTACTCCTTTTATGTATTTGCAAAATTATTTCAATTAAAATATTTAGTAATAATTAATTGTTAGCTAGCTAATAATTAAATTTTTATTACAATCATTGTAAAAGGCATTGAAAAAGTAAATAAAAATTTTTATTCTACGTTATTTCAAAAATATTTACTTACATATACTTAACCTTTATAGTGATGTAATATACTCTAATTCCTATTTTACTTATAAATACCATCTCAGCTTAATGTAACGAATTTTTCTGTTTATCTTTAAATACAAAAAATTCAACAAAACTACAGAAAATTAATCTTAATAACACAAAACAAGTATCAATCTGTAATACAACTAAGCTTAAATAAATTAATAGAAAGCTTCATCTATCTAATAGGTTGAGAATAGTTTATGTCTAATGACATAAATTCATTCGTGTTGATTTCATTTGGGTATATTCATCTGATTTAGGATTTACTCCATTAAGTTTGTACTCATCAATGCCCGCCTGTTGGTATCCACAATTCTCATACAGTGCGCGAGCAAAGTAATCAATCGTTCGTCGCCATATCTAACTTTGAGTCAAACAAACCAGTTGGATTACCAACCCTCAACTAATCGCTTCTTTAAGGCGAGCGATCGCACATTTAACTGTTGGTTGTCACAAGAGAACTAATACTACAGCAGTATATTTAACAACTAAGGGTGGTTCAACTTTCGCTGCGACTCCTCCAACGCGCTGAAATACACAGGACTGATGCGATCGCAAACTCTTTGACTAAATTCCATACATTATCATGACCATCTCCCAAACAAACAAGTGGGTTAACCAGATGCTGACTATTAACATCCCCTGAGTTCGGAGTTGTAGGTCTATTTGACTGGTTCAAAGCGATGATGGAACGGCTTTGTTGCATGAATTAAAAAAAGACACACCATCACCTACTTCTAGGATAGACACATCAAACGTCCCACCGCCTAAGTCAAATACCAAGATAATTTCGTTAGTTTTCTTGTCAAGTCCGTAAGCGAGGGCCGCCGCCGTGGGCTAGTTGATAATTCGCAGAACTTTAATCCCGGCAATTCTACTGGCATCTTTGGTAGCCTGCCGTTGAGAGTCATTGAAATAGGCAGGGGTGGTAATTACCGCTTGCCTCACTGGTTCCCCCAGATATGTGCTGGCATCATCTATCAGCTTGCGGACTACCTCATACCATTTCACGAAAAACCTGATACACATGTAAACTCTGAAACCCTTGCTGTATCAAAGTTTTGTAATTACGAATTACGAATTACGAATTGATATCAGCCGAGATTTCTTCGGGTGAAAATTCCTTGTTCAGAGCGGGACAGTGTAGCTTGACATTGCCATTACTGTCACGTACCACTTTGTAAGTAACTTGTTTTGCCTCTTGCGTAACTTCATCATACCTGCGCCCGATGAACCGCTTCACAGAATAAAAAGTGTTTTCTGGGTTCATTACACCCTGGCGCTT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6000">
              <a:solidFill>
                <a:srgbClr val="007D33"/>
              </a:solidFill>
              <a:latin typeface="Courier New" pitchFamily="49" charset="0"/>
            </a:endParaRPr>
          </a:p>
        </p:txBody>
      </p:sp>
      <p:sp>
        <p:nvSpPr>
          <p:cNvPr id="31749" name="Text Box 5"/>
          <p:cNvSpPr txBox="1">
            <a:spLocks noChangeArrowheads="1"/>
          </p:cNvSpPr>
          <p:nvPr/>
        </p:nvSpPr>
        <p:spPr bwMode="auto">
          <a:xfrm rot="621811">
            <a:off x="304800" y="0"/>
            <a:ext cx="91440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6000">
                <a:solidFill>
                  <a:srgbClr val="7D7D00"/>
                </a:solidFill>
                <a:latin typeface="Book Antiqua" pitchFamily="18" charset="0"/>
              </a:rPr>
              <a:t>AATAAAGCTTTACAAACCAAACTCTGGCTTCAATTGTGTAACCCAAGCTTTGATTCTTTCCTCTGTTAAATCGGATTGATTATCTTCATCAAGGGCAAGACCTACAAATTTACCATCACGAACAGCTTTAGACTCACTGAATTCATAACCTTCTGTAGGCCAATAGCCAACTGTTTCACCACCATTTTCTGAAATTTTTTCCTCTAGAATACCGAGGGCATCTTGAAATGTATCAGGATAACCAACCTGGTCTCCAGGAGCAAAATAAGCAACTTTTTTGCCGATGAAGTCAATGTTATCTAACTCATCATAAAAATTTTCCCAATCACTTTGCAATTCTCCAACATTCCAGGTAGGACAACCAACAACGATATAATCGTAGTTATTGAAATCACTTGGTTCAGCTTGTGAAATATCATATAAAGTTACAACACTATCACCACCAAACTCCTTCTGAATTATTTCTGATTCAGTTTGGGTATTGCCTGTTTGAGTACCAAAAAATAAACCAATATTAGACATTTTTACTCCTTTTATGTATTTGCAAAATTATTTCAATTAAAATATTTAGTAATAATTAATTGTTAGCTAGCTAATAATTAAATTTTTATTACAATCATTGTAAAAGGCATTGAAAAAGTAAATAAAAATTTTTATTCTACGTTATTTCAAAAATATTTACTTACATATACTTAACCTTTATAGTGATGTAATATACTCTAATTCCTATTTTACTTATAAATACCATCTCAGCTTAATGTAACGAATTTTTCTGTTTATCTTTAAATACAAAAAATTCAACAAAACTACAGAAAATTAATCTTAATAACACAAAACAAGTATCAATCTGTAATACAACTAAGCTTAAATAAATTAATAGAAAGCTTCATCTATCTAATAGGTTGAGAATAGTTTATGTCTAATGACATAAATTCATTCGTGTTGATTTCATTTGGGTATATTCATCTGATTTAGGATTTACTCCATTAAGTTTGTACTCATCAATGCCCGCCTGTTGGTATCCACAATTCTCATACAGTGCGCGAGCAAAGTAATCAATCGTTCGTCGCCATATCTAACTTTGAGTCAAACAAACCAGTTGGATTACCAACCCTCAACTAATCGCTTCTTTAAGGCGAGCGATCGCACATTTAACTGTTGGTTGTCACAAGAGAACTAATACTACAGCAGTATATTTAACAACTAAGGGTGGTTCAACTTTCGCTGCGACTCCTCCAACGCGCTGAAATACACAGGACTGATGCGATCGCAAACTCTTTGACTAAATTCCATACATTATCATGACCATCTCCCAAACAAACAAGTGGGTTAACCAGATGCTGACTATTAACATCCCCTGAGTTCGGAGTTGTAGGTCTATTTGACTGGTTCAAAGCGATGATGGAACGGCTTTGTTGCATGAATTAAAAAAAGACACACCATCACCTACTTCTAGGATAGACACATCAAACGTCCCACCGCCTAAGTCAAATACCAAGATAATTTCGTTAGTTTTCTTGTCAAGTCCGTAAGCGAGGGCCGCCGCCGTGGGCTAGTTGATAATTCGCAGAACTTTAATCCCGGCAATTCTACTGGCATCTTTGGTAGCCTGCCGTTGAGAGTCATTGAAATAGGCAGGGGTGGTAATTACCGCTTGCCTCACTGGTTCCCCCAGATATGTGCTGGCATCATCTATCAGCTTGCGGACTACCTCATACCATTTCACGAAAAACCTGATACACATGTAAACTCTGAAACCCTTGCTGTATCAAAGTTTTGTAATTACGAATTACGAATTACGAATTGATATCAGCCGAGATTTCTTCGGGTGAAAATTCCTTGTTCAGAGCGGGACAGTGTAGCTTGACATTGCCATTACTGTCACGTACCACTTTGTAAGTAACTTGTTTTGCCTCTTGCGTAACTTCATCATACCTGCGCCCGATGAACCGCTTCACAGAATAAAAAGTGTTTTCTGGGTTCATTACACCCTGGCGCTT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6000">
              <a:solidFill>
                <a:srgbClr val="7D7D00"/>
              </a:solidFill>
              <a:latin typeface="Courier New" pitchFamily="49" charset="0"/>
            </a:endParaRPr>
          </a:p>
        </p:txBody>
      </p:sp>
      <p:grpSp>
        <p:nvGrpSpPr>
          <p:cNvPr id="31750" name="Group 6"/>
          <p:cNvGrpSpPr>
            <a:grpSpLocks noChangeAspect="1"/>
          </p:cNvGrpSpPr>
          <p:nvPr/>
        </p:nvGrpSpPr>
        <p:grpSpPr bwMode="auto">
          <a:xfrm>
            <a:off x="320675" y="152400"/>
            <a:ext cx="1279525" cy="1555750"/>
            <a:chOff x="2271" y="1680"/>
            <a:chExt cx="468" cy="480"/>
          </a:xfrm>
        </p:grpSpPr>
        <p:sp>
          <p:nvSpPr>
            <p:cNvPr id="31764" name="Oval 7"/>
            <p:cNvSpPr>
              <a:spLocks noChangeAspect="1" noChangeArrowheads="1"/>
            </p:cNvSpPr>
            <p:nvPr/>
          </p:nvSpPr>
          <p:spPr bwMode="auto">
            <a:xfrm>
              <a:off x="2370" y="1680"/>
              <a:ext cx="270" cy="48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31765" name="Freeform 8"/>
            <p:cNvSpPr>
              <a:spLocks noChangeAspect="1"/>
            </p:cNvSpPr>
            <p:nvPr/>
          </p:nvSpPr>
          <p:spPr bwMode="auto">
            <a:xfrm>
              <a:off x="2451" y="2013"/>
              <a:ext cx="93" cy="35"/>
            </a:xfrm>
            <a:custGeom>
              <a:avLst/>
              <a:gdLst>
                <a:gd name="T0" fmla="*/ 0 w 93"/>
                <a:gd name="T1" fmla="*/ 9 h 35"/>
                <a:gd name="T2" fmla="*/ 58 w 93"/>
                <a:gd name="T3" fmla="*/ 35 h 35"/>
                <a:gd name="T4" fmla="*/ 77 w 93"/>
                <a:gd name="T5" fmla="*/ 13 h 35"/>
                <a:gd name="T6" fmla="*/ 90 w 93"/>
                <a:gd name="T7" fmla="*/ 3 h 3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3"/>
                <a:gd name="T13" fmla="*/ 0 h 35"/>
                <a:gd name="T14" fmla="*/ 93 w 93"/>
                <a:gd name="T15" fmla="*/ 35 h 3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3" h="35">
                  <a:moveTo>
                    <a:pt x="0" y="9"/>
                  </a:moveTo>
                  <a:cubicBezTo>
                    <a:pt x="5" y="33"/>
                    <a:pt x="36" y="30"/>
                    <a:pt x="58" y="35"/>
                  </a:cubicBezTo>
                  <a:cubicBezTo>
                    <a:pt x="73" y="30"/>
                    <a:pt x="66" y="22"/>
                    <a:pt x="77" y="13"/>
                  </a:cubicBezTo>
                  <a:cubicBezTo>
                    <a:pt x="93" y="0"/>
                    <a:pt x="83" y="17"/>
                    <a:pt x="90" y="3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66" name="Freeform 9"/>
            <p:cNvSpPr>
              <a:spLocks noChangeAspect="1"/>
            </p:cNvSpPr>
            <p:nvPr/>
          </p:nvSpPr>
          <p:spPr bwMode="auto">
            <a:xfrm>
              <a:off x="2515" y="1690"/>
              <a:ext cx="224" cy="83"/>
            </a:xfrm>
            <a:custGeom>
              <a:avLst/>
              <a:gdLst>
                <a:gd name="T0" fmla="*/ 0 w 224"/>
                <a:gd name="T1" fmla="*/ 6 h 83"/>
                <a:gd name="T2" fmla="*/ 19 w 224"/>
                <a:gd name="T3" fmla="*/ 32 h 83"/>
                <a:gd name="T4" fmla="*/ 29 w 224"/>
                <a:gd name="T5" fmla="*/ 0 h 83"/>
                <a:gd name="T6" fmla="*/ 64 w 224"/>
                <a:gd name="T7" fmla="*/ 41 h 83"/>
                <a:gd name="T8" fmla="*/ 48 w 224"/>
                <a:gd name="T9" fmla="*/ 3 h 83"/>
                <a:gd name="T10" fmla="*/ 96 w 224"/>
                <a:gd name="T11" fmla="*/ 60 h 83"/>
                <a:gd name="T12" fmla="*/ 112 w 224"/>
                <a:gd name="T13" fmla="*/ 57 h 83"/>
                <a:gd name="T14" fmla="*/ 83 w 224"/>
                <a:gd name="T15" fmla="*/ 12 h 83"/>
                <a:gd name="T16" fmla="*/ 128 w 224"/>
                <a:gd name="T17" fmla="*/ 67 h 83"/>
                <a:gd name="T18" fmla="*/ 119 w 224"/>
                <a:gd name="T19" fmla="*/ 12 h 83"/>
                <a:gd name="T20" fmla="*/ 122 w 224"/>
                <a:gd name="T21" fmla="*/ 32 h 83"/>
                <a:gd name="T22" fmla="*/ 183 w 224"/>
                <a:gd name="T23" fmla="*/ 60 h 83"/>
                <a:gd name="T24" fmla="*/ 141 w 224"/>
                <a:gd name="T25" fmla="*/ 12 h 83"/>
                <a:gd name="T26" fmla="*/ 151 w 224"/>
                <a:gd name="T27" fmla="*/ 41 h 83"/>
                <a:gd name="T28" fmla="*/ 208 w 224"/>
                <a:gd name="T29" fmla="*/ 83 h 83"/>
                <a:gd name="T30" fmla="*/ 186 w 224"/>
                <a:gd name="T31" fmla="*/ 16 h 83"/>
                <a:gd name="T32" fmla="*/ 173 w 224"/>
                <a:gd name="T33" fmla="*/ 19 h 83"/>
                <a:gd name="T34" fmla="*/ 208 w 224"/>
                <a:gd name="T35" fmla="*/ 54 h 83"/>
                <a:gd name="T36" fmla="*/ 224 w 224"/>
                <a:gd name="T37" fmla="*/ 54 h 8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24"/>
                <a:gd name="T58" fmla="*/ 0 h 83"/>
                <a:gd name="T59" fmla="*/ 224 w 224"/>
                <a:gd name="T60" fmla="*/ 83 h 8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24" h="83">
                  <a:moveTo>
                    <a:pt x="0" y="6"/>
                  </a:moveTo>
                  <a:cubicBezTo>
                    <a:pt x="11" y="41"/>
                    <a:pt x="1" y="44"/>
                    <a:pt x="19" y="32"/>
                  </a:cubicBezTo>
                  <a:cubicBezTo>
                    <a:pt x="23" y="21"/>
                    <a:pt x="25" y="11"/>
                    <a:pt x="29" y="0"/>
                  </a:cubicBezTo>
                  <a:cubicBezTo>
                    <a:pt x="38" y="26"/>
                    <a:pt x="38" y="35"/>
                    <a:pt x="64" y="41"/>
                  </a:cubicBezTo>
                  <a:cubicBezTo>
                    <a:pt x="61" y="22"/>
                    <a:pt x="62" y="15"/>
                    <a:pt x="48" y="3"/>
                  </a:cubicBezTo>
                  <a:cubicBezTo>
                    <a:pt x="40" y="27"/>
                    <a:pt x="78" y="48"/>
                    <a:pt x="96" y="60"/>
                  </a:cubicBezTo>
                  <a:cubicBezTo>
                    <a:pt x="101" y="59"/>
                    <a:pt x="111" y="62"/>
                    <a:pt x="112" y="57"/>
                  </a:cubicBezTo>
                  <a:cubicBezTo>
                    <a:pt x="116" y="40"/>
                    <a:pt x="83" y="12"/>
                    <a:pt x="83" y="12"/>
                  </a:cubicBezTo>
                  <a:cubicBezTo>
                    <a:pt x="67" y="39"/>
                    <a:pt x="112" y="48"/>
                    <a:pt x="128" y="67"/>
                  </a:cubicBezTo>
                  <a:cubicBezTo>
                    <a:pt x="145" y="50"/>
                    <a:pt x="133" y="27"/>
                    <a:pt x="119" y="12"/>
                  </a:cubicBezTo>
                  <a:cubicBezTo>
                    <a:pt x="120" y="19"/>
                    <a:pt x="119" y="26"/>
                    <a:pt x="122" y="32"/>
                  </a:cubicBezTo>
                  <a:cubicBezTo>
                    <a:pt x="130" y="47"/>
                    <a:pt x="168" y="57"/>
                    <a:pt x="183" y="60"/>
                  </a:cubicBezTo>
                  <a:cubicBezTo>
                    <a:pt x="189" y="41"/>
                    <a:pt x="156" y="23"/>
                    <a:pt x="141" y="12"/>
                  </a:cubicBezTo>
                  <a:cubicBezTo>
                    <a:pt x="137" y="26"/>
                    <a:pt x="135" y="36"/>
                    <a:pt x="151" y="41"/>
                  </a:cubicBezTo>
                  <a:cubicBezTo>
                    <a:pt x="171" y="53"/>
                    <a:pt x="189" y="69"/>
                    <a:pt x="208" y="83"/>
                  </a:cubicBezTo>
                  <a:cubicBezTo>
                    <a:pt x="214" y="59"/>
                    <a:pt x="194" y="39"/>
                    <a:pt x="186" y="16"/>
                  </a:cubicBezTo>
                  <a:cubicBezTo>
                    <a:pt x="182" y="17"/>
                    <a:pt x="176" y="16"/>
                    <a:pt x="173" y="19"/>
                  </a:cubicBezTo>
                  <a:cubicBezTo>
                    <a:pt x="169" y="24"/>
                    <a:pt x="202" y="53"/>
                    <a:pt x="208" y="54"/>
                  </a:cubicBezTo>
                  <a:cubicBezTo>
                    <a:pt x="213" y="55"/>
                    <a:pt x="219" y="54"/>
                    <a:pt x="224" y="54"/>
                  </a:cubicBezTo>
                </a:path>
              </a:pathLst>
            </a:custGeom>
            <a:noFill/>
            <a:ln w="28575" cmpd="sng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67" name="Freeform 10"/>
            <p:cNvSpPr>
              <a:spLocks noChangeAspect="1"/>
            </p:cNvSpPr>
            <p:nvPr/>
          </p:nvSpPr>
          <p:spPr bwMode="auto">
            <a:xfrm flipH="1">
              <a:off x="2271" y="1693"/>
              <a:ext cx="224" cy="83"/>
            </a:xfrm>
            <a:custGeom>
              <a:avLst/>
              <a:gdLst>
                <a:gd name="T0" fmla="*/ 0 w 224"/>
                <a:gd name="T1" fmla="*/ 6 h 83"/>
                <a:gd name="T2" fmla="*/ 19 w 224"/>
                <a:gd name="T3" fmla="*/ 32 h 83"/>
                <a:gd name="T4" fmla="*/ 29 w 224"/>
                <a:gd name="T5" fmla="*/ 0 h 83"/>
                <a:gd name="T6" fmla="*/ 64 w 224"/>
                <a:gd name="T7" fmla="*/ 41 h 83"/>
                <a:gd name="T8" fmla="*/ 48 w 224"/>
                <a:gd name="T9" fmla="*/ 3 h 83"/>
                <a:gd name="T10" fmla="*/ 96 w 224"/>
                <a:gd name="T11" fmla="*/ 60 h 83"/>
                <a:gd name="T12" fmla="*/ 112 w 224"/>
                <a:gd name="T13" fmla="*/ 57 h 83"/>
                <a:gd name="T14" fmla="*/ 83 w 224"/>
                <a:gd name="T15" fmla="*/ 12 h 83"/>
                <a:gd name="T16" fmla="*/ 128 w 224"/>
                <a:gd name="T17" fmla="*/ 67 h 83"/>
                <a:gd name="T18" fmla="*/ 119 w 224"/>
                <a:gd name="T19" fmla="*/ 12 h 83"/>
                <a:gd name="T20" fmla="*/ 122 w 224"/>
                <a:gd name="T21" fmla="*/ 32 h 83"/>
                <a:gd name="T22" fmla="*/ 183 w 224"/>
                <a:gd name="T23" fmla="*/ 60 h 83"/>
                <a:gd name="T24" fmla="*/ 141 w 224"/>
                <a:gd name="T25" fmla="*/ 12 h 83"/>
                <a:gd name="T26" fmla="*/ 151 w 224"/>
                <a:gd name="T27" fmla="*/ 41 h 83"/>
                <a:gd name="T28" fmla="*/ 208 w 224"/>
                <a:gd name="T29" fmla="*/ 83 h 83"/>
                <a:gd name="T30" fmla="*/ 186 w 224"/>
                <a:gd name="T31" fmla="*/ 16 h 83"/>
                <a:gd name="T32" fmla="*/ 173 w 224"/>
                <a:gd name="T33" fmla="*/ 19 h 83"/>
                <a:gd name="T34" fmla="*/ 208 w 224"/>
                <a:gd name="T35" fmla="*/ 54 h 83"/>
                <a:gd name="T36" fmla="*/ 224 w 224"/>
                <a:gd name="T37" fmla="*/ 54 h 8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24"/>
                <a:gd name="T58" fmla="*/ 0 h 83"/>
                <a:gd name="T59" fmla="*/ 224 w 224"/>
                <a:gd name="T60" fmla="*/ 83 h 8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24" h="83">
                  <a:moveTo>
                    <a:pt x="0" y="6"/>
                  </a:moveTo>
                  <a:cubicBezTo>
                    <a:pt x="11" y="41"/>
                    <a:pt x="1" y="44"/>
                    <a:pt x="19" y="32"/>
                  </a:cubicBezTo>
                  <a:cubicBezTo>
                    <a:pt x="23" y="21"/>
                    <a:pt x="25" y="11"/>
                    <a:pt x="29" y="0"/>
                  </a:cubicBezTo>
                  <a:cubicBezTo>
                    <a:pt x="38" y="26"/>
                    <a:pt x="38" y="35"/>
                    <a:pt x="64" y="41"/>
                  </a:cubicBezTo>
                  <a:cubicBezTo>
                    <a:pt x="61" y="22"/>
                    <a:pt x="62" y="15"/>
                    <a:pt x="48" y="3"/>
                  </a:cubicBezTo>
                  <a:cubicBezTo>
                    <a:pt x="40" y="27"/>
                    <a:pt x="78" y="48"/>
                    <a:pt x="96" y="60"/>
                  </a:cubicBezTo>
                  <a:cubicBezTo>
                    <a:pt x="101" y="59"/>
                    <a:pt x="111" y="62"/>
                    <a:pt x="112" y="57"/>
                  </a:cubicBezTo>
                  <a:cubicBezTo>
                    <a:pt x="116" y="40"/>
                    <a:pt x="83" y="12"/>
                    <a:pt x="83" y="12"/>
                  </a:cubicBezTo>
                  <a:cubicBezTo>
                    <a:pt x="67" y="39"/>
                    <a:pt x="112" y="48"/>
                    <a:pt x="128" y="67"/>
                  </a:cubicBezTo>
                  <a:cubicBezTo>
                    <a:pt x="145" y="50"/>
                    <a:pt x="133" y="27"/>
                    <a:pt x="119" y="12"/>
                  </a:cubicBezTo>
                  <a:cubicBezTo>
                    <a:pt x="120" y="19"/>
                    <a:pt x="119" y="26"/>
                    <a:pt x="122" y="32"/>
                  </a:cubicBezTo>
                  <a:cubicBezTo>
                    <a:pt x="130" y="47"/>
                    <a:pt x="168" y="57"/>
                    <a:pt x="183" y="60"/>
                  </a:cubicBezTo>
                  <a:cubicBezTo>
                    <a:pt x="189" y="41"/>
                    <a:pt x="156" y="23"/>
                    <a:pt x="141" y="12"/>
                  </a:cubicBezTo>
                  <a:cubicBezTo>
                    <a:pt x="137" y="26"/>
                    <a:pt x="135" y="36"/>
                    <a:pt x="151" y="41"/>
                  </a:cubicBezTo>
                  <a:cubicBezTo>
                    <a:pt x="171" y="53"/>
                    <a:pt x="189" y="69"/>
                    <a:pt x="208" y="83"/>
                  </a:cubicBezTo>
                  <a:cubicBezTo>
                    <a:pt x="214" y="59"/>
                    <a:pt x="194" y="39"/>
                    <a:pt x="186" y="16"/>
                  </a:cubicBezTo>
                  <a:cubicBezTo>
                    <a:pt x="182" y="17"/>
                    <a:pt x="176" y="16"/>
                    <a:pt x="173" y="19"/>
                  </a:cubicBezTo>
                  <a:cubicBezTo>
                    <a:pt x="169" y="24"/>
                    <a:pt x="202" y="53"/>
                    <a:pt x="208" y="54"/>
                  </a:cubicBezTo>
                  <a:cubicBezTo>
                    <a:pt x="213" y="55"/>
                    <a:pt x="219" y="54"/>
                    <a:pt x="224" y="54"/>
                  </a:cubicBezTo>
                </a:path>
              </a:pathLst>
            </a:custGeom>
            <a:noFill/>
            <a:ln w="28575" cmpd="sng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31768" name="Group 11"/>
            <p:cNvGrpSpPr>
              <a:grpSpLocks noChangeAspect="1"/>
            </p:cNvGrpSpPr>
            <p:nvPr/>
          </p:nvGrpSpPr>
          <p:grpSpPr bwMode="auto">
            <a:xfrm>
              <a:off x="2383" y="1776"/>
              <a:ext cx="248" cy="51"/>
              <a:chOff x="2383" y="1776"/>
              <a:chExt cx="248" cy="51"/>
            </a:xfrm>
          </p:grpSpPr>
          <p:sp>
            <p:nvSpPr>
              <p:cNvPr id="31769" name="Oval 12"/>
              <p:cNvSpPr>
                <a:spLocks noChangeAspect="1" noChangeArrowheads="1"/>
              </p:cNvSpPr>
              <p:nvPr/>
            </p:nvSpPr>
            <p:spPr bwMode="auto">
              <a:xfrm>
                <a:off x="2445" y="1776"/>
                <a:ext cx="48" cy="48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31770" name="Oval 13"/>
              <p:cNvSpPr>
                <a:spLocks noChangeAspect="1" noChangeArrowheads="1"/>
              </p:cNvSpPr>
              <p:nvPr/>
            </p:nvSpPr>
            <p:spPr bwMode="auto">
              <a:xfrm>
                <a:off x="2526" y="1779"/>
                <a:ext cx="48" cy="48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31771" name="Line 14"/>
              <p:cNvSpPr>
                <a:spLocks noChangeAspect="1" noChangeShapeType="1"/>
              </p:cNvSpPr>
              <p:nvPr/>
            </p:nvSpPr>
            <p:spPr bwMode="auto">
              <a:xfrm rot="19831447" flipH="1">
                <a:off x="2383" y="1801"/>
                <a:ext cx="6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772" name="Line 15"/>
              <p:cNvSpPr>
                <a:spLocks noChangeAspect="1" noChangeShapeType="1"/>
              </p:cNvSpPr>
              <p:nvPr/>
            </p:nvSpPr>
            <p:spPr bwMode="auto">
              <a:xfrm flipH="1">
                <a:off x="2487" y="1782"/>
                <a:ext cx="4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773" name="Line 16"/>
              <p:cNvSpPr>
                <a:spLocks noChangeAspect="1" noChangeShapeType="1"/>
              </p:cNvSpPr>
              <p:nvPr/>
            </p:nvSpPr>
            <p:spPr bwMode="auto">
              <a:xfrm rot="1768553">
                <a:off x="2562" y="1800"/>
                <a:ext cx="6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4" name="Group 17"/>
          <p:cNvGrpSpPr>
            <a:grpSpLocks/>
          </p:cNvGrpSpPr>
          <p:nvPr/>
        </p:nvGrpSpPr>
        <p:grpSpPr bwMode="auto">
          <a:xfrm>
            <a:off x="417513" y="349250"/>
            <a:ext cx="1047750" cy="438150"/>
            <a:chOff x="263" y="220"/>
            <a:chExt cx="660" cy="276"/>
          </a:xfrm>
        </p:grpSpPr>
        <p:sp>
          <p:nvSpPr>
            <p:cNvPr id="31762" name="Oval 18" descr="Woven mat"/>
            <p:cNvSpPr>
              <a:spLocks noChangeAspect="1" noChangeArrowheads="1"/>
            </p:cNvSpPr>
            <p:nvPr/>
          </p:nvSpPr>
          <p:spPr bwMode="auto">
            <a:xfrm>
              <a:off x="759" y="256"/>
              <a:ext cx="164" cy="240"/>
            </a:xfrm>
            <a:prstGeom prst="ellipse">
              <a:avLst/>
            </a:prstGeom>
            <a:blipFill dpi="0" rotWithShape="1">
              <a:blip r:embed="rId3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31763" name="Oval 19" descr="Woven mat"/>
            <p:cNvSpPr>
              <a:spLocks noChangeAspect="1" noChangeArrowheads="1"/>
            </p:cNvSpPr>
            <p:nvPr/>
          </p:nvSpPr>
          <p:spPr bwMode="auto">
            <a:xfrm>
              <a:off x="263" y="220"/>
              <a:ext cx="165" cy="240"/>
            </a:xfrm>
            <a:prstGeom prst="ellipse">
              <a:avLst/>
            </a:prstGeom>
            <a:blipFill dpi="0" rotWithShape="1">
              <a:blip r:embed="rId3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</p:grpSp>
      <p:grpSp>
        <p:nvGrpSpPr>
          <p:cNvPr id="5" name="Group 20"/>
          <p:cNvGrpSpPr>
            <a:grpSpLocks/>
          </p:cNvGrpSpPr>
          <p:nvPr/>
        </p:nvGrpSpPr>
        <p:grpSpPr bwMode="auto">
          <a:xfrm>
            <a:off x="811213" y="485775"/>
            <a:ext cx="350837" cy="128588"/>
            <a:chOff x="511" y="306"/>
            <a:chExt cx="221" cy="81"/>
          </a:xfrm>
        </p:grpSpPr>
        <p:sp>
          <p:nvSpPr>
            <p:cNvPr id="31760" name="Oval 21"/>
            <p:cNvSpPr>
              <a:spLocks noChangeAspect="1" noChangeArrowheads="1"/>
            </p:cNvSpPr>
            <p:nvPr/>
          </p:nvSpPr>
          <p:spPr bwMode="auto">
            <a:xfrm>
              <a:off x="511" y="306"/>
              <a:ext cx="82" cy="81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31761" name="Oval 22"/>
            <p:cNvSpPr>
              <a:spLocks noChangeAspect="1" noChangeArrowheads="1"/>
            </p:cNvSpPr>
            <p:nvPr/>
          </p:nvSpPr>
          <p:spPr bwMode="auto">
            <a:xfrm>
              <a:off x="649" y="306"/>
              <a:ext cx="83" cy="81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</p:grpSp>
      <p:grpSp>
        <p:nvGrpSpPr>
          <p:cNvPr id="6" name="Group 23"/>
          <p:cNvGrpSpPr>
            <a:grpSpLocks/>
          </p:cNvGrpSpPr>
          <p:nvPr/>
        </p:nvGrpSpPr>
        <p:grpSpPr bwMode="auto">
          <a:xfrm>
            <a:off x="2997200" y="2516188"/>
            <a:ext cx="3022600" cy="2436812"/>
            <a:chOff x="1888" y="1585"/>
            <a:chExt cx="1904" cy="1535"/>
          </a:xfrm>
        </p:grpSpPr>
        <p:grpSp>
          <p:nvGrpSpPr>
            <p:cNvPr id="31756" name="Group 24"/>
            <p:cNvGrpSpPr>
              <a:grpSpLocks/>
            </p:cNvGrpSpPr>
            <p:nvPr/>
          </p:nvGrpSpPr>
          <p:grpSpPr bwMode="auto">
            <a:xfrm>
              <a:off x="1888" y="1585"/>
              <a:ext cx="1904" cy="1535"/>
              <a:chOff x="1888" y="1585"/>
              <a:chExt cx="1904" cy="1535"/>
            </a:xfrm>
          </p:grpSpPr>
          <p:graphicFrame>
            <p:nvGraphicFramePr>
              <p:cNvPr id="31758" name="Object 25"/>
              <p:cNvGraphicFramePr>
                <a:graphicFrameLocks/>
              </p:cNvGraphicFramePr>
              <p:nvPr/>
            </p:nvGraphicFramePr>
            <p:xfrm>
              <a:off x="1888" y="1585"/>
              <a:ext cx="1832" cy="153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1794" name="CorelDRAW! Graphic" r:id="rId4" imgW="3455518" imgH="2928823" progId="CDraw">
                      <p:embed/>
                    </p:oleObj>
                  </mc:Choice>
                  <mc:Fallback>
                    <p:oleObj name="CorelDRAW! Graphic" r:id="rId4" imgW="3455518" imgH="2928823" progId="CDraw">
                      <p:embed/>
                      <p:pic>
                        <p:nvPicPr>
                          <p:cNvPr id="0" name="Object 25"/>
                          <p:cNvPicPr>
                            <a:picLocks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888" y="1585"/>
                            <a:ext cx="1832" cy="1535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pic>
            <p:nvPicPr>
              <p:cNvPr id="31759" name="Picture 26" descr="SelfProgramming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72" y="2012"/>
                <a:ext cx="820" cy="8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31757" name="Picture 27" descr="NIS1NSpart-20de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196" r="20396" b="10997"/>
            <a:stretch>
              <a:fillRect/>
            </a:stretch>
          </p:blipFill>
          <p:spPr bwMode="auto">
            <a:xfrm>
              <a:off x="2090" y="1593"/>
              <a:ext cx="663" cy="9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72444" name="Text Box 28"/>
          <p:cNvSpPr txBox="1">
            <a:spLocks noChangeArrowheads="1"/>
          </p:cNvSpPr>
          <p:nvPr/>
        </p:nvSpPr>
        <p:spPr bwMode="auto">
          <a:xfrm>
            <a:off x="1362075" y="1905000"/>
            <a:ext cx="64008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>
                <a:solidFill>
                  <a:schemeClr val="bg1"/>
                </a:solidFill>
              </a:rPr>
              <a:t>Program the computer</a:t>
            </a:r>
          </a:p>
        </p:txBody>
      </p:sp>
      <p:sp>
        <p:nvSpPr>
          <p:cNvPr id="31755" name="WordArt 29"/>
          <p:cNvSpPr>
            <a:spLocks noChangeArrowheads="1" noChangeShapeType="1" noTextEdit="1"/>
          </p:cNvSpPr>
          <p:nvPr/>
        </p:nvSpPr>
        <p:spPr bwMode="auto">
          <a:xfrm>
            <a:off x="6705600" y="2927350"/>
            <a:ext cx="2060575" cy="806450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9900"/>
                    </a:gs>
                    <a:gs pos="100000">
                      <a:srgbClr val="FF00FF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Arial Black"/>
              </a:rPr>
              <a:t>Surprise!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2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244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600">
                <a:solidFill>
                  <a:srgbClr val="FFFF00"/>
                </a:solidFill>
              </a:rPr>
              <a:t>Biology researchers do not program</a:t>
            </a:r>
          </a:p>
        </p:txBody>
      </p:sp>
      <p:sp>
        <p:nvSpPr>
          <p:cNvPr id="573443" name="Text Box 3"/>
          <p:cNvSpPr txBox="1">
            <a:spLocks noChangeArrowheads="1"/>
          </p:cNvSpPr>
          <p:nvPr/>
        </p:nvSpPr>
        <p:spPr bwMode="auto">
          <a:xfrm>
            <a:off x="1362075" y="1905000"/>
            <a:ext cx="64008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>
                <a:solidFill>
                  <a:schemeClr val="bg1"/>
                </a:solidFill>
              </a:rPr>
              <a:t>Program the computer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219200" y="2179638"/>
            <a:ext cx="9296400" cy="4521200"/>
            <a:chOff x="768" y="1536"/>
            <a:chExt cx="5856" cy="2848"/>
          </a:xfrm>
        </p:grpSpPr>
        <p:grpSp>
          <p:nvGrpSpPr>
            <p:cNvPr id="32773" name="Group 5"/>
            <p:cNvGrpSpPr>
              <a:grpSpLocks/>
            </p:cNvGrpSpPr>
            <p:nvPr/>
          </p:nvGrpSpPr>
          <p:grpSpPr bwMode="auto">
            <a:xfrm>
              <a:off x="2064" y="1632"/>
              <a:ext cx="4560" cy="2752"/>
              <a:chOff x="1248" y="1664"/>
              <a:chExt cx="4560" cy="2752"/>
            </a:xfrm>
          </p:grpSpPr>
          <p:graphicFrame>
            <p:nvGraphicFramePr>
              <p:cNvPr id="32776" name="Object 6"/>
              <p:cNvGraphicFramePr>
                <a:graphicFrameLocks noChangeAspect="1"/>
              </p:cNvGraphicFramePr>
              <p:nvPr/>
            </p:nvGraphicFramePr>
            <p:xfrm>
              <a:off x="1248" y="1664"/>
              <a:ext cx="4560" cy="275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2798" name="Chart" r:id="rId3" imgW="4829175" imgH="2914650" progId="Excel.Chart.8">
                      <p:embed/>
                    </p:oleObj>
                  </mc:Choice>
                  <mc:Fallback>
                    <p:oleObj name="Chart" r:id="rId3" imgW="4829175" imgH="2914650" progId="Excel.Chart.8">
                      <p:embed/>
                      <p:pic>
                        <p:nvPicPr>
                          <p:cNvPr id="0" name="Object 6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248" y="1664"/>
                            <a:ext cx="4560" cy="275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32777" name="Text Box 7"/>
              <p:cNvSpPr txBox="1">
                <a:spLocks noChangeArrowheads="1"/>
              </p:cNvSpPr>
              <p:nvPr/>
            </p:nvSpPr>
            <p:spPr bwMode="auto">
              <a:xfrm>
                <a:off x="2610" y="3102"/>
                <a:ext cx="1794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endParaRPr lang="en-US" altLang="en-US" sz="2800" b="1"/>
              </a:p>
            </p:txBody>
          </p:sp>
        </p:grpSp>
        <p:sp>
          <p:nvSpPr>
            <p:cNvPr id="32774" name="Freeform 8"/>
            <p:cNvSpPr>
              <a:spLocks/>
            </p:cNvSpPr>
            <p:nvPr/>
          </p:nvSpPr>
          <p:spPr bwMode="auto">
            <a:xfrm>
              <a:off x="4080" y="1536"/>
              <a:ext cx="520" cy="336"/>
            </a:xfrm>
            <a:custGeom>
              <a:avLst/>
              <a:gdLst>
                <a:gd name="T0" fmla="*/ 0 w 520"/>
                <a:gd name="T1" fmla="*/ 48 h 336"/>
                <a:gd name="T2" fmla="*/ 192 w 520"/>
                <a:gd name="T3" fmla="*/ 48 h 336"/>
                <a:gd name="T4" fmla="*/ 480 w 520"/>
                <a:gd name="T5" fmla="*/ 48 h 336"/>
                <a:gd name="T6" fmla="*/ 432 w 520"/>
                <a:gd name="T7" fmla="*/ 336 h 33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20"/>
                <a:gd name="T13" fmla="*/ 0 h 336"/>
                <a:gd name="T14" fmla="*/ 520 w 520"/>
                <a:gd name="T15" fmla="*/ 336 h 3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20" h="336">
                  <a:moveTo>
                    <a:pt x="0" y="48"/>
                  </a:moveTo>
                  <a:cubicBezTo>
                    <a:pt x="56" y="48"/>
                    <a:pt x="112" y="48"/>
                    <a:pt x="192" y="48"/>
                  </a:cubicBezTo>
                  <a:cubicBezTo>
                    <a:pt x="272" y="48"/>
                    <a:pt x="440" y="0"/>
                    <a:pt x="480" y="48"/>
                  </a:cubicBezTo>
                  <a:cubicBezTo>
                    <a:pt x="520" y="96"/>
                    <a:pt x="476" y="216"/>
                    <a:pt x="432" y="336"/>
                  </a:cubicBezTo>
                </a:path>
              </a:pathLst>
            </a:custGeom>
            <a:noFill/>
            <a:ln w="57150" cmpd="sng">
              <a:solidFill>
                <a:schemeClr val="bg1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775" name="Text Box 9"/>
            <p:cNvSpPr txBox="1">
              <a:spLocks noChangeArrowheads="1"/>
            </p:cNvSpPr>
            <p:nvPr/>
          </p:nvSpPr>
          <p:spPr bwMode="auto">
            <a:xfrm>
              <a:off x="768" y="2400"/>
              <a:ext cx="2544" cy="5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400">
                  <a:solidFill>
                    <a:schemeClr val="bg1"/>
                  </a:solidFill>
                </a:rPr>
                <a:t>10 Biology and Microbiology </a:t>
              </a:r>
              <a:br>
                <a:rPr lang="en-US" altLang="en-US" sz="2400">
                  <a:solidFill>
                    <a:schemeClr val="bg1"/>
                  </a:solidFill>
                </a:rPr>
              </a:br>
              <a:r>
                <a:rPr lang="en-US" altLang="en-US" sz="2400">
                  <a:solidFill>
                    <a:schemeClr val="bg1"/>
                  </a:solidFill>
                </a:rPr>
                <a:t>Depts at major universities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4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2"/>
          <p:cNvSpPr txBox="1">
            <a:spLocks noChangeArrowheads="1"/>
          </p:cNvSpPr>
          <p:nvPr/>
        </p:nvSpPr>
        <p:spPr bwMode="auto">
          <a:xfrm>
            <a:off x="381000" y="0"/>
            <a:ext cx="8382000" cy="137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800" b="1">
                <a:solidFill>
                  <a:srgbClr val="FFFF00"/>
                </a:solidFill>
              </a:rPr>
              <a:t>Why hasn't it happened?</a:t>
            </a:r>
            <a:br>
              <a:rPr lang="en-US" altLang="en-US" sz="4800" b="1">
                <a:solidFill>
                  <a:srgbClr val="FFFF00"/>
                </a:solidFill>
              </a:rPr>
            </a:br>
            <a:r>
              <a:rPr lang="en-US" altLang="en-US" sz="3600">
                <a:solidFill>
                  <a:srgbClr val="FFFF00"/>
                </a:solidFill>
              </a:rPr>
              <a:t>Programming languages</a:t>
            </a:r>
            <a:endParaRPr lang="en-US" altLang="en-US" sz="4800">
              <a:solidFill>
                <a:srgbClr val="FFFF00"/>
              </a:solidFill>
            </a:endParaRPr>
          </a:p>
        </p:txBody>
      </p:sp>
      <p:sp>
        <p:nvSpPr>
          <p:cNvPr id="37891" name="Text Box 3"/>
          <p:cNvSpPr txBox="1">
            <a:spLocks noChangeArrowheads="1"/>
          </p:cNvSpPr>
          <p:nvPr/>
        </p:nvSpPr>
        <p:spPr bwMode="auto">
          <a:xfrm>
            <a:off x="800100" y="2209800"/>
            <a:ext cx="75438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400">
                <a:solidFill>
                  <a:schemeClr val="bg1"/>
                </a:solidFill>
              </a:rPr>
              <a:t>An alternative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labworksil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125" y="0"/>
            <a:ext cx="6934200" cy="693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5" name="Text Box 3"/>
          <p:cNvSpPr txBox="1">
            <a:spLocks noChangeArrowheads="1"/>
          </p:cNvSpPr>
          <p:nvPr/>
        </p:nvSpPr>
        <p:spPr bwMode="auto">
          <a:xfrm>
            <a:off x="0" y="2667000"/>
            <a:ext cx="9296400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7200">
                <a:solidFill>
                  <a:srgbClr val="FFFF00"/>
                </a:solidFill>
              </a:rPr>
              <a:t>Lives of the Scientist</a:t>
            </a:r>
          </a:p>
        </p:txBody>
      </p:sp>
      <p:sp>
        <p:nvSpPr>
          <p:cNvPr id="681988" name="Text Box 4"/>
          <p:cNvSpPr txBox="1">
            <a:spLocks noChangeArrowheads="1"/>
          </p:cNvSpPr>
          <p:nvPr/>
        </p:nvSpPr>
        <p:spPr bwMode="auto">
          <a:xfrm>
            <a:off x="1600200" y="3810000"/>
            <a:ext cx="6477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FFFF00"/>
                </a:solidFill>
              </a:rPr>
              <a:t>(Part II)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198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4425" y="914400"/>
            <a:ext cx="5692775" cy="566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39" name="Text Box 5"/>
          <p:cNvSpPr txBox="1">
            <a:spLocks noChangeArrowheads="1"/>
          </p:cNvSpPr>
          <p:nvPr/>
        </p:nvSpPr>
        <p:spPr bwMode="auto">
          <a:xfrm>
            <a:off x="0" y="0"/>
            <a:ext cx="9144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>
                <a:solidFill>
                  <a:srgbClr val="FFFF00"/>
                </a:solidFill>
              </a:rPr>
              <a:t>Repeated sequences bacterial genomes</a:t>
            </a:r>
            <a:endParaRPr lang="en-US" altLang="en-US" sz="4000">
              <a:solidFill>
                <a:srgbClr val="FFFF00"/>
              </a:solidFill>
            </a:endParaRPr>
          </a:p>
        </p:txBody>
      </p:sp>
      <p:sp>
        <p:nvSpPr>
          <p:cNvPr id="39940" name="Oval 6"/>
          <p:cNvSpPr>
            <a:spLocks noChangeArrowheads="1"/>
          </p:cNvSpPr>
          <p:nvPr/>
        </p:nvSpPr>
        <p:spPr bwMode="auto">
          <a:xfrm>
            <a:off x="3473450" y="2017713"/>
            <a:ext cx="3429000" cy="3505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0965" name="Text Box 7"/>
          <p:cNvSpPr txBox="1">
            <a:spLocks noChangeArrowheads="1"/>
          </p:cNvSpPr>
          <p:nvPr/>
        </p:nvSpPr>
        <p:spPr bwMode="auto">
          <a:xfrm>
            <a:off x="2852738" y="3500438"/>
            <a:ext cx="47625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chemeClr val="bg2"/>
                </a:solidFill>
              </a:rPr>
              <a:t>REP sequences</a:t>
            </a:r>
            <a:endParaRPr lang="en-US" altLang="en-US" sz="2400">
              <a:solidFill>
                <a:schemeClr val="bg2"/>
              </a:solidFill>
            </a:endParaRPr>
          </a:p>
        </p:txBody>
      </p:sp>
      <p:sp>
        <p:nvSpPr>
          <p:cNvPr id="40966" name="Line 8"/>
          <p:cNvSpPr>
            <a:spLocks noChangeShapeType="1"/>
          </p:cNvSpPr>
          <p:nvPr/>
        </p:nvSpPr>
        <p:spPr bwMode="auto">
          <a:xfrm flipH="1">
            <a:off x="4159250" y="4151313"/>
            <a:ext cx="685800" cy="914400"/>
          </a:xfrm>
          <a:prstGeom prst="line">
            <a:avLst/>
          </a:prstGeom>
          <a:noFill/>
          <a:ln w="76200">
            <a:solidFill>
              <a:schemeClr val="bg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67" name="Text Box 10"/>
          <p:cNvSpPr txBox="1">
            <a:spLocks noChangeArrowheads="1"/>
          </p:cNvSpPr>
          <p:nvPr/>
        </p:nvSpPr>
        <p:spPr bwMode="auto">
          <a:xfrm>
            <a:off x="990600" y="2971800"/>
            <a:ext cx="1066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FF9900"/>
                </a:solidFill>
              </a:rPr>
              <a:t>genes</a:t>
            </a:r>
          </a:p>
        </p:txBody>
      </p:sp>
      <p:sp>
        <p:nvSpPr>
          <p:cNvPr id="40968" name="Text Box 11"/>
          <p:cNvSpPr txBox="1">
            <a:spLocks noChangeArrowheads="1"/>
          </p:cNvSpPr>
          <p:nvPr/>
        </p:nvSpPr>
        <p:spPr bwMode="auto">
          <a:xfrm>
            <a:off x="990600" y="3505200"/>
            <a:ext cx="1066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FFFF00"/>
                </a:solidFill>
              </a:rPr>
              <a:t>genes</a:t>
            </a:r>
          </a:p>
        </p:txBody>
      </p:sp>
      <p:sp>
        <p:nvSpPr>
          <p:cNvPr id="40969" name="Line 12"/>
          <p:cNvSpPr>
            <a:spLocks noChangeShapeType="1"/>
          </p:cNvSpPr>
          <p:nvPr/>
        </p:nvSpPr>
        <p:spPr bwMode="auto">
          <a:xfrm>
            <a:off x="1165225" y="3048000"/>
            <a:ext cx="533400" cy="0"/>
          </a:xfrm>
          <a:prstGeom prst="line">
            <a:avLst/>
          </a:prstGeom>
          <a:noFill/>
          <a:ln w="57150">
            <a:solidFill>
              <a:srgbClr val="FF99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70" name="Line 13"/>
          <p:cNvSpPr>
            <a:spLocks noChangeShapeType="1"/>
          </p:cNvSpPr>
          <p:nvPr/>
        </p:nvSpPr>
        <p:spPr bwMode="auto">
          <a:xfrm>
            <a:off x="1141413" y="3560763"/>
            <a:ext cx="533400" cy="0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381000" y="1143000"/>
            <a:ext cx="2667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chemeClr val="bg1"/>
                </a:solidFill>
              </a:rPr>
              <a:t>Genome of </a:t>
            </a:r>
            <a:br>
              <a:rPr lang="en-US" altLang="en-US" sz="2400">
                <a:solidFill>
                  <a:schemeClr val="bg1"/>
                </a:solidFill>
              </a:rPr>
            </a:br>
            <a:r>
              <a:rPr lang="en-US" altLang="en-US" sz="2400">
                <a:solidFill>
                  <a:schemeClr val="bg1"/>
                </a:solidFill>
              </a:rPr>
              <a:t>E. coli K12 </a:t>
            </a:r>
            <a:br>
              <a:rPr lang="en-US" altLang="en-US" sz="2400">
                <a:solidFill>
                  <a:schemeClr val="bg1"/>
                </a:solidFill>
              </a:rPr>
            </a:br>
            <a:r>
              <a:rPr lang="en-US" altLang="en-US" sz="2400">
                <a:solidFill>
                  <a:schemeClr val="bg1"/>
                </a:solidFill>
              </a:rPr>
              <a:t>str MG1655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5" grpId="0"/>
      <p:bldP spid="40966" grpId="0" animBg="1"/>
      <p:bldP spid="40967" grpId="0"/>
      <p:bldP spid="40968" grpId="0"/>
      <p:bldP spid="40969" grpId="0" animBg="1"/>
      <p:bldP spid="40970" grpId="0" animBg="1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0"/>
            <a:ext cx="8839200" cy="689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03" name="Oval 3"/>
          <p:cNvSpPr>
            <a:spLocks noChangeArrowheads="1"/>
          </p:cNvSpPr>
          <p:nvPr/>
        </p:nvSpPr>
        <p:spPr bwMode="auto">
          <a:xfrm>
            <a:off x="5486400" y="990600"/>
            <a:ext cx="1447800" cy="457200"/>
          </a:xfrm>
          <a:prstGeom prst="ellips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" name="Freeform 3"/>
          <p:cNvSpPr>
            <a:spLocks noChangeAspect="1"/>
          </p:cNvSpPr>
          <p:nvPr/>
        </p:nvSpPr>
        <p:spPr bwMode="auto">
          <a:xfrm rot="19625840">
            <a:off x="1144860" y="3832210"/>
            <a:ext cx="182563" cy="341313"/>
          </a:xfrm>
          <a:custGeom>
            <a:avLst/>
            <a:gdLst>
              <a:gd name="T0" fmla="*/ 2147483646 w 178"/>
              <a:gd name="T1" fmla="*/ 0 h 329"/>
              <a:gd name="T2" fmla="*/ 0 w 178"/>
              <a:gd name="T3" fmla="*/ 2147483646 h 329"/>
              <a:gd name="T4" fmla="*/ 2147483646 w 178"/>
              <a:gd name="T5" fmla="*/ 2147483646 h 329"/>
              <a:gd name="T6" fmla="*/ 2147483646 w 178"/>
              <a:gd name="T7" fmla="*/ 2147483646 h 329"/>
              <a:gd name="T8" fmla="*/ 2147483646 w 178"/>
              <a:gd name="T9" fmla="*/ 2147483646 h 329"/>
              <a:gd name="T10" fmla="*/ 2147483646 w 178"/>
              <a:gd name="T11" fmla="*/ 2147483646 h 329"/>
              <a:gd name="T12" fmla="*/ 2147483646 w 178"/>
              <a:gd name="T13" fmla="*/ 2147483646 h 329"/>
              <a:gd name="T14" fmla="*/ 2147483646 w 178"/>
              <a:gd name="T15" fmla="*/ 0 h 329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78" h="329">
                <a:moveTo>
                  <a:pt x="89" y="0"/>
                </a:moveTo>
                <a:lnTo>
                  <a:pt x="0" y="230"/>
                </a:lnTo>
                <a:lnTo>
                  <a:pt x="66" y="185"/>
                </a:lnTo>
                <a:lnTo>
                  <a:pt x="66" y="329"/>
                </a:lnTo>
                <a:lnTo>
                  <a:pt x="107" y="328"/>
                </a:lnTo>
                <a:lnTo>
                  <a:pt x="114" y="185"/>
                </a:lnTo>
                <a:lnTo>
                  <a:pt x="178" y="212"/>
                </a:lnTo>
                <a:lnTo>
                  <a:pt x="89" y="0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03" grpId="0" animBg="1"/>
      <p:bldP spid="4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" y="0"/>
            <a:ext cx="8775700" cy="693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" y="0"/>
            <a:ext cx="8766175" cy="692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488" y="-15875"/>
            <a:ext cx="8740775" cy="691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1" name="Rectangle 6"/>
          <p:cNvSpPr>
            <a:spLocks noChangeArrowheads="1"/>
          </p:cNvSpPr>
          <p:nvPr/>
        </p:nvSpPr>
        <p:spPr bwMode="auto">
          <a:xfrm>
            <a:off x="609600" y="5257800"/>
            <a:ext cx="4267200" cy="838200"/>
          </a:xfrm>
          <a:prstGeom prst="rect">
            <a:avLst/>
          </a:prstGeom>
          <a:noFill/>
          <a:ln w="28575">
            <a:solidFill>
              <a:srgbClr val="CC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66" t="75212" r="46695" b="11555"/>
          <a:stretch>
            <a:fillRect/>
          </a:stretch>
        </p:blipFill>
        <p:spPr bwMode="auto">
          <a:xfrm>
            <a:off x="739775" y="1004888"/>
            <a:ext cx="7696200" cy="1662112"/>
          </a:xfrm>
          <a:prstGeom prst="rect">
            <a:avLst/>
          </a:prstGeom>
          <a:noFill/>
          <a:ln w="57150" cmpd="thickThin">
            <a:solidFill>
              <a:srgbClr val="CC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035" name="Text Box 3"/>
          <p:cNvSpPr txBox="1"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400" b="1" dirty="0">
                <a:solidFill>
                  <a:srgbClr val="FFFF00"/>
                </a:solidFill>
              </a:rPr>
              <a:t>Algorithm to extract REP sequences</a:t>
            </a:r>
            <a:endParaRPr lang="en-US" altLang="en-US" sz="4400" dirty="0">
              <a:solidFill>
                <a:srgbClr val="FFFF00"/>
              </a:solidFill>
            </a:endParaRPr>
          </a:p>
        </p:txBody>
      </p:sp>
      <p:sp>
        <p:nvSpPr>
          <p:cNvPr id="608260" name="Text Box 4"/>
          <p:cNvSpPr txBox="1">
            <a:spLocks noChangeArrowheads="1"/>
          </p:cNvSpPr>
          <p:nvPr/>
        </p:nvSpPr>
        <p:spPr bwMode="auto">
          <a:xfrm>
            <a:off x="3113088" y="2894013"/>
            <a:ext cx="29718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u="sng">
                <a:solidFill>
                  <a:srgbClr val="FFFF00"/>
                </a:solidFill>
              </a:rPr>
              <a:t>Pattern</a:t>
            </a:r>
          </a:p>
        </p:txBody>
      </p:sp>
      <p:sp>
        <p:nvSpPr>
          <p:cNvPr id="608262" name="Rectangle 6"/>
          <p:cNvSpPr>
            <a:spLocks noChangeArrowheads="1"/>
          </p:cNvSpPr>
          <p:nvPr/>
        </p:nvSpPr>
        <p:spPr bwMode="auto">
          <a:xfrm>
            <a:off x="2470150" y="1524000"/>
            <a:ext cx="533400" cy="228600"/>
          </a:xfrm>
          <a:prstGeom prst="rect">
            <a:avLst/>
          </a:prstGeom>
          <a:solidFill>
            <a:srgbClr val="FF0000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608263" name="Rectangle 7"/>
          <p:cNvSpPr>
            <a:spLocks noChangeArrowheads="1"/>
          </p:cNvSpPr>
          <p:nvPr/>
        </p:nvSpPr>
        <p:spPr bwMode="auto">
          <a:xfrm>
            <a:off x="3167063" y="1512888"/>
            <a:ext cx="533400" cy="228600"/>
          </a:xfrm>
          <a:prstGeom prst="rect">
            <a:avLst/>
          </a:prstGeom>
          <a:solidFill>
            <a:srgbClr val="FF0000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608264" name="Rectangle 8"/>
          <p:cNvSpPr>
            <a:spLocks noChangeArrowheads="1"/>
          </p:cNvSpPr>
          <p:nvPr/>
        </p:nvSpPr>
        <p:spPr bwMode="auto">
          <a:xfrm>
            <a:off x="3178175" y="1730375"/>
            <a:ext cx="5064125" cy="228600"/>
          </a:xfrm>
          <a:prstGeom prst="rect">
            <a:avLst/>
          </a:prstGeom>
          <a:solidFill>
            <a:srgbClr val="FF0000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608265" name="Rectangle 9"/>
          <p:cNvSpPr>
            <a:spLocks noChangeArrowheads="1"/>
          </p:cNvSpPr>
          <p:nvPr/>
        </p:nvSpPr>
        <p:spPr bwMode="auto">
          <a:xfrm>
            <a:off x="2481263" y="1958975"/>
            <a:ext cx="2439987" cy="228600"/>
          </a:xfrm>
          <a:prstGeom prst="rect">
            <a:avLst/>
          </a:prstGeom>
          <a:solidFill>
            <a:srgbClr val="FF0000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8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8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8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8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8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5" grpId="0"/>
      <p:bldP spid="608260" grpId="0"/>
      <p:bldP spid="608262" grpId="0" animBg="1"/>
      <p:bldP spid="608263" grpId="0" animBg="1"/>
      <p:bldP spid="608264" grpId="0" animBg="1"/>
      <p:bldP spid="608265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66" t="75212" r="46695" b="11555"/>
          <a:stretch>
            <a:fillRect/>
          </a:stretch>
        </p:blipFill>
        <p:spPr bwMode="auto">
          <a:xfrm>
            <a:off x="739775" y="1004888"/>
            <a:ext cx="7696200" cy="1662112"/>
          </a:xfrm>
          <a:prstGeom prst="rect">
            <a:avLst/>
          </a:prstGeom>
          <a:noFill/>
          <a:ln w="57150" cmpd="thickThin">
            <a:solidFill>
              <a:srgbClr val="CC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059" name="Text Box 3"/>
          <p:cNvSpPr txBox="1"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400" b="1">
                <a:solidFill>
                  <a:srgbClr val="FFFF00"/>
                </a:solidFill>
              </a:rPr>
              <a:t>Algorithm to extract REP sequences</a:t>
            </a:r>
            <a:endParaRPr lang="en-US" altLang="en-US" sz="4400">
              <a:solidFill>
                <a:srgbClr val="FFFF00"/>
              </a:solidFill>
            </a:endParaRPr>
          </a:p>
        </p:txBody>
      </p:sp>
      <p:sp>
        <p:nvSpPr>
          <p:cNvPr id="45060" name="Text Box 4"/>
          <p:cNvSpPr txBox="1">
            <a:spLocks noChangeArrowheads="1"/>
          </p:cNvSpPr>
          <p:nvPr/>
        </p:nvSpPr>
        <p:spPr bwMode="auto">
          <a:xfrm>
            <a:off x="3113088" y="2894013"/>
            <a:ext cx="29718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u="sng">
                <a:solidFill>
                  <a:srgbClr val="FFFF00"/>
                </a:solidFill>
              </a:rPr>
              <a:t>Pattern</a:t>
            </a:r>
          </a:p>
        </p:txBody>
      </p:sp>
      <p:sp>
        <p:nvSpPr>
          <p:cNvPr id="45061" name="Text Box 5"/>
          <p:cNvSpPr txBox="1">
            <a:spLocks noChangeArrowheads="1"/>
          </p:cNvSpPr>
          <p:nvPr/>
        </p:nvSpPr>
        <p:spPr bwMode="auto">
          <a:xfrm>
            <a:off x="533400" y="3429000"/>
            <a:ext cx="807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chemeClr val="bg1"/>
                </a:solidFill>
                <a:latin typeface="Courier New" pitchFamily="49" charset="0"/>
              </a:rPr>
              <a:t>"              </a:t>
            </a:r>
            <a:r>
              <a:rPr lang="en-US" altLang="en-US" sz="2400">
                <a:solidFill>
                  <a:srgbClr val="FF3300"/>
                </a:solidFill>
                <a:latin typeface="Courier New" pitchFamily="49" charset="0"/>
              </a:rPr>
              <a:t>        </a:t>
            </a:r>
            <a:r>
              <a:rPr lang="en-US" altLang="en-US" sz="2400">
                <a:solidFill>
                  <a:schemeClr val="bg1"/>
                </a:solidFill>
                <a:latin typeface="Courier New" pitchFamily="49" charset="0"/>
              </a:rPr>
              <a:t>                   "</a:t>
            </a:r>
          </a:p>
        </p:txBody>
      </p:sp>
      <p:sp>
        <p:nvSpPr>
          <p:cNvPr id="45062" name="Rectangle 6"/>
          <p:cNvSpPr>
            <a:spLocks noChangeArrowheads="1"/>
          </p:cNvSpPr>
          <p:nvPr/>
        </p:nvSpPr>
        <p:spPr bwMode="auto">
          <a:xfrm>
            <a:off x="2470150" y="1524000"/>
            <a:ext cx="533400" cy="228600"/>
          </a:xfrm>
          <a:prstGeom prst="rect">
            <a:avLst/>
          </a:prstGeom>
          <a:solidFill>
            <a:srgbClr val="FF0000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5063" name="Rectangle 7"/>
          <p:cNvSpPr>
            <a:spLocks noChangeArrowheads="1"/>
          </p:cNvSpPr>
          <p:nvPr/>
        </p:nvSpPr>
        <p:spPr bwMode="auto">
          <a:xfrm>
            <a:off x="3167063" y="1512888"/>
            <a:ext cx="533400" cy="228600"/>
          </a:xfrm>
          <a:prstGeom prst="rect">
            <a:avLst/>
          </a:prstGeom>
          <a:solidFill>
            <a:srgbClr val="FF0000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5064" name="Rectangle 8"/>
          <p:cNvSpPr>
            <a:spLocks noChangeArrowheads="1"/>
          </p:cNvSpPr>
          <p:nvPr/>
        </p:nvSpPr>
        <p:spPr bwMode="auto">
          <a:xfrm>
            <a:off x="3178175" y="1730375"/>
            <a:ext cx="5064125" cy="228600"/>
          </a:xfrm>
          <a:prstGeom prst="rect">
            <a:avLst/>
          </a:prstGeom>
          <a:solidFill>
            <a:srgbClr val="FF0000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5065" name="Rectangle 9"/>
          <p:cNvSpPr>
            <a:spLocks noChangeArrowheads="1"/>
          </p:cNvSpPr>
          <p:nvPr/>
        </p:nvSpPr>
        <p:spPr bwMode="auto">
          <a:xfrm>
            <a:off x="2481263" y="1958975"/>
            <a:ext cx="2439987" cy="228600"/>
          </a:xfrm>
          <a:prstGeom prst="rect">
            <a:avLst/>
          </a:prstGeom>
          <a:solidFill>
            <a:srgbClr val="FF0000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66" t="75212" r="46695" b="11555"/>
          <a:stretch>
            <a:fillRect/>
          </a:stretch>
        </p:blipFill>
        <p:spPr bwMode="auto">
          <a:xfrm>
            <a:off x="739775" y="1004888"/>
            <a:ext cx="7696200" cy="1662112"/>
          </a:xfrm>
          <a:prstGeom prst="rect">
            <a:avLst/>
          </a:prstGeom>
          <a:noFill/>
          <a:ln w="57150" cmpd="thickThin">
            <a:solidFill>
              <a:srgbClr val="CC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083" name="Text Box 3"/>
          <p:cNvSpPr txBox="1"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400" b="1">
                <a:solidFill>
                  <a:srgbClr val="FFFF00"/>
                </a:solidFill>
              </a:rPr>
              <a:t>Algorithm to extract REP sequences</a:t>
            </a:r>
            <a:endParaRPr lang="en-US" altLang="en-US" sz="4400">
              <a:solidFill>
                <a:srgbClr val="FFFF00"/>
              </a:solidFill>
            </a:endParaRPr>
          </a:p>
        </p:txBody>
      </p:sp>
      <p:sp>
        <p:nvSpPr>
          <p:cNvPr id="46084" name="Text Box 4"/>
          <p:cNvSpPr txBox="1">
            <a:spLocks noChangeArrowheads="1"/>
          </p:cNvSpPr>
          <p:nvPr/>
        </p:nvSpPr>
        <p:spPr bwMode="auto">
          <a:xfrm>
            <a:off x="3113088" y="2894013"/>
            <a:ext cx="29718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u="sng">
                <a:solidFill>
                  <a:srgbClr val="FFFF00"/>
                </a:solidFill>
              </a:rPr>
              <a:t>Pattern</a:t>
            </a:r>
          </a:p>
        </p:txBody>
      </p:sp>
      <p:sp>
        <p:nvSpPr>
          <p:cNvPr id="46085" name="Text Box 5"/>
          <p:cNvSpPr txBox="1">
            <a:spLocks noChangeArrowheads="1"/>
          </p:cNvSpPr>
          <p:nvPr/>
        </p:nvSpPr>
        <p:spPr bwMode="auto">
          <a:xfrm>
            <a:off x="533400" y="3429000"/>
            <a:ext cx="807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chemeClr val="bg1"/>
                </a:solidFill>
                <a:latin typeface="Courier New" pitchFamily="49" charset="0"/>
              </a:rPr>
              <a:t>"repeat_region </a:t>
            </a:r>
            <a:r>
              <a:rPr lang="en-US" altLang="en-US" sz="2400">
                <a:solidFill>
                  <a:srgbClr val="FF3300"/>
                </a:solidFill>
                <a:latin typeface="Courier New" pitchFamily="49" charset="0"/>
              </a:rPr>
              <a:t>        </a:t>
            </a:r>
            <a:r>
              <a:rPr lang="en-US" altLang="en-US" sz="2400">
                <a:solidFill>
                  <a:schemeClr val="bg1"/>
                </a:solidFill>
                <a:latin typeface="Courier New" pitchFamily="49" charset="0"/>
              </a:rPr>
              <a:t>                   "</a:t>
            </a:r>
          </a:p>
        </p:txBody>
      </p:sp>
      <p:sp>
        <p:nvSpPr>
          <p:cNvPr id="46086" name="Rectangle 6"/>
          <p:cNvSpPr>
            <a:spLocks noChangeArrowheads="1"/>
          </p:cNvSpPr>
          <p:nvPr/>
        </p:nvSpPr>
        <p:spPr bwMode="auto">
          <a:xfrm>
            <a:off x="2470150" y="1524000"/>
            <a:ext cx="533400" cy="228600"/>
          </a:xfrm>
          <a:prstGeom prst="rect">
            <a:avLst/>
          </a:prstGeom>
          <a:solidFill>
            <a:srgbClr val="FF0000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6087" name="Rectangle 7"/>
          <p:cNvSpPr>
            <a:spLocks noChangeArrowheads="1"/>
          </p:cNvSpPr>
          <p:nvPr/>
        </p:nvSpPr>
        <p:spPr bwMode="auto">
          <a:xfrm>
            <a:off x="3167063" y="1512888"/>
            <a:ext cx="533400" cy="228600"/>
          </a:xfrm>
          <a:prstGeom prst="rect">
            <a:avLst/>
          </a:prstGeom>
          <a:solidFill>
            <a:srgbClr val="FF0000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6088" name="Rectangle 8"/>
          <p:cNvSpPr>
            <a:spLocks noChangeArrowheads="1"/>
          </p:cNvSpPr>
          <p:nvPr/>
        </p:nvSpPr>
        <p:spPr bwMode="auto">
          <a:xfrm>
            <a:off x="3178175" y="1730375"/>
            <a:ext cx="5064125" cy="228600"/>
          </a:xfrm>
          <a:prstGeom prst="rect">
            <a:avLst/>
          </a:prstGeom>
          <a:solidFill>
            <a:srgbClr val="FF0000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6089" name="Rectangle 9"/>
          <p:cNvSpPr>
            <a:spLocks noChangeArrowheads="1"/>
          </p:cNvSpPr>
          <p:nvPr/>
        </p:nvSpPr>
        <p:spPr bwMode="auto">
          <a:xfrm>
            <a:off x="2481263" y="1958975"/>
            <a:ext cx="2439987" cy="228600"/>
          </a:xfrm>
          <a:prstGeom prst="rect">
            <a:avLst/>
          </a:prstGeom>
          <a:solidFill>
            <a:srgbClr val="FF0000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66" t="75212" r="46695" b="11555"/>
          <a:stretch>
            <a:fillRect/>
          </a:stretch>
        </p:blipFill>
        <p:spPr bwMode="auto">
          <a:xfrm>
            <a:off x="739775" y="1004888"/>
            <a:ext cx="7696200" cy="1662112"/>
          </a:xfrm>
          <a:prstGeom prst="rect">
            <a:avLst/>
          </a:prstGeom>
          <a:noFill/>
          <a:ln w="57150" cmpd="thickThin">
            <a:solidFill>
              <a:srgbClr val="CC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107" name="Text Box 3"/>
          <p:cNvSpPr txBox="1"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400" b="1">
                <a:solidFill>
                  <a:srgbClr val="FFFF00"/>
                </a:solidFill>
              </a:rPr>
              <a:t>Algorithm to extract REP sequences</a:t>
            </a:r>
            <a:endParaRPr lang="en-US" altLang="en-US" sz="4400">
              <a:solidFill>
                <a:srgbClr val="FFFF00"/>
              </a:solidFill>
            </a:endParaRPr>
          </a:p>
        </p:txBody>
      </p:sp>
      <p:sp>
        <p:nvSpPr>
          <p:cNvPr id="47108" name="Text Box 4"/>
          <p:cNvSpPr txBox="1">
            <a:spLocks noChangeArrowheads="1"/>
          </p:cNvSpPr>
          <p:nvPr/>
        </p:nvSpPr>
        <p:spPr bwMode="auto">
          <a:xfrm>
            <a:off x="3113088" y="2894013"/>
            <a:ext cx="29718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u="sng">
                <a:solidFill>
                  <a:srgbClr val="FFFF00"/>
                </a:solidFill>
              </a:rPr>
              <a:t>Pattern</a:t>
            </a:r>
          </a:p>
        </p:txBody>
      </p:sp>
      <p:sp>
        <p:nvSpPr>
          <p:cNvPr id="47109" name="Text Box 5"/>
          <p:cNvSpPr txBox="1">
            <a:spLocks noChangeArrowheads="1"/>
          </p:cNvSpPr>
          <p:nvPr/>
        </p:nvSpPr>
        <p:spPr bwMode="auto">
          <a:xfrm>
            <a:off x="533400" y="3429000"/>
            <a:ext cx="807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chemeClr val="bg1"/>
                </a:solidFill>
                <a:latin typeface="Courier New" pitchFamily="49" charset="0"/>
              </a:rPr>
              <a:t>"repeat_region </a:t>
            </a:r>
            <a:r>
              <a:rPr lang="en-US" altLang="en-US" sz="2400">
                <a:solidFill>
                  <a:srgbClr val="FF3300"/>
                </a:solidFill>
                <a:latin typeface="Courier New" pitchFamily="49" charset="0"/>
              </a:rPr>
              <a:t>        </a:t>
            </a:r>
            <a:r>
              <a:rPr lang="en-US" altLang="en-US" sz="2400">
                <a:solidFill>
                  <a:schemeClr val="bg1"/>
                </a:solidFill>
                <a:latin typeface="Courier New" pitchFamily="49" charset="0"/>
              </a:rPr>
              <a:t>                   "</a:t>
            </a:r>
          </a:p>
        </p:txBody>
      </p:sp>
      <p:sp>
        <p:nvSpPr>
          <p:cNvPr id="47110" name="Rectangle 6"/>
          <p:cNvSpPr>
            <a:spLocks noChangeArrowheads="1"/>
          </p:cNvSpPr>
          <p:nvPr/>
        </p:nvSpPr>
        <p:spPr bwMode="auto">
          <a:xfrm>
            <a:off x="2470150" y="1524000"/>
            <a:ext cx="533400" cy="228600"/>
          </a:xfrm>
          <a:prstGeom prst="rect">
            <a:avLst/>
          </a:prstGeom>
          <a:solidFill>
            <a:srgbClr val="FF0000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7111" name="Rectangle 7"/>
          <p:cNvSpPr>
            <a:spLocks noChangeArrowheads="1"/>
          </p:cNvSpPr>
          <p:nvPr/>
        </p:nvSpPr>
        <p:spPr bwMode="auto">
          <a:xfrm>
            <a:off x="3167063" y="1512888"/>
            <a:ext cx="533400" cy="228600"/>
          </a:xfrm>
          <a:prstGeom prst="rect">
            <a:avLst/>
          </a:prstGeom>
          <a:solidFill>
            <a:srgbClr val="FF0000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7112" name="Rectangle 8"/>
          <p:cNvSpPr>
            <a:spLocks noChangeArrowheads="1"/>
          </p:cNvSpPr>
          <p:nvPr/>
        </p:nvSpPr>
        <p:spPr bwMode="auto">
          <a:xfrm>
            <a:off x="3178175" y="1730375"/>
            <a:ext cx="5064125" cy="228600"/>
          </a:xfrm>
          <a:prstGeom prst="rect">
            <a:avLst/>
          </a:prstGeom>
          <a:solidFill>
            <a:srgbClr val="FF0000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7113" name="Rectangle 9"/>
          <p:cNvSpPr>
            <a:spLocks noChangeArrowheads="1"/>
          </p:cNvSpPr>
          <p:nvPr/>
        </p:nvSpPr>
        <p:spPr bwMode="auto">
          <a:xfrm>
            <a:off x="2481263" y="1958975"/>
            <a:ext cx="2439987" cy="228600"/>
          </a:xfrm>
          <a:prstGeom prst="rect">
            <a:avLst/>
          </a:prstGeom>
          <a:solidFill>
            <a:srgbClr val="FF0000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7114" name="Rectangle 10"/>
          <p:cNvSpPr>
            <a:spLocks noChangeArrowheads="1"/>
          </p:cNvSpPr>
          <p:nvPr/>
        </p:nvSpPr>
        <p:spPr bwMode="auto">
          <a:xfrm>
            <a:off x="3221038" y="3505200"/>
            <a:ext cx="1524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66" t="75212" r="46695" b="11555"/>
          <a:stretch>
            <a:fillRect/>
          </a:stretch>
        </p:blipFill>
        <p:spPr bwMode="auto">
          <a:xfrm>
            <a:off x="739775" y="1004888"/>
            <a:ext cx="7696200" cy="1662112"/>
          </a:xfrm>
          <a:prstGeom prst="rect">
            <a:avLst/>
          </a:prstGeom>
          <a:noFill/>
          <a:ln w="57150" cmpd="thickThin">
            <a:solidFill>
              <a:srgbClr val="CC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131" name="Text Box 3"/>
          <p:cNvSpPr txBox="1"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400" b="1">
                <a:solidFill>
                  <a:srgbClr val="FFFF00"/>
                </a:solidFill>
              </a:rPr>
              <a:t>Algorithm to extract REP sequences</a:t>
            </a:r>
            <a:endParaRPr lang="en-US" altLang="en-US" sz="4400">
              <a:solidFill>
                <a:srgbClr val="FFFF00"/>
              </a:solidFill>
            </a:endParaRPr>
          </a:p>
        </p:txBody>
      </p:sp>
      <p:sp>
        <p:nvSpPr>
          <p:cNvPr id="48132" name="Text Box 4"/>
          <p:cNvSpPr txBox="1">
            <a:spLocks noChangeArrowheads="1"/>
          </p:cNvSpPr>
          <p:nvPr/>
        </p:nvSpPr>
        <p:spPr bwMode="auto">
          <a:xfrm>
            <a:off x="3113088" y="2894013"/>
            <a:ext cx="29718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u="sng">
                <a:solidFill>
                  <a:srgbClr val="FFFF00"/>
                </a:solidFill>
              </a:rPr>
              <a:t>Pattern</a:t>
            </a:r>
          </a:p>
        </p:txBody>
      </p:sp>
      <p:sp>
        <p:nvSpPr>
          <p:cNvPr id="48133" name="Text Box 5"/>
          <p:cNvSpPr txBox="1">
            <a:spLocks noChangeArrowheads="1"/>
          </p:cNvSpPr>
          <p:nvPr/>
        </p:nvSpPr>
        <p:spPr bwMode="auto">
          <a:xfrm>
            <a:off x="533400" y="3429000"/>
            <a:ext cx="807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chemeClr val="bg1"/>
                </a:solidFill>
                <a:latin typeface="Courier New" pitchFamily="49" charset="0"/>
              </a:rPr>
              <a:t>"repeat_region </a:t>
            </a:r>
            <a:r>
              <a:rPr lang="en-US" altLang="en-US" sz="2400">
                <a:solidFill>
                  <a:srgbClr val="FF3300"/>
                </a:solidFill>
                <a:latin typeface="Courier New" pitchFamily="49" charset="0"/>
              </a:rPr>
              <a:t>        </a:t>
            </a:r>
            <a:r>
              <a:rPr lang="en-US" altLang="en-US" sz="2400">
                <a:solidFill>
                  <a:schemeClr val="bg1"/>
                </a:solidFill>
                <a:latin typeface="Courier New" pitchFamily="49" charset="0"/>
              </a:rPr>
              <a:t>                   "</a:t>
            </a:r>
          </a:p>
        </p:txBody>
      </p:sp>
      <p:sp>
        <p:nvSpPr>
          <p:cNvPr id="48134" name="Rectangle 6"/>
          <p:cNvSpPr>
            <a:spLocks noChangeArrowheads="1"/>
          </p:cNvSpPr>
          <p:nvPr/>
        </p:nvSpPr>
        <p:spPr bwMode="auto">
          <a:xfrm>
            <a:off x="2470150" y="1524000"/>
            <a:ext cx="533400" cy="228600"/>
          </a:xfrm>
          <a:prstGeom prst="rect">
            <a:avLst/>
          </a:prstGeom>
          <a:solidFill>
            <a:srgbClr val="FF0000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8135" name="Rectangle 7"/>
          <p:cNvSpPr>
            <a:spLocks noChangeArrowheads="1"/>
          </p:cNvSpPr>
          <p:nvPr/>
        </p:nvSpPr>
        <p:spPr bwMode="auto">
          <a:xfrm>
            <a:off x="3167063" y="1512888"/>
            <a:ext cx="533400" cy="228600"/>
          </a:xfrm>
          <a:prstGeom prst="rect">
            <a:avLst/>
          </a:prstGeom>
          <a:solidFill>
            <a:srgbClr val="FF0000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8136" name="Rectangle 8"/>
          <p:cNvSpPr>
            <a:spLocks noChangeArrowheads="1"/>
          </p:cNvSpPr>
          <p:nvPr/>
        </p:nvSpPr>
        <p:spPr bwMode="auto">
          <a:xfrm>
            <a:off x="3178175" y="1730375"/>
            <a:ext cx="5064125" cy="228600"/>
          </a:xfrm>
          <a:prstGeom prst="rect">
            <a:avLst/>
          </a:prstGeom>
          <a:solidFill>
            <a:srgbClr val="FF0000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8137" name="Rectangle 9"/>
          <p:cNvSpPr>
            <a:spLocks noChangeArrowheads="1"/>
          </p:cNvSpPr>
          <p:nvPr/>
        </p:nvSpPr>
        <p:spPr bwMode="auto">
          <a:xfrm>
            <a:off x="2481263" y="1958975"/>
            <a:ext cx="2439987" cy="228600"/>
          </a:xfrm>
          <a:prstGeom prst="rect">
            <a:avLst/>
          </a:prstGeom>
          <a:solidFill>
            <a:srgbClr val="FF0000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8138" name="Text Box 10"/>
          <p:cNvSpPr txBox="1">
            <a:spLocks noChangeArrowheads="1"/>
          </p:cNvSpPr>
          <p:nvPr/>
        </p:nvSpPr>
        <p:spPr bwMode="auto">
          <a:xfrm>
            <a:off x="923925" y="4038600"/>
            <a:ext cx="7315200" cy="100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u="sng">
                <a:solidFill>
                  <a:srgbClr val="FFFF00"/>
                </a:solidFill>
              </a:rPr>
              <a:t>Special symbols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chemeClr val="bg1"/>
                </a:solidFill>
                <a:latin typeface="Courier New" pitchFamily="49" charset="0"/>
              </a:rPr>
              <a:t>...	</a:t>
            </a:r>
            <a:r>
              <a:rPr lang="en-US" altLang="en-US" sz="2400">
                <a:solidFill>
                  <a:srgbClr val="FF3300"/>
                </a:solidFill>
              </a:rPr>
              <a:t>As many of previous character as possible</a:t>
            </a:r>
          </a:p>
        </p:txBody>
      </p:sp>
      <p:sp>
        <p:nvSpPr>
          <p:cNvPr id="48139" name="Rectangle 11"/>
          <p:cNvSpPr>
            <a:spLocks noChangeArrowheads="1"/>
          </p:cNvSpPr>
          <p:nvPr/>
        </p:nvSpPr>
        <p:spPr bwMode="auto">
          <a:xfrm>
            <a:off x="3221038" y="3505200"/>
            <a:ext cx="1524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66" t="75212" r="46695" b="11555"/>
          <a:stretch>
            <a:fillRect/>
          </a:stretch>
        </p:blipFill>
        <p:spPr bwMode="auto">
          <a:xfrm>
            <a:off x="739775" y="1004888"/>
            <a:ext cx="7696200" cy="1662112"/>
          </a:xfrm>
          <a:prstGeom prst="rect">
            <a:avLst/>
          </a:prstGeom>
          <a:noFill/>
          <a:ln w="57150" cmpd="thickThin">
            <a:solidFill>
              <a:srgbClr val="CC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155" name="Text Box 3"/>
          <p:cNvSpPr txBox="1"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400" b="1">
                <a:solidFill>
                  <a:srgbClr val="FFFF00"/>
                </a:solidFill>
              </a:rPr>
              <a:t>Algorithm to extract REP sequences</a:t>
            </a:r>
            <a:endParaRPr lang="en-US" altLang="en-US" sz="4400">
              <a:solidFill>
                <a:srgbClr val="FFFF00"/>
              </a:solidFill>
            </a:endParaRPr>
          </a:p>
        </p:txBody>
      </p:sp>
      <p:sp>
        <p:nvSpPr>
          <p:cNvPr id="49156" name="Text Box 4"/>
          <p:cNvSpPr txBox="1">
            <a:spLocks noChangeArrowheads="1"/>
          </p:cNvSpPr>
          <p:nvPr/>
        </p:nvSpPr>
        <p:spPr bwMode="auto">
          <a:xfrm>
            <a:off x="3113088" y="2894013"/>
            <a:ext cx="29718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u="sng">
                <a:solidFill>
                  <a:srgbClr val="FFFF00"/>
                </a:solidFill>
              </a:rPr>
              <a:t>Pattern</a:t>
            </a:r>
          </a:p>
        </p:txBody>
      </p:sp>
      <p:sp>
        <p:nvSpPr>
          <p:cNvPr id="49157" name="Text Box 5"/>
          <p:cNvSpPr txBox="1">
            <a:spLocks noChangeArrowheads="1"/>
          </p:cNvSpPr>
          <p:nvPr/>
        </p:nvSpPr>
        <p:spPr bwMode="auto">
          <a:xfrm>
            <a:off x="533400" y="3429000"/>
            <a:ext cx="807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chemeClr val="bg1"/>
                </a:solidFill>
                <a:latin typeface="Courier New" pitchFamily="49" charset="0"/>
              </a:rPr>
              <a:t>"repeat_region </a:t>
            </a:r>
            <a:r>
              <a:rPr lang="en-US" altLang="en-US" sz="2400">
                <a:solidFill>
                  <a:srgbClr val="FF3300"/>
                </a:solidFill>
                <a:latin typeface="Courier New" pitchFamily="49" charset="0"/>
              </a:rPr>
              <a:t>...     </a:t>
            </a:r>
            <a:r>
              <a:rPr lang="en-US" altLang="en-US" sz="2400">
                <a:solidFill>
                  <a:schemeClr val="bg1"/>
                </a:solidFill>
                <a:latin typeface="Courier New" pitchFamily="49" charset="0"/>
              </a:rPr>
              <a:t>                   "</a:t>
            </a:r>
          </a:p>
        </p:txBody>
      </p:sp>
      <p:sp>
        <p:nvSpPr>
          <p:cNvPr id="49158" name="Rectangle 6"/>
          <p:cNvSpPr>
            <a:spLocks noChangeArrowheads="1"/>
          </p:cNvSpPr>
          <p:nvPr/>
        </p:nvSpPr>
        <p:spPr bwMode="auto">
          <a:xfrm>
            <a:off x="2470150" y="1524000"/>
            <a:ext cx="533400" cy="228600"/>
          </a:xfrm>
          <a:prstGeom prst="rect">
            <a:avLst/>
          </a:prstGeom>
          <a:solidFill>
            <a:srgbClr val="FF0000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9159" name="Rectangle 7"/>
          <p:cNvSpPr>
            <a:spLocks noChangeArrowheads="1"/>
          </p:cNvSpPr>
          <p:nvPr/>
        </p:nvSpPr>
        <p:spPr bwMode="auto">
          <a:xfrm>
            <a:off x="3167063" y="1512888"/>
            <a:ext cx="533400" cy="228600"/>
          </a:xfrm>
          <a:prstGeom prst="rect">
            <a:avLst/>
          </a:prstGeom>
          <a:solidFill>
            <a:srgbClr val="FF0000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9160" name="Rectangle 8"/>
          <p:cNvSpPr>
            <a:spLocks noChangeArrowheads="1"/>
          </p:cNvSpPr>
          <p:nvPr/>
        </p:nvSpPr>
        <p:spPr bwMode="auto">
          <a:xfrm>
            <a:off x="3178175" y="1730375"/>
            <a:ext cx="5064125" cy="228600"/>
          </a:xfrm>
          <a:prstGeom prst="rect">
            <a:avLst/>
          </a:prstGeom>
          <a:solidFill>
            <a:srgbClr val="FF0000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9161" name="Rectangle 9"/>
          <p:cNvSpPr>
            <a:spLocks noChangeArrowheads="1"/>
          </p:cNvSpPr>
          <p:nvPr/>
        </p:nvSpPr>
        <p:spPr bwMode="auto">
          <a:xfrm>
            <a:off x="2481263" y="1958975"/>
            <a:ext cx="2439987" cy="228600"/>
          </a:xfrm>
          <a:prstGeom prst="rect">
            <a:avLst/>
          </a:prstGeom>
          <a:solidFill>
            <a:srgbClr val="FF0000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9162" name="Text Box 10"/>
          <p:cNvSpPr txBox="1">
            <a:spLocks noChangeArrowheads="1"/>
          </p:cNvSpPr>
          <p:nvPr/>
        </p:nvSpPr>
        <p:spPr bwMode="auto">
          <a:xfrm>
            <a:off x="923925" y="4038600"/>
            <a:ext cx="7315200" cy="100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u="sng">
                <a:solidFill>
                  <a:srgbClr val="FFFF00"/>
                </a:solidFill>
              </a:rPr>
              <a:t>Special symbols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chemeClr val="bg1"/>
                </a:solidFill>
                <a:latin typeface="Courier New" pitchFamily="49" charset="0"/>
              </a:rPr>
              <a:t>...	</a:t>
            </a:r>
            <a:r>
              <a:rPr lang="en-US" altLang="en-US" sz="2400">
                <a:solidFill>
                  <a:srgbClr val="FFFF00"/>
                </a:solidFill>
              </a:rPr>
              <a:t>As many of previous character as possible</a:t>
            </a:r>
            <a:endParaRPr lang="en-US" altLang="en-US" sz="2400">
              <a:solidFill>
                <a:srgbClr val="FF3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66" t="75212" r="46695" b="11555"/>
          <a:stretch>
            <a:fillRect/>
          </a:stretch>
        </p:blipFill>
        <p:spPr bwMode="auto">
          <a:xfrm>
            <a:off x="739775" y="1004888"/>
            <a:ext cx="7696200" cy="1662112"/>
          </a:xfrm>
          <a:prstGeom prst="rect">
            <a:avLst/>
          </a:prstGeom>
          <a:noFill/>
          <a:ln w="57150" cmpd="thickThin">
            <a:solidFill>
              <a:srgbClr val="CC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179" name="Text Box 3"/>
          <p:cNvSpPr txBox="1"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400" b="1">
                <a:solidFill>
                  <a:srgbClr val="FFFF00"/>
                </a:solidFill>
              </a:rPr>
              <a:t>Algorithm to extract REP sequences</a:t>
            </a:r>
            <a:endParaRPr lang="en-US" altLang="en-US" sz="4400">
              <a:solidFill>
                <a:srgbClr val="FFFF00"/>
              </a:solidFill>
            </a:endParaRPr>
          </a:p>
        </p:txBody>
      </p:sp>
      <p:sp>
        <p:nvSpPr>
          <p:cNvPr id="50180" name="Text Box 4"/>
          <p:cNvSpPr txBox="1">
            <a:spLocks noChangeArrowheads="1"/>
          </p:cNvSpPr>
          <p:nvPr/>
        </p:nvSpPr>
        <p:spPr bwMode="auto">
          <a:xfrm>
            <a:off x="3113088" y="2894013"/>
            <a:ext cx="29718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u="sng">
                <a:solidFill>
                  <a:srgbClr val="FFFF00"/>
                </a:solidFill>
              </a:rPr>
              <a:t>Pattern</a:t>
            </a:r>
          </a:p>
        </p:txBody>
      </p:sp>
      <p:sp>
        <p:nvSpPr>
          <p:cNvPr id="50181" name="Text Box 5"/>
          <p:cNvSpPr txBox="1">
            <a:spLocks noChangeArrowheads="1"/>
          </p:cNvSpPr>
          <p:nvPr/>
        </p:nvSpPr>
        <p:spPr bwMode="auto">
          <a:xfrm>
            <a:off x="533400" y="3429000"/>
            <a:ext cx="807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chemeClr val="bg1"/>
                </a:solidFill>
                <a:latin typeface="Courier New" pitchFamily="49" charset="0"/>
              </a:rPr>
              <a:t>"repeat_region ...</a:t>
            </a:r>
            <a:r>
              <a:rPr lang="en-US" altLang="en-US" sz="2400">
                <a:solidFill>
                  <a:srgbClr val="FF3300"/>
                </a:solidFill>
                <a:latin typeface="Courier New" pitchFamily="49" charset="0"/>
              </a:rPr>
              <a:t>     </a:t>
            </a:r>
            <a:r>
              <a:rPr lang="en-US" altLang="en-US" sz="2400">
                <a:solidFill>
                  <a:schemeClr val="bg1"/>
                </a:solidFill>
                <a:latin typeface="Courier New" pitchFamily="49" charset="0"/>
              </a:rPr>
              <a:t>                   "</a:t>
            </a:r>
          </a:p>
        </p:txBody>
      </p:sp>
      <p:sp>
        <p:nvSpPr>
          <p:cNvPr id="50182" name="Rectangle 7"/>
          <p:cNvSpPr>
            <a:spLocks noChangeArrowheads="1"/>
          </p:cNvSpPr>
          <p:nvPr/>
        </p:nvSpPr>
        <p:spPr bwMode="auto">
          <a:xfrm>
            <a:off x="2470150" y="1524000"/>
            <a:ext cx="533400" cy="228600"/>
          </a:xfrm>
          <a:prstGeom prst="rect">
            <a:avLst/>
          </a:prstGeom>
          <a:solidFill>
            <a:srgbClr val="FF0000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50183" name="Rectangle 8"/>
          <p:cNvSpPr>
            <a:spLocks noChangeArrowheads="1"/>
          </p:cNvSpPr>
          <p:nvPr/>
        </p:nvSpPr>
        <p:spPr bwMode="auto">
          <a:xfrm>
            <a:off x="3167063" y="1512888"/>
            <a:ext cx="533400" cy="228600"/>
          </a:xfrm>
          <a:prstGeom prst="rect">
            <a:avLst/>
          </a:prstGeom>
          <a:solidFill>
            <a:srgbClr val="FF0000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50184" name="Rectangle 9"/>
          <p:cNvSpPr>
            <a:spLocks noChangeArrowheads="1"/>
          </p:cNvSpPr>
          <p:nvPr/>
        </p:nvSpPr>
        <p:spPr bwMode="auto">
          <a:xfrm>
            <a:off x="3178175" y="1730375"/>
            <a:ext cx="5064125" cy="228600"/>
          </a:xfrm>
          <a:prstGeom prst="rect">
            <a:avLst/>
          </a:prstGeom>
          <a:solidFill>
            <a:srgbClr val="FF0000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50185" name="Rectangle 10"/>
          <p:cNvSpPr>
            <a:spLocks noChangeArrowheads="1"/>
          </p:cNvSpPr>
          <p:nvPr/>
        </p:nvSpPr>
        <p:spPr bwMode="auto">
          <a:xfrm>
            <a:off x="2481263" y="1958975"/>
            <a:ext cx="2439987" cy="228600"/>
          </a:xfrm>
          <a:prstGeom prst="rect">
            <a:avLst/>
          </a:prstGeom>
          <a:solidFill>
            <a:srgbClr val="FF0000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50186" name="Text Box 11"/>
          <p:cNvSpPr txBox="1">
            <a:spLocks noChangeArrowheads="1"/>
          </p:cNvSpPr>
          <p:nvPr/>
        </p:nvSpPr>
        <p:spPr bwMode="auto">
          <a:xfrm>
            <a:off x="923925" y="4038600"/>
            <a:ext cx="7315200" cy="1370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u="sng">
                <a:solidFill>
                  <a:srgbClr val="FFFF00"/>
                </a:solidFill>
              </a:rPr>
              <a:t>Special symbols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chemeClr val="bg1"/>
                </a:solidFill>
                <a:latin typeface="Courier New" pitchFamily="49" charset="0"/>
              </a:rPr>
              <a:t>...	</a:t>
            </a:r>
            <a:r>
              <a:rPr lang="en-US" altLang="en-US" sz="2400">
                <a:solidFill>
                  <a:srgbClr val="FFFF00"/>
                </a:solidFill>
              </a:rPr>
              <a:t>As many of previous character as possible</a:t>
            </a:r>
            <a:br>
              <a:rPr lang="en-US" altLang="en-US" sz="2400">
                <a:solidFill>
                  <a:srgbClr val="FFFF00"/>
                </a:solidFill>
              </a:rPr>
            </a:br>
            <a:r>
              <a:rPr lang="en-US" altLang="en-US" sz="2400">
                <a:solidFill>
                  <a:srgbClr val="FFFF00"/>
                </a:solidFill>
              </a:rPr>
              <a:t>  </a:t>
            </a:r>
            <a:r>
              <a:rPr lang="en-US" altLang="en-US" sz="2400">
                <a:solidFill>
                  <a:schemeClr val="bg1"/>
                </a:solidFill>
                <a:latin typeface="Courier New" pitchFamily="49" charset="0"/>
              </a:rPr>
              <a:t>#</a:t>
            </a:r>
            <a:r>
              <a:rPr lang="en-US" altLang="en-US" sz="2400">
                <a:solidFill>
                  <a:srgbClr val="FFFF00"/>
                </a:solidFill>
              </a:rPr>
              <a:t>	</a:t>
            </a:r>
            <a:r>
              <a:rPr lang="en-US" altLang="en-US" sz="2400">
                <a:solidFill>
                  <a:srgbClr val="FF3300"/>
                </a:solidFill>
              </a:rPr>
              <a:t>A single digit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0"/>
            <a:ext cx="8839200" cy="689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Freeform 3"/>
          <p:cNvSpPr>
            <a:spLocks noChangeAspect="1"/>
          </p:cNvSpPr>
          <p:nvPr/>
        </p:nvSpPr>
        <p:spPr bwMode="auto">
          <a:xfrm rot="19625840">
            <a:off x="1568176" y="4780479"/>
            <a:ext cx="182563" cy="341313"/>
          </a:xfrm>
          <a:custGeom>
            <a:avLst/>
            <a:gdLst>
              <a:gd name="T0" fmla="*/ 2147483646 w 178"/>
              <a:gd name="T1" fmla="*/ 0 h 329"/>
              <a:gd name="T2" fmla="*/ 0 w 178"/>
              <a:gd name="T3" fmla="*/ 2147483646 h 329"/>
              <a:gd name="T4" fmla="*/ 2147483646 w 178"/>
              <a:gd name="T5" fmla="*/ 2147483646 h 329"/>
              <a:gd name="T6" fmla="*/ 2147483646 w 178"/>
              <a:gd name="T7" fmla="*/ 2147483646 h 329"/>
              <a:gd name="T8" fmla="*/ 2147483646 w 178"/>
              <a:gd name="T9" fmla="*/ 2147483646 h 329"/>
              <a:gd name="T10" fmla="*/ 2147483646 w 178"/>
              <a:gd name="T11" fmla="*/ 2147483646 h 329"/>
              <a:gd name="T12" fmla="*/ 2147483646 w 178"/>
              <a:gd name="T13" fmla="*/ 2147483646 h 329"/>
              <a:gd name="T14" fmla="*/ 2147483646 w 178"/>
              <a:gd name="T15" fmla="*/ 0 h 329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78" h="329">
                <a:moveTo>
                  <a:pt x="89" y="0"/>
                </a:moveTo>
                <a:lnTo>
                  <a:pt x="0" y="230"/>
                </a:lnTo>
                <a:lnTo>
                  <a:pt x="66" y="185"/>
                </a:lnTo>
                <a:lnTo>
                  <a:pt x="66" y="329"/>
                </a:lnTo>
                <a:lnTo>
                  <a:pt x="107" y="328"/>
                </a:lnTo>
                <a:lnTo>
                  <a:pt x="114" y="185"/>
                </a:lnTo>
                <a:lnTo>
                  <a:pt x="178" y="212"/>
                </a:lnTo>
                <a:lnTo>
                  <a:pt x="89" y="0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66" t="75212" r="46695" b="11555"/>
          <a:stretch>
            <a:fillRect/>
          </a:stretch>
        </p:blipFill>
        <p:spPr bwMode="auto">
          <a:xfrm>
            <a:off x="739775" y="1004888"/>
            <a:ext cx="7696200" cy="1662112"/>
          </a:xfrm>
          <a:prstGeom prst="rect">
            <a:avLst/>
          </a:prstGeom>
          <a:noFill/>
          <a:ln w="57150" cmpd="thickThin">
            <a:solidFill>
              <a:srgbClr val="CC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03" name="Text Box 3"/>
          <p:cNvSpPr txBox="1"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400" b="1">
                <a:solidFill>
                  <a:srgbClr val="FFFF00"/>
                </a:solidFill>
              </a:rPr>
              <a:t>Algorithm to extract REP sequences</a:t>
            </a:r>
            <a:endParaRPr lang="en-US" altLang="en-US" sz="4400">
              <a:solidFill>
                <a:srgbClr val="FFFF00"/>
              </a:solidFill>
            </a:endParaRPr>
          </a:p>
        </p:txBody>
      </p:sp>
      <p:sp>
        <p:nvSpPr>
          <p:cNvPr id="51204" name="Text Box 4"/>
          <p:cNvSpPr txBox="1">
            <a:spLocks noChangeArrowheads="1"/>
          </p:cNvSpPr>
          <p:nvPr/>
        </p:nvSpPr>
        <p:spPr bwMode="auto">
          <a:xfrm>
            <a:off x="3113088" y="2894013"/>
            <a:ext cx="29718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u="sng">
                <a:solidFill>
                  <a:srgbClr val="FFFF00"/>
                </a:solidFill>
              </a:rPr>
              <a:t>Pattern</a:t>
            </a:r>
          </a:p>
        </p:txBody>
      </p:sp>
      <p:sp>
        <p:nvSpPr>
          <p:cNvPr id="51205" name="Text Box 5"/>
          <p:cNvSpPr txBox="1">
            <a:spLocks noChangeArrowheads="1"/>
          </p:cNvSpPr>
          <p:nvPr/>
        </p:nvSpPr>
        <p:spPr bwMode="auto">
          <a:xfrm>
            <a:off x="533400" y="3429000"/>
            <a:ext cx="807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chemeClr val="bg1"/>
                </a:solidFill>
                <a:latin typeface="Courier New" pitchFamily="49" charset="0"/>
              </a:rPr>
              <a:t>"repeat_region ...</a:t>
            </a:r>
            <a:r>
              <a:rPr lang="en-US" altLang="en-US" sz="2400">
                <a:solidFill>
                  <a:srgbClr val="FF3300"/>
                </a:solidFill>
                <a:latin typeface="Courier New" pitchFamily="49" charset="0"/>
              </a:rPr>
              <a:t>#    </a:t>
            </a:r>
            <a:r>
              <a:rPr lang="en-US" altLang="en-US" sz="2400">
                <a:solidFill>
                  <a:schemeClr val="bg1"/>
                </a:solidFill>
                <a:latin typeface="Courier New" pitchFamily="49" charset="0"/>
              </a:rPr>
              <a:t>                   "</a:t>
            </a:r>
          </a:p>
        </p:txBody>
      </p:sp>
      <p:sp>
        <p:nvSpPr>
          <p:cNvPr id="51206" name="Rectangle 6"/>
          <p:cNvSpPr>
            <a:spLocks noChangeArrowheads="1"/>
          </p:cNvSpPr>
          <p:nvPr/>
        </p:nvSpPr>
        <p:spPr bwMode="auto">
          <a:xfrm>
            <a:off x="2470150" y="1524000"/>
            <a:ext cx="533400" cy="228600"/>
          </a:xfrm>
          <a:prstGeom prst="rect">
            <a:avLst/>
          </a:prstGeom>
          <a:solidFill>
            <a:srgbClr val="FF0000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51207" name="Rectangle 7"/>
          <p:cNvSpPr>
            <a:spLocks noChangeArrowheads="1"/>
          </p:cNvSpPr>
          <p:nvPr/>
        </p:nvSpPr>
        <p:spPr bwMode="auto">
          <a:xfrm>
            <a:off x="3167063" y="1512888"/>
            <a:ext cx="533400" cy="228600"/>
          </a:xfrm>
          <a:prstGeom prst="rect">
            <a:avLst/>
          </a:prstGeom>
          <a:solidFill>
            <a:srgbClr val="FF0000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51208" name="Rectangle 8"/>
          <p:cNvSpPr>
            <a:spLocks noChangeArrowheads="1"/>
          </p:cNvSpPr>
          <p:nvPr/>
        </p:nvSpPr>
        <p:spPr bwMode="auto">
          <a:xfrm>
            <a:off x="3178175" y="1730375"/>
            <a:ext cx="5064125" cy="228600"/>
          </a:xfrm>
          <a:prstGeom prst="rect">
            <a:avLst/>
          </a:prstGeom>
          <a:solidFill>
            <a:srgbClr val="FF0000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51209" name="Rectangle 9"/>
          <p:cNvSpPr>
            <a:spLocks noChangeArrowheads="1"/>
          </p:cNvSpPr>
          <p:nvPr/>
        </p:nvSpPr>
        <p:spPr bwMode="auto">
          <a:xfrm>
            <a:off x="2481263" y="1958975"/>
            <a:ext cx="2439987" cy="228600"/>
          </a:xfrm>
          <a:prstGeom prst="rect">
            <a:avLst/>
          </a:prstGeom>
          <a:solidFill>
            <a:srgbClr val="FF0000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51210" name="Text Box 10"/>
          <p:cNvSpPr txBox="1">
            <a:spLocks noChangeArrowheads="1"/>
          </p:cNvSpPr>
          <p:nvPr/>
        </p:nvSpPr>
        <p:spPr bwMode="auto">
          <a:xfrm>
            <a:off x="923925" y="4038600"/>
            <a:ext cx="7315200" cy="1370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u="sng">
                <a:solidFill>
                  <a:srgbClr val="FFFF00"/>
                </a:solidFill>
              </a:rPr>
              <a:t>Special symbols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chemeClr val="bg1"/>
                </a:solidFill>
                <a:latin typeface="Courier New" pitchFamily="49" charset="0"/>
              </a:rPr>
              <a:t>...	</a:t>
            </a:r>
            <a:r>
              <a:rPr lang="en-US" altLang="en-US" sz="2400">
                <a:solidFill>
                  <a:srgbClr val="FFFF00"/>
                </a:solidFill>
              </a:rPr>
              <a:t>As many of previous character as possible</a:t>
            </a:r>
            <a:br>
              <a:rPr lang="en-US" altLang="en-US" sz="2400">
                <a:solidFill>
                  <a:srgbClr val="FFFF00"/>
                </a:solidFill>
              </a:rPr>
            </a:br>
            <a:r>
              <a:rPr lang="en-US" altLang="en-US" sz="2400">
                <a:solidFill>
                  <a:srgbClr val="FFFF00"/>
                </a:solidFill>
              </a:rPr>
              <a:t>  </a:t>
            </a:r>
            <a:r>
              <a:rPr lang="en-US" altLang="en-US" sz="2400">
                <a:solidFill>
                  <a:schemeClr val="bg1"/>
                </a:solidFill>
                <a:latin typeface="Courier New" pitchFamily="49" charset="0"/>
              </a:rPr>
              <a:t>#</a:t>
            </a:r>
            <a:r>
              <a:rPr lang="en-US" altLang="en-US" sz="2400">
                <a:solidFill>
                  <a:srgbClr val="FFFF00"/>
                </a:solidFill>
              </a:rPr>
              <a:t>	A single digit</a:t>
            </a:r>
            <a:endParaRPr lang="en-US" altLang="en-US" sz="2400">
              <a:solidFill>
                <a:srgbClr val="FF3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66" t="75212" r="46695" b="11555"/>
          <a:stretch>
            <a:fillRect/>
          </a:stretch>
        </p:blipFill>
        <p:spPr bwMode="auto">
          <a:xfrm>
            <a:off x="739775" y="1004888"/>
            <a:ext cx="7696200" cy="1662112"/>
          </a:xfrm>
          <a:prstGeom prst="rect">
            <a:avLst/>
          </a:prstGeom>
          <a:noFill/>
          <a:ln w="57150" cmpd="thickThin">
            <a:solidFill>
              <a:srgbClr val="CC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227" name="Text Box 3"/>
          <p:cNvSpPr txBox="1"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400" b="1">
                <a:solidFill>
                  <a:srgbClr val="FFFF00"/>
                </a:solidFill>
              </a:rPr>
              <a:t>Algorithm to extract REP sequences</a:t>
            </a:r>
            <a:endParaRPr lang="en-US" altLang="en-US" sz="4400">
              <a:solidFill>
                <a:srgbClr val="FFFF00"/>
              </a:solidFill>
            </a:endParaRPr>
          </a:p>
        </p:txBody>
      </p:sp>
      <p:sp>
        <p:nvSpPr>
          <p:cNvPr id="52228" name="Text Box 4"/>
          <p:cNvSpPr txBox="1">
            <a:spLocks noChangeArrowheads="1"/>
          </p:cNvSpPr>
          <p:nvPr/>
        </p:nvSpPr>
        <p:spPr bwMode="auto">
          <a:xfrm>
            <a:off x="3113088" y="2894013"/>
            <a:ext cx="29718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u="sng">
                <a:solidFill>
                  <a:srgbClr val="FFFF00"/>
                </a:solidFill>
              </a:rPr>
              <a:t>Pattern</a:t>
            </a:r>
          </a:p>
        </p:txBody>
      </p:sp>
      <p:sp>
        <p:nvSpPr>
          <p:cNvPr id="52229" name="Text Box 5"/>
          <p:cNvSpPr txBox="1">
            <a:spLocks noChangeArrowheads="1"/>
          </p:cNvSpPr>
          <p:nvPr/>
        </p:nvSpPr>
        <p:spPr bwMode="auto">
          <a:xfrm>
            <a:off x="533400" y="3429000"/>
            <a:ext cx="807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chemeClr val="bg1"/>
                </a:solidFill>
                <a:latin typeface="Courier New" pitchFamily="49" charset="0"/>
              </a:rPr>
              <a:t>"repeat_region ...#</a:t>
            </a:r>
            <a:r>
              <a:rPr lang="en-US" altLang="en-US" sz="2400">
                <a:solidFill>
                  <a:srgbClr val="FF3300"/>
                </a:solidFill>
                <a:latin typeface="Courier New" pitchFamily="49" charset="0"/>
              </a:rPr>
              <a:t>... </a:t>
            </a:r>
            <a:r>
              <a:rPr lang="en-US" altLang="en-US" sz="2400">
                <a:solidFill>
                  <a:schemeClr val="bg1"/>
                </a:solidFill>
                <a:latin typeface="Courier New" pitchFamily="49" charset="0"/>
              </a:rPr>
              <a:t>                   "</a:t>
            </a:r>
          </a:p>
        </p:txBody>
      </p:sp>
      <p:sp>
        <p:nvSpPr>
          <p:cNvPr id="52230" name="Rectangle 6"/>
          <p:cNvSpPr>
            <a:spLocks noChangeArrowheads="1"/>
          </p:cNvSpPr>
          <p:nvPr/>
        </p:nvSpPr>
        <p:spPr bwMode="auto">
          <a:xfrm>
            <a:off x="2470150" y="1524000"/>
            <a:ext cx="533400" cy="228600"/>
          </a:xfrm>
          <a:prstGeom prst="rect">
            <a:avLst/>
          </a:prstGeom>
          <a:solidFill>
            <a:srgbClr val="FF0000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52231" name="Rectangle 7"/>
          <p:cNvSpPr>
            <a:spLocks noChangeArrowheads="1"/>
          </p:cNvSpPr>
          <p:nvPr/>
        </p:nvSpPr>
        <p:spPr bwMode="auto">
          <a:xfrm>
            <a:off x="3167063" y="1512888"/>
            <a:ext cx="533400" cy="228600"/>
          </a:xfrm>
          <a:prstGeom prst="rect">
            <a:avLst/>
          </a:prstGeom>
          <a:solidFill>
            <a:srgbClr val="FF0000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52232" name="Rectangle 8"/>
          <p:cNvSpPr>
            <a:spLocks noChangeArrowheads="1"/>
          </p:cNvSpPr>
          <p:nvPr/>
        </p:nvSpPr>
        <p:spPr bwMode="auto">
          <a:xfrm>
            <a:off x="3178175" y="1730375"/>
            <a:ext cx="5064125" cy="228600"/>
          </a:xfrm>
          <a:prstGeom prst="rect">
            <a:avLst/>
          </a:prstGeom>
          <a:solidFill>
            <a:srgbClr val="FF0000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52233" name="Rectangle 9"/>
          <p:cNvSpPr>
            <a:spLocks noChangeArrowheads="1"/>
          </p:cNvSpPr>
          <p:nvPr/>
        </p:nvSpPr>
        <p:spPr bwMode="auto">
          <a:xfrm>
            <a:off x="2481263" y="1958975"/>
            <a:ext cx="2439987" cy="228600"/>
          </a:xfrm>
          <a:prstGeom prst="rect">
            <a:avLst/>
          </a:prstGeom>
          <a:solidFill>
            <a:srgbClr val="FF0000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52234" name="Text Box 10"/>
          <p:cNvSpPr txBox="1">
            <a:spLocks noChangeArrowheads="1"/>
          </p:cNvSpPr>
          <p:nvPr/>
        </p:nvSpPr>
        <p:spPr bwMode="auto">
          <a:xfrm>
            <a:off x="923925" y="4038600"/>
            <a:ext cx="7315200" cy="1370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u="sng">
                <a:solidFill>
                  <a:srgbClr val="FFFF00"/>
                </a:solidFill>
              </a:rPr>
              <a:t>Special symbols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chemeClr val="bg1"/>
                </a:solidFill>
                <a:latin typeface="Courier New" pitchFamily="49" charset="0"/>
              </a:rPr>
              <a:t>...	</a:t>
            </a:r>
            <a:r>
              <a:rPr lang="en-US" altLang="en-US" sz="2400">
                <a:solidFill>
                  <a:srgbClr val="FFFF00"/>
                </a:solidFill>
              </a:rPr>
              <a:t>As many of previous character as possible</a:t>
            </a:r>
            <a:br>
              <a:rPr lang="en-US" altLang="en-US" sz="2400">
                <a:solidFill>
                  <a:srgbClr val="FFFF00"/>
                </a:solidFill>
              </a:rPr>
            </a:br>
            <a:r>
              <a:rPr lang="en-US" altLang="en-US" sz="2400">
                <a:solidFill>
                  <a:srgbClr val="FFFF00"/>
                </a:solidFill>
              </a:rPr>
              <a:t>  </a:t>
            </a:r>
            <a:r>
              <a:rPr lang="en-US" altLang="en-US" sz="2400">
                <a:solidFill>
                  <a:schemeClr val="bg1"/>
                </a:solidFill>
                <a:latin typeface="Courier New" pitchFamily="49" charset="0"/>
              </a:rPr>
              <a:t>#</a:t>
            </a:r>
            <a:r>
              <a:rPr lang="en-US" altLang="en-US" sz="2400">
                <a:solidFill>
                  <a:srgbClr val="FFFF00"/>
                </a:solidFill>
              </a:rPr>
              <a:t>	A single digit</a:t>
            </a:r>
            <a:endParaRPr lang="en-US" altLang="en-US" sz="2400">
              <a:solidFill>
                <a:srgbClr val="FF3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66" t="75212" r="46695" b="11555"/>
          <a:stretch>
            <a:fillRect/>
          </a:stretch>
        </p:blipFill>
        <p:spPr bwMode="auto">
          <a:xfrm>
            <a:off x="739775" y="1004888"/>
            <a:ext cx="7696200" cy="1662112"/>
          </a:xfrm>
          <a:prstGeom prst="rect">
            <a:avLst/>
          </a:prstGeom>
          <a:noFill/>
          <a:ln w="57150" cmpd="thickThin">
            <a:solidFill>
              <a:srgbClr val="CC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251" name="Text Box 3"/>
          <p:cNvSpPr txBox="1"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400" b="1">
                <a:solidFill>
                  <a:srgbClr val="FFFF00"/>
                </a:solidFill>
              </a:rPr>
              <a:t>Algorithm to extract REP sequences</a:t>
            </a:r>
            <a:endParaRPr lang="en-US" altLang="en-US" sz="4400">
              <a:solidFill>
                <a:srgbClr val="FFFF00"/>
              </a:solidFill>
            </a:endParaRPr>
          </a:p>
        </p:txBody>
      </p:sp>
      <p:sp>
        <p:nvSpPr>
          <p:cNvPr id="53252" name="Text Box 4"/>
          <p:cNvSpPr txBox="1">
            <a:spLocks noChangeArrowheads="1"/>
          </p:cNvSpPr>
          <p:nvPr/>
        </p:nvSpPr>
        <p:spPr bwMode="auto">
          <a:xfrm>
            <a:off x="3113088" y="2894013"/>
            <a:ext cx="29718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u="sng">
                <a:solidFill>
                  <a:srgbClr val="FFFF00"/>
                </a:solidFill>
              </a:rPr>
              <a:t>Pattern</a:t>
            </a:r>
          </a:p>
        </p:txBody>
      </p:sp>
      <p:sp>
        <p:nvSpPr>
          <p:cNvPr id="53253" name="Text Box 5"/>
          <p:cNvSpPr txBox="1">
            <a:spLocks noChangeArrowheads="1"/>
          </p:cNvSpPr>
          <p:nvPr/>
        </p:nvSpPr>
        <p:spPr bwMode="auto">
          <a:xfrm>
            <a:off x="533400" y="3429000"/>
            <a:ext cx="807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chemeClr val="bg1"/>
                </a:solidFill>
                <a:latin typeface="Courier New" pitchFamily="49" charset="0"/>
              </a:rPr>
              <a:t>"repeat_region ...#...</a:t>
            </a:r>
            <a:r>
              <a:rPr lang="en-US" altLang="en-US" sz="2400">
                <a:solidFill>
                  <a:srgbClr val="FF3300"/>
                </a:solidFill>
                <a:latin typeface="Courier New" pitchFamily="49" charset="0"/>
              </a:rPr>
              <a:t> </a:t>
            </a:r>
            <a:r>
              <a:rPr lang="en-US" altLang="en-US" sz="2400">
                <a:solidFill>
                  <a:schemeClr val="bg1"/>
                </a:solidFill>
                <a:latin typeface="Courier New" pitchFamily="49" charset="0"/>
              </a:rPr>
              <a:t>                   "</a:t>
            </a:r>
          </a:p>
        </p:txBody>
      </p:sp>
      <p:sp>
        <p:nvSpPr>
          <p:cNvPr id="53254" name="Rectangle 6"/>
          <p:cNvSpPr>
            <a:spLocks noChangeArrowheads="1"/>
          </p:cNvSpPr>
          <p:nvPr/>
        </p:nvSpPr>
        <p:spPr bwMode="auto">
          <a:xfrm>
            <a:off x="2470150" y="1524000"/>
            <a:ext cx="533400" cy="228600"/>
          </a:xfrm>
          <a:prstGeom prst="rect">
            <a:avLst/>
          </a:prstGeom>
          <a:solidFill>
            <a:srgbClr val="FF0000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53255" name="Rectangle 7"/>
          <p:cNvSpPr>
            <a:spLocks noChangeArrowheads="1"/>
          </p:cNvSpPr>
          <p:nvPr/>
        </p:nvSpPr>
        <p:spPr bwMode="auto">
          <a:xfrm>
            <a:off x="3167063" y="1512888"/>
            <a:ext cx="533400" cy="228600"/>
          </a:xfrm>
          <a:prstGeom prst="rect">
            <a:avLst/>
          </a:prstGeom>
          <a:solidFill>
            <a:srgbClr val="FF0000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53256" name="Rectangle 8"/>
          <p:cNvSpPr>
            <a:spLocks noChangeArrowheads="1"/>
          </p:cNvSpPr>
          <p:nvPr/>
        </p:nvSpPr>
        <p:spPr bwMode="auto">
          <a:xfrm>
            <a:off x="3178175" y="1730375"/>
            <a:ext cx="5064125" cy="228600"/>
          </a:xfrm>
          <a:prstGeom prst="rect">
            <a:avLst/>
          </a:prstGeom>
          <a:solidFill>
            <a:srgbClr val="FF0000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53257" name="Rectangle 9"/>
          <p:cNvSpPr>
            <a:spLocks noChangeArrowheads="1"/>
          </p:cNvSpPr>
          <p:nvPr/>
        </p:nvSpPr>
        <p:spPr bwMode="auto">
          <a:xfrm>
            <a:off x="2481263" y="1958975"/>
            <a:ext cx="2439987" cy="228600"/>
          </a:xfrm>
          <a:prstGeom prst="rect">
            <a:avLst/>
          </a:prstGeom>
          <a:solidFill>
            <a:srgbClr val="FF0000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53258" name="Text Box 10"/>
          <p:cNvSpPr txBox="1">
            <a:spLocks noChangeArrowheads="1"/>
          </p:cNvSpPr>
          <p:nvPr/>
        </p:nvSpPr>
        <p:spPr bwMode="auto">
          <a:xfrm>
            <a:off x="923925" y="4038600"/>
            <a:ext cx="7315200" cy="173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u="sng">
                <a:solidFill>
                  <a:srgbClr val="FFFF00"/>
                </a:solidFill>
              </a:rPr>
              <a:t>Special symbols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chemeClr val="bg1"/>
                </a:solidFill>
                <a:latin typeface="Courier New" pitchFamily="49" charset="0"/>
              </a:rPr>
              <a:t>...	</a:t>
            </a:r>
            <a:r>
              <a:rPr lang="en-US" altLang="en-US" sz="2400">
                <a:solidFill>
                  <a:srgbClr val="FFFF00"/>
                </a:solidFill>
              </a:rPr>
              <a:t>As many of previous character as possible</a:t>
            </a:r>
            <a:br>
              <a:rPr lang="en-US" altLang="en-US" sz="2400">
                <a:solidFill>
                  <a:srgbClr val="FFFF00"/>
                </a:solidFill>
              </a:rPr>
            </a:br>
            <a:r>
              <a:rPr lang="en-US" altLang="en-US" sz="2400">
                <a:solidFill>
                  <a:srgbClr val="FFFF00"/>
                </a:solidFill>
              </a:rPr>
              <a:t>  </a:t>
            </a:r>
            <a:r>
              <a:rPr lang="en-US" altLang="en-US" sz="2400">
                <a:solidFill>
                  <a:schemeClr val="bg1"/>
                </a:solidFill>
                <a:latin typeface="Courier New" pitchFamily="49" charset="0"/>
              </a:rPr>
              <a:t>#</a:t>
            </a:r>
            <a:r>
              <a:rPr lang="en-US" altLang="en-US" sz="2400">
                <a:solidFill>
                  <a:srgbClr val="FFFF00"/>
                </a:solidFill>
              </a:rPr>
              <a:t>	A single digit</a:t>
            </a:r>
            <a:br>
              <a:rPr lang="en-US" altLang="en-US" sz="2400">
                <a:solidFill>
                  <a:srgbClr val="FFFF00"/>
                </a:solidFill>
              </a:rPr>
            </a:br>
            <a:r>
              <a:rPr lang="en-US" altLang="en-US" sz="2400">
                <a:solidFill>
                  <a:srgbClr val="FFFF00"/>
                </a:solidFill>
              </a:rPr>
              <a:t> </a:t>
            </a:r>
            <a:r>
              <a:rPr lang="en-US" altLang="en-US" sz="2400">
                <a:solidFill>
                  <a:schemeClr val="bg1"/>
                </a:solidFill>
                <a:latin typeface="Courier New" pitchFamily="49" charset="0"/>
              </a:rPr>
              <a:t>()</a:t>
            </a:r>
            <a:r>
              <a:rPr lang="en-US" altLang="en-US" sz="2400">
                <a:solidFill>
                  <a:srgbClr val="FFFF00"/>
                </a:solidFill>
              </a:rPr>
              <a:t>	</a:t>
            </a:r>
            <a:r>
              <a:rPr lang="en-US" altLang="en-US" sz="2400">
                <a:solidFill>
                  <a:srgbClr val="FF3300"/>
                </a:solidFill>
              </a:rPr>
              <a:t>Capture what's inside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66" t="75212" r="46695" b="11555"/>
          <a:stretch>
            <a:fillRect/>
          </a:stretch>
        </p:blipFill>
        <p:spPr bwMode="auto">
          <a:xfrm>
            <a:off x="739775" y="1004888"/>
            <a:ext cx="7696200" cy="1662112"/>
          </a:xfrm>
          <a:prstGeom prst="rect">
            <a:avLst/>
          </a:prstGeom>
          <a:noFill/>
          <a:ln w="57150" cmpd="thickThin">
            <a:solidFill>
              <a:srgbClr val="CC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275" name="Text Box 3"/>
          <p:cNvSpPr txBox="1"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400" b="1">
                <a:solidFill>
                  <a:srgbClr val="FFFF00"/>
                </a:solidFill>
              </a:rPr>
              <a:t>Algorithm to extract REP sequences</a:t>
            </a:r>
            <a:endParaRPr lang="en-US" altLang="en-US" sz="4400">
              <a:solidFill>
                <a:srgbClr val="FFFF00"/>
              </a:solidFill>
            </a:endParaRPr>
          </a:p>
        </p:txBody>
      </p:sp>
      <p:sp>
        <p:nvSpPr>
          <p:cNvPr id="54276" name="Text Box 4"/>
          <p:cNvSpPr txBox="1">
            <a:spLocks noChangeArrowheads="1"/>
          </p:cNvSpPr>
          <p:nvPr/>
        </p:nvSpPr>
        <p:spPr bwMode="auto">
          <a:xfrm>
            <a:off x="3113088" y="2894013"/>
            <a:ext cx="29718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u="sng">
                <a:solidFill>
                  <a:srgbClr val="FFFF00"/>
                </a:solidFill>
              </a:rPr>
              <a:t>Pattern</a:t>
            </a:r>
          </a:p>
        </p:txBody>
      </p:sp>
      <p:sp>
        <p:nvSpPr>
          <p:cNvPr id="54277" name="Text Box 5"/>
          <p:cNvSpPr txBox="1">
            <a:spLocks noChangeArrowheads="1"/>
          </p:cNvSpPr>
          <p:nvPr/>
        </p:nvSpPr>
        <p:spPr bwMode="auto">
          <a:xfrm>
            <a:off x="533400" y="3429000"/>
            <a:ext cx="807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chemeClr val="bg1"/>
                </a:solidFill>
                <a:latin typeface="Courier New" pitchFamily="49" charset="0"/>
              </a:rPr>
              <a:t>"repeat_region ...</a:t>
            </a:r>
            <a:r>
              <a:rPr lang="en-US" altLang="en-US" sz="2400">
                <a:solidFill>
                  <a:srgbClr val="FF3300"/>
                </a:solidFill>
                <a:latin typeface="Courier New" pitchFamily="49" charset="0"/>
              </a:rPr>
              <a:t>(</a:t>
            </a:r>
            <a:r>
              <a:rPr lang="en-US" altLang="en-US" sz="2400">
                <a:solidFill>
                  <a:schemeClr val="bg1"/>
                </a:solidFill>
                <a:latin typeface="Courier New" pitchFamily="49" charset="0"/>
              </a:rPr>
              <a:t>#...</a:t>
            </a:r>
            <a:r>
              <a:rPr lang="en-US" altLang="en-US" sz="2400">
                <a:solidFill>
                  <a:srgbClr val="FF3300"/>
                </a:solidFill>
                <a:latin typeface="Courier New" pitchFamily="49" charset="0"/>
              </a:rPr>
              <a:t>)</a:t>
            </a:r>
            <a:r>
              <a:rPr lang="en-US" altLang="en-US" sz="2400">
                <a:solidFill>
                  <a:schemeClr val="bg1"/>
                </a:solidFill>
                <a:latin typeface="Courier New" pitchFamily="49" charset="0"/>
              </a:rPr>
              <a:t>                  "</a:t>
            </a:r>
          </a:p>
        </p:txBody>
      </p:sp>
      <p:sp>
        <p:nvSpPr>
          <p:cNvPr id="54278" name="Rectangle 6"/>
          <p:cNvSpPr>
            <a:spLocks noChangeArrowheads="1"/>
          </p:cNvSpPr>
          <p:nvPr/>
        </p:nvSpPr>
        <p:spPr bwMode="auto">
          <a:xfrm>
            <a:off x="2470150" y="1524000"/>
            <a:ext cx="533400" cy="228600"/>
          </a:xfrm>
          <a:prstGeom prst="rect">
            <a:avLst/>
          </a:prstGeom>
          <a:solidFill>
            <a:srgbClr val="FF0000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54279" name="Rectangle 7"/>
          <p:cNvSpPr>
            <a:spLocks noChangeArrowheads="1"/>
          </p:cNvSpPr>
          <p:nvPr/>
        </p:nvSpPr>
        <p:spPr bwMode="auto">
          <a:xfrm>
            <a:off x="3167063" y="1512888"/>
            <a:ext cx="533400" cy="228600"/>
          </a:xfrm>
          <a:prstGeom prst="rect">
            <a:avLst/>
          </a:prstGeom>
          <a:solidFill>
            <a:srgbClr val="FF0000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54280" name="Rectangle 8"/>
          <p:cNvSpPr>
            <a:spLocks noChangeArrowheads="1"/>
          </p:cNvSpPr>
          <p:nvPr/>
        </p:nvSpPr>
        <p:spPr bwMode="auto">
          <a:xfrm>
            <a:off x="3178175" y="1730375"/>
            <a:ext cx="5064125" cy="228600"/>
          </a:xfrm>
          <a:prstGeom prst="rect">
            <a:avLst/>
          </a:prstGeom>
          <a:solidFill>
            <a:srgbClr val="FF0000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54281" name="Rectangle 9"/>
          <p:cNvSpPr>
            <a:spLocks noChangeArrowheads="1"/>
          </p:cNvSpPr>
          <p:nvPr/>
        </p:nvSpPr>
        <p:spPr bwMode="auto">
          <a:xfrm>
            <a:off x="2481263" y="1958975"/>
            <a:ext cx="2439987" cy="228600"/>
          </a:xfrm>
          <a:prstGeom prst="rect">
            <a:avLst/>
          </a:prstGeom>
          <a:solidFill>
            <a:srgbClr val="FF0000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54282" name="Text Box 10"/>
          <p:cNvSpPr txBox="1">
            <a:spLocks noChangeArrowheads="1"/>
          </p:cNvSpPr>
          <p:nvPr/>
        </p:nvSpPr>
        <p:spPr bwMode="auto">
          <a:xfrm>
            <a:off x="923925" y="4038600"/>
            <a:ext cx="7315200" cy="173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u="sng">
                <a:solidFill>
                  <a:srgbClr val="FFFF00"/>
                </a:solidFill>
              </a:rPr>
              <a:t>Special symbols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chemeClr val="bg1"/>
                </a:solidFill>
                <a:latin typeface="Courier New" pitchFamily="49" charset="0"/>
              </a:rPr>
              <a:t>...	</a:t>
            </a:r>
            <a:r>
              <a:rPr lang="en-US" altLang="en-US" sz="2400">
                <a:solidFill>
                  <a:srgbClr val="FFFF00"/>
                </a:solidFill>
              </a:rPr>
              <a:t>As many of previous character as possible</a:t>
            </a:r>
            <a:br>
              <a:rPr lang="en-US" altLang="en-US" sz="2400">
                <a:solidFill>
                  <a:srgbClr val="FFFF00"/>
                </a:solidFill>
              </a:rPr>
            </a:br>
            <a:r>
              <a:rPr lang="en-US" altLang="en-US" sz="2400">
                <a:solidFill>
                  <a:srgbClr val="FFFF00"/>
                </a:solidFill>
              </a:rPr>
              <a:t>  </a:t>
            </a:r>
            <a:r>
              <a:rPr lang="en-US" altLang="en-US" sz="2400">
                <a:solidFill>
                  <a:schemeClr val="bg1"/>
                </a:solidFill>
                <a:latin typeface="Courier New" pitchFamily="49" charset="0"/>
              </a:rPr>
              <a:t>#</a:t>
            </a:r>
            <a:r>
              <a:rPr lang="en-US" altLang="en-US" sz="2400">
                <a:solidFill>
                  <a:srgbClr val="FFFF00"/>
                </a:solidFill>
              </a:rPr>
              <a:t>	A single digit</a:t>
            </a:r>
            <a:br>
              <a:rPr lang="en-US" altLang="en-US" sz="2400">
                <a:solidFill>
                  <a:srgbClr val="FFFF00"/>
                </a:solidFill>
              </a:rPr>
            </a:br>
            <a:r>
              <a:rPr lang="en-US" altLang="en-US" sz="2400">
                <a:solidFill>
                  <a:srgbClr val="FFFF00"/>
                </a:solidFill>
              </a:rPr>
              <a:t> </a:t>
            </a:r>
            <a:r>
              <a:rPr lang="en-US" altLang="en-US" sz="2400">
                <a:solidFill>
                  <a:schemeClr val="bg1"/>
                </a:solidFill>
                <a:latin typeface="Courier New" pitchFamily="49" charset="0"/>
              </a:rPr>
              <a:t>()</a:t>
            </a:r>
            <a:r>
              <a:rPr lang="en-US" altLang="en-US" sz="2400">
                <a:solidFill>
                  <a:srgbClr val="FFFF00"/>
                </a:solidFill>
              </a:rPr>
              <a:t>	Capture what's inside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66" t="75212" r="46695" b="11555"/>
          <a:stretch>
            <a:fillRect/>
          </a:stretch>
        </p:blipFill>
        <p:spPr bwMode="auto">
          <a:xfrm>
            <a:off x="739775" y="1004888"/>
            <a:ext cx="7696200" cy="1662112"/>
          </a:xfrm>
          <a:prstGeom prst="rect">
            <a:avLst/>
          </a:prstGeom>
          <a:noFill/>
          <a:ln w="57150" cmpd="thickThin">
            <a:solidFill>
              <a:srgbClr val="CC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299" name="Text Box 3"/>
          <p:cNvSpPr txBox="1"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400" b="1">
                <a:solidFill>
                  <a:srgbClr val="FFFF00"/>
                </a:solidFill>
              </a:rPr>
              <a:t>Algorithm to extract REP sequences</a:t>
            </a:r>
            <a:endParaRPr lang="en-US" altLang="en-US" sz="4400">
              <a:solidFill>
                <a:srgbClr val="FFFF00"/>
              </a:solidFill>
            </a:endParaRPr>
          </a:p>
        </p:txBody>
      </p:sp>
      <p:sp>
        <p:nvSpPr>
          <p:cNvPr id="55300" name="Text Box 4"/>
          <p:cNvSpPr txBox="1">
            <a:spLocks noChangeArrowheads="1"/>
          </p:cNvSpPr>
          <p:nvPr/>
        </p:nvSpPr>
        <p:spPr bwMode="auto">
          <a:xfrm>
            <a:off x="3113088" y="2894013"/>
            <a:ext cx="29718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u="sng">
                <a:solidFill>
                  <a:srgbClr val="FFFF00"/>
                </a:solidFill>
              </a:rPr>
              <a:t>Pattern</a:t>
            </a:r>
          </a:p>
        </p:txBody>
      </p:sp>
      <p:sp>
        <p:nvSpPr>
          <p:cNvPr id="55301" name="Text Box 5"/>
          <p:cNvSpPr txBox="1">
            <a:spLocks noChangeArrowheads="1"/>
          </p:cNvSpPr>
          <p:nvPr/>
        </p:nvSpPr>
        <p:spPr bwMode="auto">
          <a:xfrm>
            <a:off x="533400" y="3429000"/>
            <a:ext cx="807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chemeClr val="bg1"/>
                </a:solidFill>
                <a:latin typeface="Courier New" pitchFamily="49" charset="0"/>
              </a:rPr>
              <a:t>"repeat_region ...(#...)                  "</a:t>
            </a:r>
          </a:p>
        </p:txBody>
      </p:sp>
      <p:sp>
        <p:nvSpPr>
          <p:cNvPr id="55302" name="Rectangle 6"/>
          <p:cNvSpPr>
            <a:spLocks noChangeArrowheads="1"/>
          </p:cNvSpPr>
          <p:nvPr/>
        </p:nvSpPr>
        <p:spPr bwMode="auto">
          <a:xfrm>
            <a:off x="2470150" y="1524000"/>
            <a:ext cx="533400" cy="228600"/>
          </a:xfrm>
          <a:prstGeom prst="rect">
            <a:avLst/>
          </a:prstGeom>
          <a:solidFill>
            <a:srgbClr val="FF0000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55303" name="Rectangle 7"/>
          <p:cNvSpPr>
            <a:spLocks noChangeArrowheads="1"/>
          </p:cNvSpPr>
          <p:nvPr/>
        </p:nvSpPr>
        <p:spPr bwMode="auto">
          <a:xfrm>
            <a:off x="3167063" y="1512888"/>
            <a:ext cx="533400" cy="228600"/>
          </a:xfrm>
          <a:prstGeom prst="rect">
            <a:avLst/>
          </a:prstGeom>
          <a:solidFill>
            <a:srgbClr val="FF0000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55304" name="Rectangle 8"/>
          <p:cNvSpPr>
            <a:spLocks noChangeArrowheads="1"/>
          </p:cNvSpPr>
          <p:nvPr/>
        </p:nvSpPr>
        <p:spPr bwMode="auto">
          <a:xfrm>
            <a:off x="3178175" y="1730375"/>
            <a:ext cx="5064125" cy="228600"/>
          </a:xfrm>
          <a:prstGeom prst="rect">
            <a:avLst/>
          </a:prstGeom>
          <a:solidFill>
            <a:srgbClr val="FF0000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55305" name="Rectangle 9"/>
          <p:cNvSpPr>
            <a:spLocks noChangeArrowheads="1"/>
          </p:cNvSpPr>
          <p:nvPr/>
        </p:nvSpPr>
        <p:spPr bwMode="auto">
          <a:xfrm>
            <a:off x="2481263" y="1958975"/>
            <a:ext cx="2439987" cy="228600"/>
          </a:xfrm>
          <a:prstGeom prst="rect">
            <a:avLst/>
          </a:prstGeom>
          <a:solidFill>
            <a:srgbClr val="FF0000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55306" name="Text Box 10"/>
          <p:cNvSpPr txBox="1">
            <a:spLocks noChangeArrowheads="1"/>
          </p:cNvSpPr>
          <p:nvPr/>
        </p:nvSpPr>
        <p:spPr bwMode="auto">
          <a:xfrm>
            <a:off x="923925" y="4038600"/>
            <a:ext cx="7315200" cy="173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u="sng">
                <a:solidFill>
                  <a:srgbClr val="FFFF00"/>
                </a:solidFill>
              </a:rPr>
              <a:t>Special symbols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chemeClr val="bg1"/>
                </a:solidFill>
                <a:latin typeface="Courier New" pitchFamily="49" charset="0"/>
              </a:rPr>
              <a:t>...	</a:t>
            </a:r>
            <a:r>
              <a:rPr lang="en-US" altLang="en-US" sz="2400">
                <a:solidFill>
                  <a:srgbClr val="FFFF00"/>
                </a:solidFill>
              </a:rPr>
              <a:t>As many of previous character as possible</a:t>
            </a:r>
            <a:br>
              <a:rPr lang="en-US" altLang="en-US" sz="2400">
                <a:solidFill>
                  <a:srgbClr val="FFFF00"/>
                </a:solidFill>
              </a:rPr>
            </a:br>
            <a:r>
              <a:rPr lang="en-US" altLang="en-US" sz="2400">
                <a:solidFill>
                  <a:srgbClr val="FFFF00"/>
                </a:solidFill>
              </a:rPr>
              <a:t>  </a:t>
            </a:r>
            <a:r>
              <a:rPr lang="en-US" altLang="en-US" sz="2400">
                <a:solidFill>
                  <a:schemeClr val="bg1"/>
                </a:solidFill>
                <a:latin typeface="Courier New" pitchFamily="49" charset="0"/>
              </a:rPr>
              <a:t>#</a:t>
            </a:r>
            <a:r>
              <a:rPr lang="en-US" altLang="en-US" sz="2400">
                <a:solidFill>
                  <a:srgbClr val="FFFF00"/>
                </a:solidFill>
              </a:rPr>
              <a:t>	A single digit</a:t>
            </a:r>
            <a:br>
              <a:rPr lang="en-US" altLang="en-US" sz="2400">
                <a:solidFill>
                  <a:srgbClr val="FFFF00"/>
                </a:solidFill>
              </a:rPr>
            </a:br>
            <a:r>
              <a:rPr lang="en-US" altLang="en-US" sz="2400">
                <a:solidFill>
                  <a:srgbClr val="FFFF00"/>
                </a:solidFill>
              </a:rPr>
              <a:t> </a:t>
            </a:r>
            <a:r>
              <a:rPr lang="en-US" altLang="en-US" sz="2400">
                <a:solidFill>
                  <a:schemeClr val="bg1"/>
                </a:solidFill>
                <a:latin typeface="Courier New" pitchFamily="49" charset="0"/>
              </a:rPr>
              <a:t>()</a:t>
            </a:r>
            <a:r>
              <a:rPr lang="en-US" altLang="en-US" sz="2400">
                <a:solidFill>
                  <a:srgbClr val="FFFF00"/>
                </a:solidFill>
              </a:rPr>
              <a:t>	Capture what's inside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66" t="75212" r="46695" b="11555"/>
          <a:stretch>
            <a:fillRect/>
          </a:stretch>
        </p:blipFill>
        <p:spPr bwMode="auto">
          <a:xfrm>
            <a:off x="739775" y="1004888"/>
            <a:ext cx="7696200" cy="1662112"/>
          </a:xfrm>
          <a:prstGeom prst="rect">
            <a:avLst/>
          </a:prstGeom>
          <a:noFill/>
          <a:ln w="57150" cmpd="thickThin">
            <a:solidFill>
              <a:srgbClr val="CC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323" name="Text Box 3"/>
          <p:cNvSpPr txBox="1"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400" b="1">
                <a:solidFill>
                  <a:srgbClr val="FFFF00"/>
                </a:solidFill>
              </a:rPr>
              <a:t>Algorithm to extract REP sequences</a:t>
            </a:r>
            <a:endParaRPr lang="en-US" altLang="en-US" sz="4400">
              <a:solidFill>
                <a:srgbClr val="FFFF00"/>
              </a:solidFill>
            </a:endParaRPr>
          </a:p>
        </p:txBody>
      </p:sp>
      <p:sp>
        <p:nvSpPr>
          <p:cNvPr id="56324" name="Text Box 4"/>
          <p:cNvSpPr txBox="1">
            <a:spLocks noChangeArrowheads="1"/>
          </p:cNvSpPr>
          <p:nvPr/>
        </p:nvSpPr>
        <p:spPr bwMode="auto">
          <a:xfrm>
            <a:off x="3113088" y="2894013"/>
            <a:ext cx="29718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u="sng">
                <a:solidFill>
                  <a:srgbClr val="FFFF00"/>
                </a:solidFill>
              </a:rPr>
              <a:t>Pattern</a:t>
            </a:r>
          </a:p>
        </p:txBody>
      </p:sp>
      <p:sp>
        <p:nvSpPr>
          <p:cNvPr id="56325" name="Text Box 5"/>
          <p:cNvSpPr txBox="1">
            <a:spLocks noChangeArrowheads="1"/>
          </p:cNvSpPr>
          <p:nvPr/>
        </p:nvSpPr>
        <p:spPr bwMode="auto">
          <a:xfrm>
            <a:off x="533400" y="3429000"/>
            <a:ext cx="807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chemeClr val="bg1"/>
                </a:solidFill>
                <a:latin typeface="Courier New" pitchFamily="49" charset="0"/>
              </a:rPr>
              <a:t>"repeat_region ...(#...)                  "</a:t>
            </a:r>
          </a:p>
        </p:txBody>
      </p:sp>
      <p:sp>
        <p:nvSpPr>
          <p:cNvPr id="56326" name="Rectangle 6"/>
          <p:cNvSpPr>
            <a:spLocks noChangeArrowheads="1"/>
          </p:cNvSpPr>
          <p:nvPr/>
        </p:nvSpPr>
        <p:spPr bwMode="auto">
          <a:xfrm>
            <a:off x="2470150" y="1524000"/>
            <a:ext cx="533400" cy="228600"/>
          </a:xfrm>
          <a:prstGeom prst="rect">
            <a:avLst/>
          </a:prstGeom>
          <a:solidFill>
            <a:srgbClr val="FF0000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56327" name="Rectangle 7"/>
          <p:cNvSpPr>
            <a:spLocks noChangeArrowheads="1"/>
          </p:cNvSpPr>
          <p:nvPr/>
        </p:nvSpPr>
        <p:spPr bwMode="auto">
          <a:xfrm>
            <a:off x="3167063" y="1512888"/>
            <a:ext cx="533400" cy="228600"/>
          </a:xfrm>
          <a:prstGeom prst="rect">
            <a:avLst/>
          </a:prstGeom>
          <a:solidFill>
            <a:srgbClr val="FF0000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56328" name="Rectangle 8"/>
          <p:cNvSpPr>
            <a:spLocks noChangeArrowheads="1"/>
          </p:cNvSpPr>
          <p:nvPr/>
        </p:nvSpPr>
        <p:spPr bwMode="auto">
          <a:xfrm>
            <a:off x="3178175" y="1730375"/>
            <a:ext cx="5064125" cy="228600"/>
          </a:xfrm>
          <a:prstGeom prst="rect">
            <a:avLst/>
          </a:prstGeom>
          <a:solidFill>
            <a:srgbClr val="FF0000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56329" name="Rectangle 9"/>
          <p:cNvSpPr>
            <a:spLocks noChangeArrowheads="1"/>
          </p:cNvSpPr>
          <p:nvPr/>
        </p:nvSpPr>
        <p:spPr bwMode="auto">
          <a:xfrm>
            <a:off x="2481263" y="1958975"/>
            <a:ext cx="2439987" cy="228600"/>
          </a:xfrm>
          <a:prstGeom prst="rect">
            <a:avLst/>
          </a:prstGeom>
          <a:solidFill>
            <a:srgbClr val="FF0000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56330" name="Text Box 10"/>
          <p:cNvSpPr txBox="1">
            <a:spLocks noChangeArrowheads="1"/>
          </p:cNvSpPr>
          <p:nvPr/>
        </p:nvSpPr>
        <p:spPr bwMode="auto">
          <a:xfrm>
            <a:off x="923925" y="4038600"/>
            <a:ext cx="7315200" cy="210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u="sng">
                <a:solidFill>
                  <a:srgbClr val="FFFF00"/>
                </a:solidFill>
              </a:rPr>
              <a:t>Special symbols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chemeClr val="bg1"/>
                </a:solidFill>
                <a:latin typeface="Courier New" pitchFamily="49" charset="0"/>
              </a:rPr>
              <a:t>...	</a:t>
            </a:r>
            <a:r>
              <a:rPr lang="en-US" altLang="en-US" sz="2400">
                <a:solidFill>
                  <a:srgbClr val="FFFF00"/>
                </a:solidFill>
              </a:rPr>
              <a:t>As many of previous character as possible</a:t>
            </a:r>
            <a:br>
              <a:rPr lang="en-US" altLang="en-US" sz="2400">
                <a:solidFill>
                  <a:srgbClr val="FFFF00"/>
                </a:solidFill>
              </a:rPr>
            </a:br>
            <a:r>
              <a:rPr lang="en-US" altLang="en-US" sz="2400">
                <a:solidFill>
                  <a:srgbClr val="FFFF00"/>
                </a:solidFill>
              </a:rPr>
              <a:t>  </a:t>
            </a:r>
            <a:r>
              <a:rPr lang="en-US" altLang="en-US" sz="2400">
                <a:solidFill>
                  <a:schemeClr val="bg1"/>
                </a:solidFill>
                <a:latin typeface="Courier New" pitchFamily="49" charset="0"/>
              </a:rPr>
              <a:t>#</a:t>
            </a:r>
            <a:r>
              <a:rPr lang="en-US" altLang="en-US" sz="2400">
                <a:solidFill>
                  <a:srgbClr val="FFFF00"/>
                </a:solidFill>
              </a:rPr>
              <a:t>	A single digit</a:t>
            </a:r>
            <a:br>
              <a:rPr lang="en-US" altLang="en-US" sz="2400">
                <a:solidFill>
                  <a:srgbClr val="FFFF00"/>
                </a:solidFill>
              </a:rPr>
            </a:br>
            <a:r>
              <a:rPr lang="en-US" altLang="en-US" sz="2400">
                <a:solidFill>
                  <a:srgbClr val="FFFF00"/>
                </a:solidFill>
              </a:rPr>
              <a:t> </a:t>
            </a:r>
            <a:r>
              <a:rPr lang="en-US" altLang="en-US" sz="2400">
                <a:solidFill>
                  <a:schemeClr val="bg1"/>
                </a:solidFill>
                <a:latin typeface="Courier New" pitchFamily="49" charset="0"/>
              </a:rPr>
              <a:t>()</a:t>
            </a:r>
            <a:r>
              <a:rPr lang="en-US" altLang="en-US" sz="2400">
                <a:solidFill>
                  <a:srgbClr val="FFFF00"/>
                </a:solidFill>
              </a:rPr>
              <a:t>	Capture what's inside</a:t>
            </a:r>
            <a:br>
              <a:rPr lang="en-US" altLang="en-US" sz="2400">
                <a:solidFill>
                  <a:srgbClr val="FFFF00"/>
                </a:solidFill>
              </a:rPr>
            </a:br>
            <a:r>
              <a:rPr lang="en-US" altLang="en-US" sz="2400">
                <a:solidFill>
                  <a:srgbClr val="FFFF00"/>
                </a:solidFill>
              </a:rPr>
              <a:t>  </a:t>
            </a:r>
            <a:r>
              <a:rPr lang="en-US" altLang="en-US" sz="2400">
                <a:solidFill>
                  <a:schemeClr val="bg1"/>
                </a:solidFill>
                <a:latin typeface="Courier New" pitchFamily="49" charset="0"/>
              </a:rPr>
              <a:t>*</a:t>
            </a:r>
            <a:r>
              <a:rPr lang="en-US" altLang="en-US" sz="2400">
                <a:solidFill>
                  <a:srgbClr val="FFFF00"/>
                </a:solidFill>
              </a:rPr>
              <a:t>	</a:t>
            </a:r>
            <a:r>
              <a:rPr lang="en-US" altLang="en-US" sz="2400">
                <a:solidFill>
                  <a:srgbClr val="FF3300"/>
                </a:solidFill>
              </a:rPr>
              <a:t>Any character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66" t="75212" r="46695" b="11555"/>
          <a:stretch>
            <a:fillRect/>
          </a:stretch>
        </p:blipFill>
        <p:spPr bwMode="auto">
          <a:xfrm>
            <a:off x="739775" y="1004888"/>
            <a:ext cx="7696200" cy="1662112"/>
          </a:xfrm>
          <a:prstGeom prst="rect">
            <a:avLst/>
          </a:prstGeom>
          <a:noFill/>
          <a:ln w="57150" cmpd="thickThin">
            <a:solidFill>
              <a:srgbClr val="CC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347" name="Text Box 3"/>
          <p:cNvSpPr txBox="1"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400" b="1">
                <a:solidFill>
                  <a:srgbClr val="FFFF00"/>
                </a:solidFill>
              </a:rPr>
              <a:t>Algorithm to extract REP sequences</a:t>
            </a:r>
            <a:endParaRPr lang="en-US" altLang="en-US" sz="4400">
              <a:solidFill>
                <a:srgbClr val="FFFF00"/>
              </a:solidFill>
            </a:endParaRPr>
          </a:p>
        </p:txBody>
      </p:sp>
      <p:sp>
        <p:nvSpPr>
          <p:cNvPr id="57348" name="Text Box 4"/>
          <p:cNvSpPr txBox="1">
            <a:spLocks noChangeArrowheads="1"/>
          </p:cNvSpPr>
          <p:nvPr/>
        </p:nvSpPr>
        <p:spPr bwMode="auto">
          <a:xfrm>
            <a:off x="3113088" y="2894013"/>
            <a:ext cx="29718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u="sng">
                <a:solidFill>
                  <a:srgbClr val="FFFF00"/>
                </a:solidFill>
              </a:rPr>
              <a:t>Pattern</a:t>
            </a:r>
          </a:p>
        </p:txBody>
      </p:sp>
      <p:sp>
        <p:nvSpPr>
          <p:cNvPr id="57349" name="Text Box 5"/>
          <p:cNvSpPr txBox="1">
            <a:spLocks noChangeArrowheads="1"/>
          </p:cNvSpPr>
          <p:nvPr/>
        </p:nvSpPr>
        <p:spPr bwMode="auto">
          <a:xfrm>
            <a:off x="533400" y="3429000"/>
            <a:ext cx="807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chemeClr val="bg1"/>
                </a:solidFill>
                <a:latin typeface="Courier New" pitchFamily="49" charset="0"/>
              </a:rPr>
              <a:t>"repeat_region ...(#...)</a:t>
            </a:r>
            <a:r>
              <a:rPr lang="en-US" altLang="en-US" sz="2400">
                <a:solidFill>
                  <a:srgbClr val="FF3300"/>
                </a:solidFill>
                <a:latin typeface="Courier New" pitchFamily="49" charset="0"/>
              </a:rPr>
              <a:t>**</a:t>
            </a:r>
            <a:r>
              <a:rPr lang="en-US" altLang="en-US" sz="2400">
                <a:solidFill>
                  <a:schemeClr val="bg1"/>
                </a:solidFill>
                <a:latin typeface="Courier New" pitchFamily="49" charset="0"/>
              </a:rPr>
              <a:t>                "</a:t>
            </a:r>
          </a:p>
        </p:txBody>
      </p:sp>
      <p:sp>
        <p:nvSpPr>
          <p:cNvPr id="57350" name="Rectangle 6"/>
          <p:cNvSpPr>
            <a:spLocks noChangeArrowheads="1"/>
          </p:cNvSpPr>
          <p:nvPr/>
        </p:nvSpPr>
        <p:spPr bwMode="auto">
          <a:xfrm>
            <a:off x="2470150" y="1524000"/>
            <a:ext cx="533400" cy="228600"/>
          </a:xfrm>
          <a:prstGeom prst="rect">
            <a:avLst/>
          </a:prstGeom>
          <a:solidFill>
            <a:srgbClr val="FF0000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57351" name="Rectangle 7"/>
          <p:cNvSpPr>
            <a:spLocks noChangeArrowheads="1"/>
          </p:cNvSpPr>
          <p:nvPr/>
        </p:nvSpPr>
        <p:spPr bwMode="auto">
          <a:xfrm>
            <a:off x="3167063" y="1512888"/>
            <a:ext cx="533400" cy="228600"/>
          </a:xfrm>
          <a:prstGeom prst="rect">
            <a:avLst/>
          </a:prstGeom>
          <a:solidFill>
            <a:srgbClr val="FF0000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57352" name="Rectangle 8"/>
          <p:cNvSpPr>
            <a:spLocks noChangeArrowheads="1"/>
          </p:cNvSpPr>
          <p:nvPr/>
        </p:nvSpPr>
        <p:spPr bwMode="auto">
          <a:xfrm>
            <a:off x="3178175" y="1730375"/>
            <a:ext cx="5064125" cy="228600"/>
          </a:xfrm>
          <a:prstGeom prst="rect">
            <a:avLst/>
          </a:prstGeom>
          <a:solidFill>
            <a:srgbClr val="FF0000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57353" name="Rectangle 9"/>
          <p:cNvSpPr>
            <a:spLocks noChangeArrowheads="1"/>
          </p:cNvSpPr>
          <p:nvPr/>
        </p:nvSpPr>
        <p:spPr bwMode="auto">
          <a:xfrm>
            <a:off x="2481263" y="1958975"/>
            <a:ext cx="2439987" cy="228600"/>
          </a:xfrm>
          <a:prstGeom prst="rect">
            <a:avLst/>
          </a:prstGeom>
          <a:solidFill>
            <a:srgbClr val="FF0000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57354" name="Text Box 10"/>
          <p:cNvSpPr txBox="1">
            <a:spLocks noChangeArrowheads="1"/>
          </p:cNvSpPr>
          <p:nvPr/>
        </p:nvSpPr>
        <p:spPr bwMode="auto">
          <a:xfrm>
            <a:off x="923925" y="4038600"/>
            <a:ext cx="7315200" cy="210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u="sng">
                <a:solidFill>
                  <a:srgbClr val="FFFF00"/>
                </a:solidFill>
              </a:rPr>
              <a:t>Special symbols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chemeClr val="bg1"/>
                </a:solidFill>
                <a:latin typeface="Courier New" pitchFamily="49" charset="0"/>
              </a:rPr>
              <a:t>...	</a:t>
            </a:r>
            <a:r>
              <a:rPr lang="en-US" altLang="en-US" sz="2400">
                <a:solidFill>
                  <a:srgbClr val="FFFF00"/>
                </a:solidFill>
              </a:rPr>
              <a:t>As many of previous character as possible</a:t>
            </a:r>
            <a:br>
              <a:rPr lang="en-US" altLang="en-US" sz="2400">
                <a:solidFill>
                  <a:srgbClr val="FFFF00"/>
                </a:solidFill>
              </a:rPr>
            </a:br>
            <a:r>
              <a:rPr lang="en-US" altLang="en-US" sz="2400">
                <a:solidFill>
                  <a:srgbClr val="FFFF00"/>
                </a:solidFill>
              </a:rPr>
              <a:t>  </a:t>
            </a:r>
            <a:r>
              <a:rPr lang="en-US" altLang="en-US" sz="2400">
                <a:solidFill>
                  <a:schemeClr val="bg1"/>
                </a:solidFill>
                <a:latin typeface="Courier New" pitchFamily="49" charset="0"/>
              </a:rPr>
              <a:t>#</a:t>
            </a:r>
            <a:r>
              <a:rPr lang="en-US" altLang="en-US" sz="2400">
                <a:solidFill>
                  <a:srgbClr val="FFFF00"/>
                </a:solidFill>
              </a:rPr>
              <a:t>	A single digit</a:t>
            </a:r>
            <a:br>
              <a:rPr lang="en-US" altLang="en-US" sz="2400">
                <a:solidFill>
                  <a:srgbClr val="FFFF00"/>
                </a:solidFill>
              </a:rPr>
            </a:br>
            <a:r>
              <a:rPr lang="en-US" altLang="en-US" sz="2400">
                <a:solidFill>
                  <a:srgbClr val="FFFF00"/>
                </a:solidFill>
              </a:rPr>
              <a:t> </a:t>
            </a:r>
            <a:r>
              <a:rPr lang="en-US" altLang="en-US" sz="2400">
                <a:solidFill>
                  <a:schemeClr val="bg1"/>
                </a:solidFill>
                <a:latin typeface="Courier New" pitchFamily="49" charset="0"/>
              </a:rPr>
              <a:t>()</a:t>
            </a:r>
            <a:r>
              <a:rPr lang="en-US" altLang="en-US" sz="2400">
                <a:solidFill>
                  <a:srgbClr val="FFFF00"/>
                </a:solidFill>
              </a:rPr>
              <a:t>	Capture what's inside</a:t>
            </a:r>
            <a:br>
              <a:rPr lang="en-US" altLang="en-US" sz="2400">
                <a:solidFill>
                  <a:srgbClr val="FFFF00"/>
                </a:solidFill>
              </a:rPr>
            </a:br>
            <a:r>
              <a:rPr lang="en-US" altLang="en-US" sz="2400">
                <a:solidFill>
                  <a:srgbClr val="FFFF00"/>
                </a:solidFill>
              </a:rPr>
              <a:t>  </a:t>
            </a:r>
            <a:r>
              <a:rPr lang="en-US" altLang="en-US" sz="2400">
                <a:solidFill>
                  <a:schemeClr val="bg1"/>
                </a:solidFill>
                <a:latin typeface="Courier New" pitchFamily="49" charset="0"/>
              </a:rPr>
              <a:t>*</a:t>
            </a:r>
            <a:r>
              <a:rPr lang="en-US" altLang="en-US" sz="2400">
                <a:solidFill>
                  <a:srgbClr val="FFFF00"/>
                </a:solidFill>
              </a:rPr>
              <a:t>	Any character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66" t="75212" r="46695" b="11555"/>
          <a:stretch>
            <a:fillRect/>
          </a:stretch>
        </p:blipFill>
        <p:spPr bwMode="auto">
          <a:xfrm>
            <a:off x="739775" y="1004888"/>
            <a:ext cx="7696200" cy="1662112"/>
          </a:xfrm>
          <a:prstGeom prst="rect">
            <a:avLst/>
          </a:prstGeom>
          <a:noFill/>
          <a:ln w="57150" cmpd="thickThin">
            <a:solidFill>
              <a:srgbClr val="CC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8371" name="Text Box 3"/>
          <p:cNvSpPr txBox="1"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400" b="1">
                <a:solidFill>
                  <a:srgbClr val="FFFF00"/>
                </a:solidFill>
              </a:rPr>
              <a:t>Algorithm to extract REP sequences</a:t>
            </a:r>
            <a:endParaRPr lang="en-US" altLang="en-US" sz="4400">
              <a:solidFill>
                <a:srgbClr val="FFFF00"/>
              </a:solidFill>
            </a:endParaRPr>
          </a:p>
        </p:txBody>
      </p:sp>
      <p:sp>
        <p:nvSpPr>
          <p:cNvPr id="58372" name="Text Box 4"/>
          <p:cNvSpPr txBox="1">
            <a:spLocks noChangeArrowheads="1"/>
          </p:cNvSpPr>
          <p:nvPr/>
        </p:nvSpPr>
        <p:spPr bwMode="auto">
          <a:xfrm>
            <a:off x="3113088" y="2894013"/>
            <a:ext cx="29718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u="sng">
                <a:solidFill>
                  <a:srgbClr val="FFFF00"/>
                </a:solidFill>
              </a:rPr>
              <a:t>Pattern</a:t>
            </a:r>
          </a:p>
        </p:txBody>
      </p:sp>
      <p:sp>
        <p:nvSpPr>
          <p:cNvPr id="58373" name="Text Box 5"/>
          <p:cNvSpPr txBox="1">
            <a:spLocks noChangeArrowheads="1"/>
          </p:cNvSpPr>
          <p:nvPr/>
        </p:nvSpPr>
        <p:spPr bwMode="auto">
          <a:xfrm>
            <a:off x="533400" y="3429000"/>
            <a:ext cx="807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chemeClr val="bg1"/>
                </a:solidFill>
                <a:latin typeface="Courier New" pitchFamily="49" charset="0"/>
              </a:rPr>
              <a:t>"repeat_region ...(#...)**</a:t>
            </a:r>
            <a:r>
              <a:rPr lang="en-US" altLang="en-US" sz="2400">
                <a:solidFill>
                  <a:srgbClr val="FF3300"/>
                </a:solidFill>
                <a:latin typeface="Courier New" pitchFamily="49" charset="0"/>
              </a:rPr>
              <a:t>(#...)</a:t>
            </a:r>
            <a:r>
              <a:rPr lang="en-US" altLang="en-US" sz="2400">
                <a:solidFill>
                  <a:schemeClr val="bg1"/>
                </a:solidFill>
                <a:latin typeface="Courier New" pitchFamily="49" charset="0"/>
              </a:rPr>
              <a:t>          "</a:t>
            </a:r>
          </a:p>
        </p:txBody>
      </p:sp>
      <p:sp>
        <p:nvSpPr>
          <p:cNvPr id="58374" name="Rectangle 6"/>
          <p:cNvSpPr>
            <a:spLocks noChangeArrowheads="1"/>
          </p:cNvSpPr>
          <p:nvPr/>
        </p:nvSpPr>
        <p:spPr bwMode="auto">
          <a:xfrm>
            <a:off x="2470150" y="1524000"/>
            <a:ext cx="533400" cy="228600"/>
          </a:xfrm>
          <a:prstGeom prst="rect">
            <a:avLst/>
          </a:prstGeom>
          <a:solidFill>
            <a:srgbClr val="FF0000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58375" name="Rectangle 7"/>
          <p:cNvSpPr>
            <a:spLocks noChangeArrowheads="1"/>
          </p:cNvSpPr>
          <p:nvPr/>
        </p:nvSpPr>
        <p:spPr bwMode="auto">
          <a:xfrm>
            <a:off x="3167063" y="1512888"/>
            <a:ext cx="533400" cy="228600"/>
          </a:xfrm>
          <a:prstGeom prst="rect">
            <a:avLst/>
          </a:prstGeom>
          <a:solidFill>
            <a:srgbClr val="FF0000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58376" name="Rectangle 8"/>
          <p:cNvSpPr>
            <a:spLocks noChangeArrowheads="1"/>
          </p:cNvSpPr>
          <p:nvPr/>
        </p:nvSpPr>
        <p:spPr bwMode="auto">
          <a:xfrm>
            <a:off x="3178175" y="1730375"/>
            <a:ext cx="5064125" cy="228600"/>
          </a:xfrm>
          <a:prstGeom prst="rect">
            <a:avLst/>
          </a:prstGeom>
          <a:solidFill>
            <a:srgbClr val="FF0000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58377" name="Rectangle 9"/>
          <p:cNvSpPr>
            <a:spLocks noChangeArrowheads="1"/>
          </p:cNvSpPr>
          <p:nvPr/>
        </p:nvSpPr>
        <p:spPr bwMode="auto">
          <a:xfrm>
            <a:off x="2481263" y="1958975"/>
            <a:ext cx="2439987" cy="228600"/>
          </a:xfrm>
          <a:prstGeom prst="rect">
            <a:avLst/>
          </a:prstGeom>
          <a:solidFill>
            <a:srgbClr val="FF0000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58378" name="Text Box 10"/>
          <p:cNvSpPr txBox="1">
            <a:spLocks noChangeArrowheads="1"/>
          </p:cNvSpPr>
          <p:nvPr/>
        </p:nvSpPr>
        <p:spPr bwMode="auto">
          <a:xfrm>
            <a:off x="923925" y="4038600"/>
            <a:ext cx="7315200" cy="210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u="sng">
                <a:solidFill>
                  <a:srgbClr val="FFFF00"/>
                </a:solidFill>
              </a:rPr>
              <a:t>Special symbols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chemeClr val="bg1"/>
                </a:solidFill>
                <a:latin typeface="Courier New" pitchFamily="49" charset="0"/>
              </a:rPr>
              <a:t>...	</a:t>
            </a:r>
            <a:r>
              <a:rPr lang="en-US" altLang="en-US" sz="2400">
                <a:solidFill>
                  <a:srgbClr val="FFFF00"/>
                </a:solidFill>
              </a:rPr>
              <a:t>As many of previous character as possible</a:t>
            </a:r>
            <a:br>
              <a:rPr lang="en-US" altLang="en-US" sz="2400">
                <a:solidFill>
                  <a:srgbClr val="FFFF00"/>
                </a:solidFill>
              </a:rPr>
            </a:br>
            <a:r>
              <a:rPr lang="en-US" altLang="en-US" sz="2400">
                <a:solidFill>
                  <a:srgbClr val="FFFF00"/>
                </a:solidFill>
              </a:rPr>
              <a:t>  </a:t>
            </a:r>
            <a:r>
              <a:rPr lang="en-US" altLang="en-US" sz="2400">
                <a:solidFill>
                  <a:schemeClr val="bg1"/>
                </a:solidFill>
                <a:latin typeface="Courier New" pitchFamily="49" charset="0"/>
              </a:rPr>
              <a:t>#</a:t>
            </a:r>
            <a:r>
              <a:rPr lang="en-US" altLang="en-US" sz="2400">
                <a:solidFill>
                  <a:srgbClr val="FFFF00"/>
                </a:solidFill>
              </a:rPr>
              <a:t>	A single digit</a:t>
            </a:r>
            <a:br>
              <a:rPr lang="en-US" altLang="en-US" sz="2400">
                <a:solidFill>
                  <a:srgbClr val="FFFF00"/>
                </a:solidFill>
              </a:rPr>
            </a:br>
            <a:r>
              <a:rPr lang="en-US" altLang="en-US" sz="2400">
                <a:solidFill>
                  <a:srgbClr val="FFFF00"/>
                </a:solidFill>
              </a:rPr>
              <a:t> </a:t>
            </a:r>
            <a:r>
              <a:rPr lang="en-US" altLang="en-US" sz="2400">
                <a:solidFill>
                  <a:schemeClr val="bg1"/>
                </a:solidFill>
                <a:latin typeface="Courier New" pitchFamily="49" charset="0"/>
              </a:rPr>
              <a:t>()</a:t>
            </a:r>
            <a:r>
              <a:rPr lang="en-US" altLang="en-US" sz="2400">
                <a:solidFill>
                  <a:srgbClr val="FFFF00"/>
                </a:solidFill>
              </a:rPr>
              <a:t>	Capture what's inside</a:t>
            </a:r>
            <a:br>
              <a:rPr lang="en-US" altLang="en-US" sz="2400">
                <a:solidFill>
                  <a:srgbClr val="FFFF00"/>
                </a:solidFill>
              </a:rPr>
            </a:br>
            <a:r>
              <a:rPr lang="en-US" altLang="en-US" sz="2400">
                <a:solidFill>
                  <a:srgbClr val="FFFF00"/>
                </a:solidFill>
              </a:rPr>
              <a:t>  </a:t>
            </a:r>
            <a:r>
              <a:rPr lang="en-US" altLang="en-US" sz="2400">
                <a:solidFill>
                  <a:schemeClr val="bg1"/>
                </a:solidFill>
                <a:latin typeface="Courier New" pitchFamily="49" charset="0"/>
              </a:rPr>
              <a:t>*</a:t>
            </a:r>
            <a:r>
              <a:rPr lang="en-US" altLang="en-US" sz="2400">
                <a:solidFill>
                  <a:srgbClr val="FFFF00"/>
                </a:solidFill>
              </a:rPr>
              <a:t>	Any character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66" t="75212" r="46695" b="11555"/>
          <a:stretch>
            <a:fillRect/>
          </a:stretch>
        </p:blipFill>
        <p:spPr bwMode="auto">
          <a:xfrm>
            <a:off x="739775" y="1004888"/>
            <a:ext cx="7696200" cy="1662112"/>
          </a:xfrm>
          <a:prstGeom prst="rect">
            <a:avLst/>
          </a:prstGeom>
          <a:noFill/>
          <a:ln w="57150" cmpd="thickThin">
            <a:solidFill>
              <a:srgbClr val="CC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9395" name="Text Box 3"/>
          <p:cNvSpPr txBox="1"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400" b="1">
                <a:solidFill>
                  <a:srgbClr val="FFFF00"/>
                </a:solidFill>
              </a:rPr>
              <a:t>Algorithm to extract REP sequences</a:t>
            </a:r>
            <a:endParaRPr lang="en-US" altLang="en-US" sz="4400">
              <a:solidFill>
                <a:srgbClr val="FFFF00"/>
              </a:solidFill>
            </a:endParaRPr>
          </a:p>
        </p:txBody>
      </p:sp>
      <p:sp>
        <p:nvSpPr>
          <p:cNvPr id="59396" name="Text Box 4"/>
          <p:cNvSpPr txBox="1">
            <a:spLocks noChangeArrowheads="1"/>
          </p:cNvSpPr>
          <p:nvPr/>
        </p:nvSpPr>
        <p:spPr bwMode="auto">
          <a:xfrm>
            <a:off x="3113088" y="2894013"/>
            <a:ext cx="29718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u="sng">
                <a:solidFill>
                  <a:srgbClr val="FFFF00"/>
                </a:solidFill>
              </a:rPr>
              <a:t>Pattern</a:t>
            </a:r>
          </a:p>
        </p:txBody>
      </p:sp>
      <p:sp>
        <p:nvSpPr>
          <p:cNvPr id="59397" name="Text Box 5"/>
          <p:cNvSpPr txBox="1">
            <a:spLocks noChangeArrowheads="1"/>
          </p:cNvSpPr>
          <p:nvPr/>
        </p:nvSpPr>
        <p:spPr bwMode="auto">
          <a:xfrm>
            <a:off x="533400" y="3429000"/>
            <a:ext cx="807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chemeClr val="bg1"/>
                </a:solidFill>
                <a:latin typeface="Courier New" pitchFamily="49" charset="0"/>
              </a:rPr>
              <a:t>"repeat_region ...(#...)**(#...)</a:t>
            </a:r>
            <a:r>
              <a:rPr lang="en-US" altLang="en-US" sz="2400">
                <a:solidFill>
                  <a:srgbClr val="FF3300"/>
                </a:solidFill>
                <a:latin typeface="Courier New" pitchFamily="49" charset="0"/>
              </a:rPr>
              <a:t>*</a:t>
            </a:r>
            <a:r>
              <a:rPr lang="en-US" altLang="en-US" sz="2400">
                <a:solidFill>
                  <a:schemeClr val="bg1"/>
                </a:solidFill>
                <a:latin typeface="Courier New" pitchFamily="49" charset="0"/>
              </a:rPr>
              <a:t>         "</a:t>
            </a:r>
          </a:p>
        </p:txBody>
      </p:sp>
      <p:sp>
        <p:nvSpPr>
          <p:cNvPr id="59398" name="Rectangle 6"/>
          <p:cNvSpPr>
            <a:spLocks noChangeArrowheads="1"/>
          </p:cNvSpPr>
          <p:nvPr/>
        </p:nvSpPr>
        <p:spPr bwMode="auto">
          <a:xfrm>
            <a:off x="2470150" y="1524000"/>
            <a:ext cx="533400" cy="228600"/>
          </a:xfrm>
          <a:prstGeom prst="rect">
            <a:avLst/>
          </a:prstGeom>
          <a:solidFill>
            <a:srgbClr val="FF0000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59399" name="Rectangle 7"/>
          <p:cNvSpPr>
            <a:spLocks noChangeArrowheads="1"/>
          </p:cNvSpPr>
          <p:nvPr/>
        </p:nvSpPr>
        <p:spPr bwMode="auto">
          <a:xfrm>
            <a:off x="3167063" y="1512888"/>
            <a:ext cx="533400" cy="228600"/>
          </a:xfrm>
          <a:prstGeom prst="rect">
            <a:avLst/>
          </a:prstGeom>
          <a:solidFill>
            <a:srgbClr val="FF0000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59400" name="Rectangle 8"/>
          <p:cNvSpPr>
            <a:spLocks noChangeArrowheads="1"/>
          </p:cNvSpPr>
          <p:nvPr/>
        </p:nvSpPr>
        <p:spPr bwMode="auto">
          <a:xfrm>
            <a:off x="3178175" y="1730375"/>
            <a:ext cx="5064125" cy="228600"/>
          </a:xfrm>
          <a:prstGeom prst="rect">
            <a:avLst/>
          </a:prstGeom>
          <a:solidFill>
            <a:srgbClr val="FF0000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59401" name="Rectangle 9"/>
          <p:cNvSpPr>
            <a:spLocks noChangeArrowheads="1"/>
          </p:cNvSpPr>
          <p:nvPr/>
        </p:nvSpPr>
        <p:spPr bwMode="auto">
          <a:xfrm>
            <a:off x="2481263" y="1958975"/>
            <a:ext cx="2439987" cy="228600"/>
          </a:xfrm>
          <a:prstGeom prst="rect">
            <a:avLst/>
          </a:prstGeom>
          <a:solidFill>
            <a:srgbClr val="FF0000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59402" name="Text Box 10"/>
          <p:cNvSpPr txBox="1">
            <a:spLocks noChangeArrowheads="1"/>
          </p:cNvSpPr>
          <p:nvPr/>
        </p:nvSpPr>
        <p:spPr bwMode="auto">
          <a:xfrm>
            <a:off x="923925" y="4038600"/>
            <a:ext cx="7315200" cy="210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u="sng">
                <a:solidFill>
                  <a:srgbClr val="FFFF00"/>
                </a:solidFill>
              </a:rPr>
              <a:t>Special symbols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chemeClr val="bg1"/>
                </a:solidFill>
                <a:latin typeface="Courier New" pitchFamily="49" charset="0"/>
              </a:rPr>
              <a:t>...	</a:t>
            </a:r>
            <a:r>
              <a:rPr lang="en-US" altLang="en-US" sz="2400">
                <a:solidFill>
                  <a:srgbClr val="FFFF00"/>
                </a:solidFill>
              </a:rPr>
              <a:t>As many of previous character as possible</a:t>
            </a:r>
            <a:br>
              <a:rPr lang="en-US" altLang="en-US" sz="2400">
                <a:solidFill>
                  <a:srgbClr val="FFFF00"/>
                </a:solidFill>
              </a:rPr>
            </a:br>
            <a:r>
              <a:rPr lang="en-US" altLang="en-US" sz="2400">
                <a:solidFill>
                  <a:srgbClr val="FFFF00"/>
                </a:solidFill>
              </a:rPr>
              <a:t>  </a:t>
            </a:r>
            <a:r>
              <a:rPr lang="en-US" altLang="en-US" sz="2400">
                <a:solidFill>
                  <a:schemeClr val="bg1"/>
                </a:solidFill>
                <a:latin typeface="Courier New" pitchFamily="49" charset="0"/>
              </a:rPr>
              <a:t>#</a:t>
            </a:r>
            <a:r>
              <a:rPr lang="en-US" altLang="en-US" sz="2400">
                <a:solidFill>
                  <a:srgbClr val="FFFF00"/>
                </a:solidFill>
              </a:rPr>
              <a:t>	A single digit</a:t>
            </a:r>
            <a:br>
              <a:rPr lang="en-US" altLang="en-US" sz="2400">
                <a:solidFill>
                  <a:srgbClr val="FFFF00"/>
                </a:solidFill>
              </a:rPr>
            </a:br>
            <a:r>
              <a:rPr lang="en-US" altLang="en-US" sz="2400">
                <a:solidFill>
                  <a:srgbClr val="FFFF00"/>
                </a:solidFill>
              </a:rPr>
              <a:t> </a:t>
            </a:r>
            <a:r>
              <a:rPr lang="en-US" altLang="en-US" sz="2400">
                <a:solidFill>
                  <a:schemeClr val="bg1"/>
                </a:solidFill>
                <a:latin typeface="Courier New" pitchFamily="49" charset="0"/>
              </a:rPr>
              <a:t>()</a:t>
            </a:r>
            <a:r>
              <a:rPr lang="en-US" altLang="en-US" sz="2400">
                <a:solidFill>
                  <a:srgbClr val="FFFF00"/>
                </a:solidFill>
              </a:rPr>
              <a:t>	Capture what's inside</a:t>
            </a:r>
            <a:br>
              <a:rPr lang="en-US" altLang="en-US" sz="2400">
                <a:solidFill>
                  <a:srgbClr val="FFFF00"/>
                </a:solidFill>
              </a:rPr>
            </a:br>
            <a:r>
              <a:rPr lang="en-US" altLang="en-US" sz="2400">
                <a:solidFill>
                  <a:srgbClr val="FFFF00"/>
                </a:solidFill>
              </a:rPr>
              <a:t>  </a:t>
            </a:r>
            <a:r>
              <a:rPr lang="en-US" altLang="en-US" sz="2400">
                <a:solidFill>
                  <a:schemeClr val="bg1"/>
                </a:solidFill>
                <a:latin typeface="Courier New" pitchFamily="49" charset="0"/>
              </a:rPr>
              <a:t>*</a:t>
            </a:r>
            <a:r>
              <a:rPr lang="en-US" altLang="en-US" sz="2400">
                <a:solidFill>
                  <a:srgbClr val="FFFF00"/>
                </a:solidFill>
              </a:rPr>
              <a:t>	Any character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66" t="75212" r="46695" b="11555"/>
          <a:stretch>
            <a:fillRect/>
          </a:stretch>
        </p:blipFill>
        <p:spPr bwMode="auto">
          <a:xfrm>
            <a:off x="739775" y="1004888"/>
            <a:ext cx="7696200" cy="1662112"/>
          </a:xfrm>
          <a:prstGeom prst="rect">
            <a:avLst/>
          </a:prstGeom>
          <a:noFill/>
          <a:ln w="57150" cmpd="thickThin">
            <a:solidFill>
              <a:srgbClr val="CC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0419" name="Text Box 3"/>
          <p:cNvSpPr txBox="1"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400" b="1">
                <a:solidFill>
                  <a:srgbClr val="FFFF00"/>
                </a:solidFill>
              </a:rPr>
              <a:t>Algorithm to extract REP sequences</a:t>
            </a:r>
            <a:endParaRPr lang="en-US" altLang="en-US" sz="4400">
              <a:solidFill>
                <a:srgbClr val="FFFF00"/>
              </a:solidFill>
            </a:endParaRPr>
          </a:p>
        </p:txBody>
      </p:sp>
      <p:sp>
        <p:nvSpPr>
          <p:cNvPr id="60420" name="Text Box 4"/>
          <p:cNvSpPr txBox="1">
            <a:spLocks noChangeArrowheads="1"/>
          </p:cNvSpPr>
          <p:nvPr/>
        </p:nvSpPr>
        <p:spPr bwMode="auto">
          <a:xfrm>
            <a:off x="3113088" y="2894013"/>
            <a:ext cx="29718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u="sng">
                <a:solidFill>
                  <a:srgbClr val="FFFF00"/>
                </a:solidFill>
              </a:rPr>
              <a:t>Pattern</a:t>
            </a:r>
          </a:p>
        </p:txBody>
      </p:sp>
      <p:sp>
        <p:nvSpPr>
          <p:cNvPr id="60421" name="Text Box 5"/>
          <p:cNvSpPr txBox="1">
            <a:spLocks noChangeArrowheads="1"/>
          </p:cNvSpPr>
          <p:nvPr/>
        </p:nvSpPr>
        <p:spPr bwMode="auto">
          <a:xfrm>
            <a:off x="533400" y="3429000"/>
            <a:ext cx="807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chemeClr val="bg1"/>
                </a:solidFill>
                <a:latin typeface="Courier New" pitchFamily="49" charset="0"/>
              </a:rPr>
              <a:t>"repeat_region ...(#...)**(#...)*         "</a:t>
            </a:r>
          </a:p>
        </p:txBody>
      </p:sp>
      <p:sp>
        <p:nvSpPr>
          <p:cNvPr id="60422" name="Rectangle 6"/>
          <p:cNvSpPr>
            <a:spLocks noChangeArrowheads="1"/>
          </p:cNvSpPr>
          <p:nvPr/>
        </p:nvSpPr>
        <p:spPr bwMode="auto">
          <a:xfrm>
            <a:off x="2470150" y="1524000"/>
            <a:ext cx="533400" cy="228600"/>
          </a:xfrm>
          <a:prstGeom prst="rect">
            <a:avLst/>
          </a:prstGeom>
          <a:solidFill>
            <a:srgbClr val="FF0000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60423" name="Rectangle 7"/>
          <p:cNvSpPr>
            <a:spLocks noChangeArrowheads="1"/>
          </p:cNvSpPr>
          <p:nvPr/>
        </p:nvSpPr>
        <p:spPr bwMode="auto">
          <a:xfrm>
            <a:off x="3167063" y="1512888"/>
            <a:ext cx="533400" cy="228600"/>
          </a:xfrm>
          <a:prstGeom prst="rect">
            <a:avLst/>
          </a:prstGeom>
          <a:solidFill>
            <a:srgbClr val="FF0000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60424" name="Rectangle 8"/>
          <p:cNvSpPr>
            <a:spLocks noChangeArrowheads="1"/>
          </p:cNvSpPr>
          <p:nvPr/>
        </p:nvSpPr>
        <p:spPr bwMode="auto">
          <a:xfrm>
            <a:off x="3178175" y="1730375"/>
            <a:ext cx="5064125" cy="228600"/>
          </a:xfrm>
          <a:prstGeom prst="rect">
            <a:avLst/>
          </a:prstGeom>
          <a:solidFill>
            <a:srgbClr val="FF0000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60425" name="Rectangle 9"/>
          <p:cNvSpPr>
            <a:spLocks noChangeArrowheads="1"/>
          </p:cNvSpPr>
          <p:nvPr/>
        </p:nvSpPr>
        <p:spPr bwMode="auto">
          <a:xfrm>
            <a:off x="2481263" y="1958975"/>
            <a:ext cx="2439987" cy="228600"/>
          </a:xfrm>
          <a:prstGeom prst="rect">
            <a:avLst/>
          </a:prstGeom>
          <a:solidFill>
            <a:srgbClr val="FF0000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60426" name="Text Box 10"/>
          <p:cNvSpPr txBox="1">
            <a:spLocks noChangeArrowheads="1"/>
          </p:cNvSpPr>
          <p:nvPr/>
        </p:nvSpPr>
        <p:spPr bwMode="auto">
          <a:xfrm>
            <a:off x="923925" y="4038600"/>
            <a:ext cx="7315200" cy="2465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u="sng">
                <a:solidFill>
                  <a:srgbClr val="FFFF00"/>
                </a:solidFill>
              </a:rPr>
              <a:t>Special symbols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chemeClr val="bg1"/>
                </a:solidFill>
                <a:latin typeface="Courier New" pitchFamily="49" charset="0"/>
              </a:rPr>
              <a:t>...	</a:t>
            </a:r>
            <a:r>
              <a:rPr lang="en-US" altLang="en-US" sz="2400">
                <a:solidFill>
                  <a:srgbClr val="FFFF00"/>
                </a:solidFill>
              </a:rPr>
              <a:t>As many of previous character as possible</a:t>
            </a:r>
            <a:br>
              <a:rPr lang="en-US" altLang="en-US" sz="2400">
                <a:solidFill>
                  <a:srgbClr val="FFFF00"/>
                </a:solidFill>
              </a:rPr>
            </a:br>
            <a:r>
              <a:rPr lang="en-US" altLang="en-US" sz="2400">
                <a:solidFill>
                  <a:srgbClr val="FFFF00"/>
                </a:solidFill>
              </a:rPr>
              <a:t>  </a:t>
            </a:r>
            <a:r>
              <a:rPr lang="en-US" altLang="en-US" sz="2400">
                <a:solidFill>
                  <a:schemeClr val="bg1"/>
                </a:solidFill>
                <a:latin typeface="Courier New" pitchFamily="49" charset="0"/>
              </a:rPr>
              <a:t>#</a:t>
            </a:r>
            <a:r>
              <a:rPr lang="en-US" altLang="en-US" sz="2400">
                <a:solidFill>
                  <a:srgbClr val="FFFF00"/>
                </a:solidFill>
              </a:rPr>
              <a:t>	A single digit</a:t>
            </a:r>
            <a:br>
              <a:rPr lang="en-US" altLang="en-US" sz="2400">
                <a:solidFill>
                  <a:srgbClr val="FFFF00"/>
                </a:solidFill>
              </a:rPr>
            </a:br>
            <a:r>
              <a:rPr lang="en-US" altLang="en-US" sz="2400">
                <a:solidFill>
                  <a:srgbClr val="FFFF00"/>
                </a:solidFill>
              </a:rPr>
              <a:t> </a:t>
            </a:r>
            <a:r>
              <a:rPr lang="en-US" altLang="en-US" sz="2400">
                <a:solidFill>
                  <a:schemeClr val="bg1"/>
                </a:solidFill>
                <a:latin typeface="Courier New" pitchFamily="49" charset="0"/>
              </a:rPr>
              <a:t>()</a:t>
            </a:r>
            <a:r>
              <a:rPr lang="en-US" altLang="en-US" sz="2400">
                <a:solidFill>
                  <a:srgbClr val="FFFF00"/>
                </a:solidFill>
              </a:rPr>
              <a:t>	Capture what's inside</a:t>
            </a:r>
            <a:br>
              <a:rPr lang="en-US" altLang="en-US" sz="2400">
                <a:solidFill>
                  <a:srgbClr val="FFFF00"/>
                </a:solidFill>
              </a:rPr>
            </a:br>
            <a:r>
              <a:rPr lang="en-US" altLang="en-US" sz="2400">
                <a:solidFill>
                  <a:srgbClr val="FFFF00"/>
                </a:solidFill>
              </a:rPr>
              <a:t>  </a:t>
            </a:r>
            <a:r>
              <a:rPr lang="en-US" altLang="en-US" sz="2400">
                <a:solidFill>
                  <a:schemeClr val="bg1"/>
                </a:solidFill>
                <a:latin typeface="Courier New" pitchFamily="49" charset="0"/>
              </a:rPr>
              <a:t>*</a:t>
            </a:r>
            <a:r>
              <a:rPr lang="en-US" altLang="en-US" sz="2400">
                <a:solidFill>
                  <a:srgbClr val="FFFF00"/>
                </a:solidFill>
              </a:rPr>
              <a:t>	Any character</a:t>
            </a:r>
            <a:br>
              <a:rPr lang="en-US" altLang="en-US" sz="2400">
                <a:solidFill>
                  <a:srgbClr val="FFFF00"/>
                </a:solidFill>
              </a:rPr>
            </a:br>
            <a:r>
              <a:rPr lang="en-US" altLang="en-US" sz="2400">
                <a:solidFill>
                  <a:srgbClr val="FFFF00"/>
                </a:solidFill>
              </a:rPr>
              <a:t> </a:t>
            </a:r>
            <a:r>
              <a:rPr lang="en-US" altLang="en-US" sz="2400">
                <a:solidFill>
                  <a:schemeClr val="bg1"/>
                </a:solidFill>
                <a:latin typeface="Courier New" pitchFamily="49" charset="0"/>
              </a:rPr>
              <a:t>..</a:t>
            </a:r>
            <a:r>
              <a:rPr lang="en-US" altLang="en-US" sz="2400">
                <a:solidFill>
                  <a:srgbClr val="FFFF00"/>
                </a:solidFill>
              </a:rPr>
              <a:t>	</a:t>
            </a:r>
            <a:r>
              <a:rPr lang="en-US" altLang="en-US" sz="2400">
                <a:solidFill>
                  <a:srgbClr val="FF3300"/>
                </a:solidFill>
              </a:rPr>
              <a:t>As few of previous character as necessary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0"/>
            <a:ext cx="8839200" cy="689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6451" name="Line 3"/>
          <p:cNvSpPr>
            <a:spLocks noChangeShapeType="1"/>
          </p:cNvSpPr>
          <p:nvPr/>
        </p:nvSpPr>
        <p:spPr bwMode="auto">
          <a:xfrm>
            <a:off x="4749800" y="2032000"/>
            <a:ext cx="99060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64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64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6451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66" t="75212" r="46695" b="11555"/>
          <a:stretch>
            <a:fillRect/>
          </a:stretch>
        </p:blipFill>
        <p:spPr bwMode="auto">
          <a:xfrm>
            <a:off x="739775" y="1004888"/>
            <a:ext cx="7696200" cy="1662112"/>
          </a:xfrm>
          <a:prstGeom prst="rect">
            <a:avLst/>
          </a:prstGeom>
          <a:noFill/>
          <a:ln w="57150" cmpd="thickThin">
            <a:solidFill>
              <a:srgbClr val="CC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43" name="Text Box 3"/>
          <p:cNvSpPr txBox="1"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400" b="1">
                <a:solidFill>
                  <a:srgbClr val="FFFF00"/>
                </a:solidFill>
              </a:rPr>
              <a:t>Algorithm to extract REP sequences</a:t>
            </a:r>
            <a:endParaRPr lang="en-US" altLang="en-US" sz="4400">
              <a:solidFill>
                <a:srgbClr val="FFFF00"/>
              </a:solidFill>
            </a:endParaRPr>
          </a:p>
        </p:txBody>
      </p:sp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3113088" y="2894013"/>
            <a:ext cx="29718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u="sng">
                <a:solidFill>
                  <a:srgbClr val="FFFF00"/>
                </a:solidFill>
              </a:rPr>
              <a:t>Pattern</a:t>
            </a:r>
          </a:p>
        </p:txBody>
      </p:sp>
      <p:sp>
        <p:nvSpPr>
          <p:cNvPr id="61445" name="Text Box 5"/>
          <p:cNvSpPr txBox="1">
            <a:spLocks noChangeArrowheads="1"/>
          </p:cNvSpPr>
          <p:nvPr/>
        </p:nvSpPr>
        <p:spPr bwMode="auto">
          <a:xfrm>
            <a:off x="533400" y="3429000"/>
            <a:ext cx="807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chemeClr val="bg1"/>
                </a:solidFill>
                <a:latin typeface="Courier New" pitchFamily="49" charset="0"/>
              </a:rPr>
              <a:t>"repeat_region ...(#...)**(#...)*</a:t>
            </a:r>
            <a:r>
              <a:rPr lang="en-US" altLang="en-US" sz="2400">
                <a:solidFill>
                  <a:srgbClr val="FF3300"/>
                </a:solidFill>
                <a:latin typeface="Courier New" pitchFamily="49" charset="0"/>
              </a:rPr>
              <a:t>..</a:t>
            </a:r>
            <a:r>
              <a:rPr lang="en-US" altLang="en-US" sz="2400">
                <a:solidFill>
                  <a:schemeClr val="bg1"/>
                </a:solidFill>
                <a:latin typeface="Courier New" pitchFamily="49" charset="0"/>
              </a:rPr>
              <a:t>       "</a:t>
            </a:r>
          </a:p>
        </p:txBody>
      </p:sp>
      <p:sp>
        <p:nvSpPr>
          <p:cNvPr id="61446" name="Rectangle 6"/>
          <p:cNvSpPr>
            <a:spLocks noChangeArrowheads="1"/>
          </p:cNvSpPr>
          <p:nvPr/>
        </p:nvSpPr>
        <p:spPr bwMode="auto">
          <a:xfrm>
            <a:off x="2470150" y="1524000"/>
            <a:ext cx="533400" cy="228600"/>
          </a:xfrm>
          <a:prstGeom prst="rect">
            <a:avLst/>
          </a:prstGeom>
          <a:solidFill>
            <a:srgbClr val="FF0000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61447" name="Rectangle 7"/>
          <p:cNvSpPr>
            <a:spLocks noChangeArrowheads="1"/>
          </p:cNvSpPr>
          <p:nvPr/>
        </p:nvSpPr>
        <p:spPr bwMode="auto">
          <a:xfrm>
            <a:off x="3167063" y="1512888"/>
            <a:ext cx="533400" cy="228600"/>
          </a:xfrm>
          <a:prstGeom prst="rect">
            <a:avLst/>
          </a:prstGeom>
          <a:solidFill>
            <a:srgbClr val="FF0000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61448" name="Rectangle 8"/>
          <p:cNvSpPr>
            <a:spLocks noChangeArrowheads="1"/>
          </p:cNvSpPr>
          <p:nvPr/>
        </p:nvSpPr>
        <p:spPr bwMode="auto">
          <a:xfrm>
            <a:off x="3178175" y="1730375"/>
            <a:ext cx="5064125" cy="228600"/>
          </a:xfrm>
          <a:prstGeom prst="rect">
            <a:avLst/>
          </a:prstGeom>
          <a:solidFill>
            <a:srgbClr val="FF0000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61449" name="Rectangle 9"/>
          <p:cNvSpPr>
            <a:spLocks noChangeArrowheads="1"/>
          </p:cNvSpPr>
          <p:nvPr/>
        </p:nvSpPr>
        <p:spPr bwMode="auto">
          <a:xfrm>
            <a:off x="2481263" y="1958975"/>
            <a:ext cx="2439987" cy="228600"/>
          </a:xfrm>
          <a:prstGeom prst="rect">
            <a:avLst/>
          </a:prstGeom>
          <a:solidFill>
            <a:srgbClr val="FF0000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61450" name="Text Box 10"/>
          <p:cNvSpPr txBox="1">
            <a:spLocks noChangeArrowheads="1"/>
          </p:cNvSpPr>
          <p:nvPr/>
        </p:nvSpPr>
        <p:spPr bwMode="auto">
          <a:xfrm>
            <a:off x="923925" y="4038600"/>
            <a:ext cx="7315200" cy="2465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u="sng">
                <a:solidFill>
                  <a:srgbClr val="FFFF00"/>
                </a:solidFill>
              </a:rPr>
              <a:t>Special symbols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chemeClr val="bg1"/>
                </a:solidFill>
                <a:latin typeface="Courier New" pitchFamily="49" charset="0"/>
              </a:rPr>
              <a:t>...	</a:t>
            </a:r>
            <a:r>
              <a:rPr lang="en-US" altLang="en-US" sz="2400">
                <a:solidFill>
                  <a:srgbClr val="FFFF00"/>
                </a:solidFill>
              </a:rPr>
              <a:t>As many of previous character as possible</a:t>
            </a:r>
            <a:br>
              <a:rPr lang="en-US" altLang="en-US" sz="2400">
                <a:solidFill>
                  <a:srgbClr val="FFFF00"/>
                </a:solidFill>
              </a:rPr>
            </a:br>
            <a:r>
              <a:rPr lang="en-US" altLang="en-US" sz="2400">
                <a:solidFill>
                  <a:srgbClr val="FFFF00"/>
                </a:solidFill>
              </a:rPr>
              <a:t>  </a:t>
            </a:r>
            <a:r>
              <a:rPr lang="en-US" altLang="en-US" sz="2400">
                <a:solidFill>
                  <a:schemeClr val="bg1"/>
                </a:solidFill>
                <a:latin typeface="Courier New" pitchFamily="49" charset="0"/>
              </a:rPr>
              <a:t>#</a:t>
            </a:r>
            <a:r>
              <a:rPr lang="en-US" altLang="en-US" sz="2400">
                <a:solidFill>
                  <a:srgbClr val="FFFF00"/>
                </a:solidFill>
              </a:rPr>
              <a:t>	A single digit</a:t>
            </a:r>
            <a:br>
              <a:rPr lang="en-US" altLang="en-US" sz="2400">
                <a:solidFill>
                  <a:srgbClr val="FFFF00"/>
                </a:solidFill>
              </a:rPr>
            </a:br>
            <a:r>
              <a:rPr lang="en-US" altLang="en-US" sz="2400">
                <a:solidFill>
                  <a:srgbClr val="FFFF00"/>
                </a:solidFill>
              </a:rPr>
              <a:t> </a:t>
            </a:r>
            <a:r>
              <a:rPr lang="en-US" altLang="en-US" sz="2400">
                <a:solidFill>
                  <a:schemeClr val="bg1"/>
                </a:solidFill>
                <a:latin typeface="Courier New" pitchFamily="49" charset="0"/>
              </a:rPr>
              <a:t>()</a:t>
            </a:r>
            <a:r>
              <a:rPr lang="en-US" altLang="en-US" sz="2400">
                <a:solidFill>
                  <a:srgbClr val="FFFF00"/>
                </a:solidFill>
              </a:rPr>
              <a:t>	Capture what's inside</a:t>
            </a:r>
            <a:br>
              <a:rPr lang="en-US" altLang="en-US" sz="2400">
                <a:solidFill>
                  <a:srgbClr val="FFFF00"/>
                </a:solidFill>
              </a:rPr>
            </a:br>
            <a:r>
              <a:rPr lang="en-US" altLang="en-US" sz="2400">
                <a:solidFill>
                  <a:srgbClr val="FFFF00"/>
                </a:solidFill>
              </a:rPr>
              <a:t>  </a:t>
            </a:r>
            <a:r>
              <a:rPr lang="en-US" altLang="en-US" sz="2400">
                <a:solidFill>
                  <a:schemeClr val="bg1"/>
                </a:solidFill>
                <a:latin typeface="Courier New" pitchFamily="49" charset="0"/>
              </a:rPr>
              <a:t>*</a:t>
            </a:r>
            <a:r>
              <a:rPr lang="en-US" altLang="en-US" sz="2400">
                <a:solidFill>
                  <a:srgbClr val="FFFF00"/>
                </a:solidFill>
              </a:rPr>
              <a:t>	Any character</a:t>
            </a:r>
            <a:br>
              <a:rPr lang="en-US" altLang="en-US" sz="2400">
                <a:solidFill>
                  <a:srgbClr val="FFFF00"/>
                </a:solidFill>
              </a:rPr>
            </a:br>
            <a:r>
              <a:rPr lang="en-US" altLang="en-US" sz="2400">
                <a:solidFill>
                  <a:srgbClr val="FFFF00"/>
                </a:solidFill>
              </a:rPr>
              <a:t> </a:t>
            </a:r>
            <a:r>
              <a:rPr lang="en-US" altLang="en-US" sz="2400">
                <a:solidFill>
                  <a:schemeClr val="bg1"/>
                </a:solidFill>
                <a:latin typeface="Courier New" pitchFamily="49" charset="0"/>
              </a:rPr>
              <a:t>..</a:t>
            </a:r>
            <a:r>
              <a:rPr lang="en-US" altLang="en-US" sz="2400">
                <a:solidFill>
                  <a:srgbClr val="FFFF00"/>
                </a:solidFill>
              </a:rPr>
              <a:t>	As few of previous character as necessary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66" t="75212" r="46695" b="11555"/>
          <a:stretch>
            <a:fillRect/>
          </a:stretch>
        </p:blipFill>
        <p:spPr bwMode="auto">
          <a:xfrm>
            <a:off x="739775" y="1004888"/>
            <a:ext cx="7696200" cy="1662112"/>
          </a:xfrm>
          <a:prstGeom prst="rect">
            <a:avLst/>
          </a:prstGeom>
          <a:noFill/>
          <a:ln w="57150" cmpd="thickThin">
            <a:solidFill>
              <a:srgbClr val="CC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2467" name="Text Box 3"/>
          <p:cNvSpPr txBox="1"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400" b="1">
                <a:solidFill>
                  <a:srgbClr val="FFFF00"/>
                </a:solidFill>
              </a:rPr>
              <a:t>Algorithm to extract REP sequences</a:t>
            </a:r>
            <a:endParaRPr lang="en-US" altLang="en-US" sz="4400">
              <a:solidFill>
                <a:srgbClr val="FFFF00"/>
              </a:solidFill>
            </a:endParaRPr>
          </a:p>
        </p:txBody>
      </p:sp>
      <p:sp>
        <p:nvSpPr>
          <p:cNvPr id="62468" name="Text Box 4"/>
          <p:cNvSpPr txBox="1">
            <a:spLocks noChangeArrowheads="1"/>
          </p:cNvSpPr>
          <p:nvPr/>
        </p:nvSpPr>
        <p:spPr bwMode="auto">
          <a:xfrm>
            <a:off x="3113088" y="2894013"/>
            <a:ext cx="29718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u="sng">
                <a:solidFill>
                  <a:srgbClr val="FFFF00"/>
                </a:solidFill>
              </a:rPr>
              <a:t>Pattern</a:t>
            </a:r>
          </a:p>
        </p:txBody>
      </p:sp>
      <p:sp>
        <p:nvSpPr>
          <p:cNvPr id="62469" name="Text Box 5"/>
          <p:cNvSpPr txBox="1">
            <a:spLocks noChangeArrowheads="1"/>
          </p:cNvSpPr>
          <p:nvPr/>
        </p:nvSpPr>
        <p:spPr bwMode="auto">
          <a:xfrm>
            <a:off x="533400" y="3429000"/>
            <a:ext cx="807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chemeClr val="bg1"/>
                </a:solidFill>
                <a:latin typeface="Courier New" pitchFamily="49" charset="0"/>
              </a:rPr>
              <a:t>"repeat_region ...(#...)**(#...)*..       "</a:t>
            </a:r>
          </a:p>
        </p:txBody>
      </p:sp>
      <p:sp>
        <p:nvSpPr>
          <p:cNvPr id="62470" name="Rectangle 7"/>
          <p:cNvSpPr>
            <a:spLocks noChangeArrowheads="1"/>
          </p:cNvSpPr>
          <p:nvPr/>
        </p:nvSpPr>
        <p:spPr bwMode="auto">
          <a:xfrm>
            <a:off x="2470150" y="1524000"/>
            <a:ext cx="533400" cy="228600"/>
          </a:xfrm>
          <a:prstGeom prst="rect">
            <a:avLst/>
          </a:prstGeom>
          <a:solidFill>
            <a:srgbClr val="FF0000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62471" name="Rectangle 8"/>
          <p:cNvSpPr>
            <a:spLocks noChangeArrowheads="1"/>
          </p:cNvSpPr>
          <p:nvPr/>
        </p:nvSpPr>
        <p:spPr bwMode="auto">
          <a:xfrm>
            <a:off x="3167063" y="1512888"/>
            <a:ext cx="533400" cy="228600"/>
          </a:xfrm>
          <a:prstGeom prst="rect">
            <a:avLst/>
          </a:prstGeom>
          <a:solidFill>
            <a:srgbClr val="FF0000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62472" name="Rectangle 9"/>
          <p:cNvSpPr>
            <a:spLocks noChangeArrowheads="1"/>
          </p:cNvSpPr>
          <p:nvPr/>
        </p:nvSpPr>
        <p:spPr bwMode="auto">
          <a:xfrm>
            <a:off x="3178175" y="1730375"/>
            <a:ext cx="5064125" cy="228600"/>
          </a:xfrm>
          <a:prstGeom prst="rect">
            <a:avLst/>
          </a:prstGeom>
          <a:solidFill>
            <a:srgbClr val="FF0000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62473" name="Rectangle 10"/>
          <p:cNvSpPr>
            <a:spLocks noChangeArrowheads="1"/>
          </p:cNvSpPr>
          <p:nvPr/>
        </p:nvSpPr>
        <p:spPr bwMode="auto">
          <a:xfrm>
            <a:off x="2481263" y="1958975"/>
            <a:ext cx="2439987" cy="228600"/>
          </a:xfrm>
          <a:prstGeom prst="rect">
            <a:avLst/>
          </a:prstGeom>
          <a:solidFill>
            <a:srgbClr val="FF0000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62474" name="Text Box 11"/>
          <p:cNvSpPr txBox="1">
            <a:spLocks noChangeArrowheads="1"/>
          </p:cNvSpPr>
          <p:nvPr/>
        </p:nvSpPr>
        <p:spPr bwMode="auto">
          <a:xfrm>
            <a:off x="923925" y="4038600"/>
            <a:ext cx="7315200" cy="283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u="sng">
                <a:solidFill>
                  <a:srgbClr val="FFFF00"/>
                </a:solidFill>
              </a:rPr>
              <a:t>Special symbols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chemeClr val="bg1"/>
                </a:solidFill>
                <a:latin typeface="Courier New" pitchFamily="49" charset="0"/>
              </a:rPr>
              <a:t>...	</a:t>
            </a:r>
            <a:r>
              <a:rPr lang="en-US" altLang="en-US" sz="2400">
                <a:solidFill>
                  <a:srgbClr val="FFFF00"/>
                </a:solidFill>
              </a:rPr>
              <a:t>As many of previous character as possible</a:t>
            </a:r>
            <a:br>
              <a:rPr lang="en-US" altLang="en-US" sz="2400">
                <a:solidFill>
                  <a:srgbClr val="FFFF00"/>
                </a:solidFill>
              </a:rPr>
            </a:br>
            <a:r>
              <a:rPr lang="en-US" altLang="en-US" sz="2400">
                <a:solidFill>
                  <a:srgbClr val="FFFF00"/>
                </a:solidFill>
              </a:rPr>
              <a:t>  </a:t>
            </a:r>
            <a:r>
              <a:rPr lang="en-US" altLang="en-US" sz="2400">
                <a:solidFill>
                  <a:schemeClr val="bg1"/>
                </a:solidFill>
                <a:latin typeface="Courier New" pitchFamily="49" charset="0"/>
              </a:rPr>
              <a:t>#</a:t>
            </a:r>
            <a:r>
              <a:rPr lang="en-US" altLang="en-US" sz="2400">
                <a:solidFill>
                  <a:srgbClr val="FFFF00"/>
                </a:solidFill>
              </a:rPr>
              <a:t>	A single digit</a:t>
            </a:r>
            <a:br>
              <a:rPr lang="en-US" altLang="en-US" sz="2400">
                <a:solidFill>
                  <a:srgbClr val="FFFF00"/>
                </a:solidFill>
              </a:rPr>
            </a:br>
            <a:r>
              <a:rPr lang="en-US" altLang="en-US" sz="2400">
                <a:solidFill>
                  <a:srgbClr val="FFFF00"/>
                </a:solidFill>
              </a:rPr>
              <a:t> </a:t>
            </a:r>
            <a:r>
              <a:rPr lang="en-US" altLang="en-US" sz="2400">
                <a:solidFill>
                  <a:schemeClr val="bg1"/>
                </a:solidFill>
                <a:latin typeface="Courier New" pitchFamily="49" charset="0"/>
              </a:rPr>
              <a:t>()</a:t>
            </a:r>
            <a:r>
              <a:rPr lang="en-US" altLang="en-US" sz="2400">
                <a:solidFill>
                  <a:srgbClr val="FFFF00"/>
                </a:solidFill>
              </a:rPr>
              <a:t>	Capture what's inside</a:t>
            </a:r>
            <a:br>
              <a:rPr lang="en-US" altLang="en-US" sz="2400">
                <a:solidFill>
                  <a:srgbClr val="FFFF00"/>
                </a:solidFill>
              </a:rPr>
            </a:br>
            <a:r>
              <a:rPr lang="en-US" altLang="en-US" sz="2400">
                <a:solidFill>
                  <a:srgbClr val="FFFF00"/>
                </a:solidFill>
              </a:rPr>
              <a:t>  </a:t>
            </a:r>
            <a:r>
              <a:rPr lang="en-US" altLang="en-US" sz="2400">
                <a:solidFill>
                  <a:schemeClr val="bg1"/>
                </a:solidFill>
                <a:latin typeface="Courier New" pitchFamily="49" charset="0"/>
              </a:rPr>
              <a:t>*</a:t>
            </a:r>
            <a:r>
              <a:rPr lang="en-US" altLang="en-US" sz="2400">
                <a:solidFill>
                  <a:srgbClr val="FFFF00"/>
                </a:solidFill>
              </a:rPr>
              <a:t>	Any character</a:t>
            </a:r>
            <a:br>
              <a:rPr lang="en-US" altLang="en-US" sz="2400">
                <a:solidFill>
                  <a:srgbClr val="FFFF00"/>
                </a:solidFill>
              </a:rPr>
            </a:br>
            <a:r>
              <a:rPr lang="en-US" altLang="en-US" sz="2400">
                <a:solidFill>
                  <a:srgbClr val="FFFF00"/>
                </a:solidFill>
              </a:rPr>
              <a:t> </a:t>
            </a:r>
            <a:r>
              <a:rPr lang="en-US" altLang="en-US" sz="2400">
                <a:solidFill>
                  <a:schemeClr val="bg1"/>
                </a:solidFill>
                <a:latin typeface="Courier New" pitchFamily="49" charset="0"/>
              </a:rPr>
              <a:t>..</a:t>
            </a:r>
            <a:r>
              <a:rPr lang="en-US" altLang="en-US" sz="2400">
                <a:solidFill>
                  <a:srgbClr val="FFFF00"/>
                </a:solidFill>
              </a:rPr>
              <a:t>	As few of previous character as necessary</a:t>
            </a:r>
            <a:br>
              <a:rPr lang="en-US" altLang="en-US" sz="2400">
                <a:solidFill>
                  <a:srgbClr val="FFFF00"/>
                </a:solidFill>
              </a:rPr>
            </a:br>
            <a:r>
              <a:rPr lang="en-US" altLang="en-US" sz="2400">
                <a:solidFill>
                  <a:srgbClr val="FFFF00"/>
                </a:solidFill>
              </a:rPr>
              <a:t>   </a:t>
            </a:r>
            <a:r>
              <a:rPr lang="en-US" altLang="en-US" sz="2400">
                <a:solidFill>
                  <a:schemeClr val="bg1"/>
                </a:solidFill>
              </a:rPr>
              <a:t>'</a:t>
            </a:r>
            <a:r>
              <a:rPr lang="en-US" altLang="en-US" sz="2400">
                <a:solidFill>
                  <a:srgbClr val="FFFF00"/>
                </a:solidFill>
              </a:rPr>
              <a:t>	</a:t>
            </a:r>
            <a:r>
              <a:rPr lang="en-US" altLang="en-US" sz="2400">
                <a:solidFill>
                  <a:srgbClr val="FF3300"/>
                </a:solidFill>
              </a:rPr>
              <a:t>'  or  ''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66" t="75212" r="46695" b="11555"/>
          <a:stretch>
            <a:fillRect/>
          </a:stretch>
        </p:blipFill>
        <p:spPr bwMode="auto">
          <a:xfrm>
            <a:off x="739775" y="1004888"/>
            <a:ext cx="7696200" cy="1662112"/>
          </a:xfrm>
          <a:prstGeom prst="rect">
            <a:avLst/>
          </a:prstGeom>
          <a:noFill/>
          <a:ln w="57150" cmpd="thickThin">
            <a:solidFill>
              <a:srgbClr val="CC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3491" name="Text Box 3"/>
          <p:cNvSpPr txBox="1"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400" b="1">
                <a:solidFill>
                  <a:srgbClr val="FFFF00"/>
                </a:solidFill>
              </a:rPr>
              <a:t>Algorithm to extract REP sequences</a:t>
            </a:r>
            <a:endParaRPr lang="en-US" altLang="en-US" sz="4400">
              <a:solidFill>
                <a:srgbClr val="FFFF00"/>
              </a:solidFill>
            </a:endParaRPr>
          </a:p>
        </p:txBody>
      </p:sp>
      <p:sp>
        <p:nvSpPr>
          <p:cNvPr id="63492" name="Text Box 4"/>
          <p:cNvSpPr txBox="1">
            <a:spLocks noChangeArrowheads="1"/>
          </p:cNvSpPr>
          <p:nvPr/>
        </p:nvSpPr>
        <p:spPr bwMode="auto">
          <a:xfrm>
            <a:off x="3113088" y="2894013"/>
            <a:ext cx="29718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u="sng">
                <a:solidFill>
                  <a:srgbClr val="FFFF00"/>
                </a:solidFill>
              </a:rPr>
              <a:t>Pattern</a:t>
            </a:r>
          </a:p>
        </p:txBody>
      </p:sp>
      <p:sp>
        <p:nvSpPr>
          <p:cNvPr id="63493" name="Text Box 5"/>
          <p:cNvSpPr txBox="1">
            <a:spLocks noChangeArrowheads="1"/>
          </p:cNvSpPr>
          <p:nvPr/>
        </p:nvSpPr>
        <p:spPr bwMode="auto">
          <a:xfrm>
            <a:off x="533400" y="3429000"/>
            <a:ext cx="807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chemeClr val="bg1"/>
                </a:solidFill>
                <a:latin typeface="Courier New" pitchFamily="49" charset="0"/>
              </a:rPr>
              <a:t>"repeat_region ...(#...)**(#...)*..</a:t>
            </a:r>
            <a:r>
              <a:rPr lang="en-US" altLang="en-US" sz="2400">
                <a:solidFill>
                  <a:srgbClr val="FF3300"/>
                </a:solidFill>
                <a:latin typeface="Courier New" pitchFamily="49" charset="0"/>
              </a:rPr>
              <a:t>'     '</a:t>
            </a:r>
            <a:r>
              <a:rPr lang="en-US" altLang="en-US" sz="2400">
                <a:solidFill>
                  <a:schemeClr val="bg1"/>
                </a:solidFill>
                <a:latin typeface="Courier New" pitchFamily="49" charset="0"/>
              </a:rPr>
              <a:t>"</a:t>
            </a:r>
          </a:p>
        </p:txBody>
      </p:sp>
      <p:sp>
        <p:nvSpPr>
          <p:cNvPr id="63494" name="Rectangle 7"/>
          <p:cNvSpPr>
            <a:spLocks noChangeArrowheads="1"/>
          </p:cNvSpPr>
          <p:nvPr/>
        </p:nvSpPr>
        <p:spPr bwMode="auto">
          <a:xfrm>
            <a:off x="2470150" y="1524000"/>
            <a:ext cx="533400" cy="228600"/>
          </a:xfrm>
          <a:prstGeom prst="rect">
            <a:avLst/>
          </a:prstGeom>
          <a:solidFill>
            <a:srgbClr val="FF0000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63495" name="Rectangle 8"/>
          <p:cNvSpPr>
            <a:spLocks noChangeArrowheads="1"/>
          </p:cNvSpPr>
          <p:nvPr/>
        </p:nvSpPr>
        <p:spPr bwMode="auto">
          <a:xfrm>
            <a:off x="3167063" y="1512888"/>
            <a:ext cx="533400" cy="228600"/>
          </a:xfrm>
          <a:prstGeom prst="rect">
            <a:avLst/>
          </a:prstGeom>
          <a:solidFill>
            <a:srgbClr val="FF0000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63496" name="Rectangle 9"/>
          <p:cNvSpPr>
            <a:spLocks noChangeArrowheads="1"/>
          </p:cNvSpPr>
          <p:nvPr/>
        </p:nvSpPr>
        <p:spPr bwMode="auto">
          <a:xfrm>
            <a:off x="3178175" y="1730375"/>
            <a:ext cx="5064125" cy="228600"/>
          </a:xfrm>
          <a:prstGeom prst="rect">
            <a:avLst/>
          </a:prstGeom>
          <a:solidFill>
            <a:srgbClr val="FF0000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63497" name="Rectangle 10"/>
          <p:cNvSpPr>
            <a:spLocks noChangeArrowheads="1"/>
          </p:cNvSpPr>
          <p:nvPr/>
        </p:nvSpPr>
        <p:spPr bwMode="auto">
          <a:xfrm>
            <a:off x="2481263" y="1958975"/>
            <a:ext cx="2439987" cy="228600"/>
          </a:xfrm>
          <a:prstGeom prst="rect">
            <a:avLst/>
          </a:prstGeom>
          <a:solidFill>
            <a:srgbClr val="FF0000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63498" name="Text Box 11"/>
          <p:cNvSpPr txBox="1">
            <a:spLocks noChangeArrowheads="1"/>
          </p:cNvSpPr>
          <p:nvPr/>
        </p:nvSpPr>
        <p:spPr bwMode="auto">
          <a:xfrm>
            <a:off x="923925" y="4038600"/>
            <a:ext cx="7315200" cy="283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u="sng">
                <a:solidFill>
                  <a:srgbClr val="FFFF00"/>
                </a:solidFill>
              </a:rPr>
              <a:t>Special symbols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chemeClr val="bg1"/>
                </a:solidFill>
                <a:latin typeface="Courier New" pitchFamily="49" charset="0"/>
              </a:rPr>
              <a:t>...	</a:t>
            </a:r>
            <a:r>
              <a:rPr lang="en-US" altLang="en-US" sz="2400">
                <a:solidFill>
                  <a:srgbClr val="FFFF00"/>
                </a:solidFill>
              </a:rPr>
              <a:t>As many of previous character as possible</a:t>
            </a:r>
            <a:br>
              <a:rPr lang="en-US" altLang="en-US" sz="2400">
                <a:solidFill>
                  <a:srgbClr val="FFFF00"/>
                </a:solidFill>
              </a:rPr>
            </a:br>
            <a:r>
              <a:rPr lang="en-US" altLang="en-US" sz="2400">
                <a:solidFill>
                  <a:srgbClr val="FFFF00"/>
                </a:solidFill>
              </a:rPr>
              <a:t>  </a:t>
            </a:r>
            <a:r>
              <a:rPr lang="en-US" altLang="en-US" sz="2400">
                <a:solidFill>
                  <a:schemeClr val="bg1"/>
                </a:solidFill>
                <a:latin typeface="Courier New" pitchFamily="49" charset="0"/>
              </a:rPr>
              <a:t>#</a:t>
            </a:r>
            <a:r>
              <a:rPr lang="en-US" altLang="en-US" sz="2400">
                <a:solidFill>
                  <a:srgbClr val="FFFF00"/>
                </a:solidFill>
              </a:rPr>
              <a:t>	A single digit</a:t>
            </a:r>
            <a:br>
              <a:rPr lang="en-US" altLang="en-US" sz="2400">
                <a:solidFill>
                  <a:srgbClr val="FFFF00"/>
                </a:solidFill>
              </a:rPr>
            </a:br>
            <a:r>
              <a:rPr lang="en-US" altLang="en-US" sz="2400">
                <a:solidFill>
                  <a:srgbClr val="FFFF00"/>
                </a:solidFill>
              </a:rPr>
              <a:t> </a:t>
            </a:r>
            <a:r>
              <a:rPr lang="en-US" altLang="en-US" sz="2400">
                <a:solidFill>
                  <a:schemeClr val="bg1"/>
                </a:solidFill>
                <a:latin typeface="Courier New" pitchFamily="49" charset="0"/>
              </a:rPr>
              <a:t>()</a:t>
            </a:r>
            <a:r>
              <a:rPr lang="en-US" altLang="en-US" sz="2400">
                <a:solidFill>
                  <a:srgbClr val="FFFF00"/>
                </a:solidFill>
              </a:rPr>
              <a:t>	Capture what's inside</a:t>
            </a:r>
            <a:br>
              <a:rPr lang="en-US" altLang="en-US" sz="2400">
                <a:solidFill>
                  <a:srgbClr val="FFFF00"/>
                </a:solidFill>
              </a:rPr>
            </a:br>
            <a:r>
              <a:rPr lang="en-US" altLang="en-US" sz="2400">
                <a:solidFill>
                  <a:srgbClr val="FFFF00"/>
                </a:solidFill>
              </a:rPr>
              <a:t>  </a:t>
            </a:r>
            <a:r>
              <a:rPr lang="en-US" altLang="en-US" sz="2400">
                <a:solidFill>
                  <a:schemeClr val="bg1"/>
                </a:solidFill>
                <a:latin typeface="Courier New" pitchFamily="49" charset="0"/>
              </a:rPr>
              <a:t>*</a:t>
            </a:r>
            <a:r>
              <a:rPr lang="en-US" altLang="en-US" sz="2400">
                <a:solidFill>
                  <a:srgbClr val="FFFF00"/>
                </a:solidFill>
              </a:rPr>
              <a:t>	Any character</a:t>
            </a:r>
            <a:br>
              <a:rPr lang="en-US" altLang="en-US" sz="2400">
                <a:solidFill>
                  <a:srgbClr val="FFFF00"/>
                </a:solidFill>
              </a:rPr>
            </a:br>
            <a:r>
              <a:rPr lang="en-US" altLang="en-US" sz="2400">
                <a:solidFill>
                  <a:srgbClr val="FFFF00"/>
                </a:solidFill>
              </a:rPr>
              <a:t> </a:t>
            </a:r>
            <a:r>
              <a:rPr lang="en-US" altLang="en-US" sz="2400">
                <a:solidFill>
                  <a:schemeClr val="bg1"/>
                </a:solidFill>
                <a:latin typeface="Courier New" pitchFamily="49" charset="0"/>
              </a:rPr>
              <a:t>..</a:t>
            </a:r>
            <a:r>
              <a:rPr lang="en-US" altLang="en-US" sz="2400">
                <a:solidFill>
                  <a:srgbClr val="FFFF00"/>
                </a:solidFill>
              </a:rPr>
              <a:t>	As few of previous character as necessary</a:t>
            </a:r>
            <a:br>
              <a:rPr lang="en-US" altLang="en-US" sz="2400">
                <a:solidFill>
                  <a:srgbClr val="FFFF00"/>
                </a:solidFill>
              </a:rPr>
            </a:br>
            <a:r>
              <a:rPr lang="en-US" altLang="en-US" sz="2400">
                <a:solidFill>
                  <a:srgbClr val="FFFF00"/>
                </a:solidFill>
              </a:rPr>
              <a:t>   </a:t>
            </a:r>
            <a:r>
              <a:rPr lang="en-US" altLang="en-US" sz="2400">
                <a:solidFill>
                  <a:schemeClr val="bg1"/>
                </a:solidFill>
              </a:rPr>
              <a:t>'</a:t>
            </a:r>
            <a:r>
              <a:rPr lang="en-US" altLang="en-US" sz="2400">
                <a:solidFill>
                  <a:srgbClr val="FFFF00"/>
                </a:solidFill>
              </a:rPr>
              <a:t>	'  or  ''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66" t="75212" r="46695" b="11555"/>
          <a:stretch>
            <a:fillRect/>
          </a:stretch>
        </p:blipFill>
        <p:spPr bwMode="auto">
          <a:xfrm>
            <a:off x="739775" y="1004888"/>
            <a:ext cx="7696200" cy="1662112"/>
          </a:xfrm>
          <a:prstGeom prst="rect">
            <a:avLst/>
          </a:prstGeom>
          <a:noFill/>
          <a:ln w="57150" cmpd="thickThin">
            <a:solidFill>
              <a:srgbClr val="CC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4515" name="Text Box 3"/>
          <p:cNvSpPr txBox="1"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400" b="1">
                <a:solidFill>
                  <a:srgbClr val="FFFF00"/>
                </a:solidFill>
              </a:rPr>
              <a:t>Algorithm to extract REP sequences</a:t>
            </a:r>
            <a:endParaRPr lang="en-US" altLang="en-US" sz="4400">
              <a:solidFill>
                <a:srgbClr val="FFFF00"/>
              </a:solidFill>
            </a:endParaRPr>
          </a:p>
        </p:txBody>
      </p:sp>
      <p:sp>
        <p:nvSpPr>
          <p:cNvPr id="64516" name="Text Box 4"/>
          <p:cNvSpPr txBox="1">
            <a:spLocks noChangeArrowheads="1"/>
          </p:cNvSpPr>
          <p:nvPr/>
        </p:nvSpPr>
        <p:spPr bwMode="auto">
          <a:xfrm>
            <a:off x="3113088" y="2894013"/>
            <a:ext cx="29718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u="sng">
                <a:solidFill>
                  <a:srgbClr val="FFFF00"/>
                </a:solidFill>
              </a:rPr>
              <a:t>Pattern</a:t>
            </a:r>
          </a:p>
        </p:txBody>
      </p:sp>
      <p:sp>
        <p:nvSpPr>
          <p:cNvPr id="64517" name="Text Box 5"/>
          <p:cNvSpPr txBox="1">
            <a:spLocks noChangeArrowheads="1"/>
          </p:cNvSpPr>
          <p:nvPr/>
        </p:nvSpPr>
        <p:spPr bwMode="auto">
          <a:xfrm>
            <a:off x="533400" y="3429000"/>
            <a:ext cx="807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chemeClr val="bg1"/>
                </a:solidFill>
                <a:latin typeface="Courier New" pitchFamily="49" charset="0"/>
              </a:rPr>
              <a:t>"repeat_region ...(#...)**(#...)*..'</a:t>
            </a:r>
            <a:r>
              <a:rPr lang="en-US" altLang="en-US" sz="2400">
                <a:solidFill>
                  <a:srgbClr val="FF3300"/>
                </a:solidFill>
                <a:latin typeface="Courier New" pitchFamily="49" charset="0"/>
              </a:rPr>
              <a:t>(   )</a:t>
            </a:r>
            <a:r>
              <a:rPr lang="en-US" altLang="en-US" sz="2400">
                <a:solidFill>
                  <a:schemeClr val="bg1"/>
                </a:solidFill>
                <a:latin typeface="Courier New" pitchFamily="49" charset="0"/>
              </a:rPr>
              <a:t>'"</a:t>
            </a:r>
          </a:p>
        </p:txBody>
      </p:sp>
      <p:sp>
        <p:nvSpPr>
          <p:cNvPr id="64518" name="Rectangle 7"/>
          <p:cNvSpPr>
            <a:spLocks noChangeArrowheads="1"/>
          </p:cNvSpPr>
          <p:nvPr/>
        </p:nvSpPr>
        <p:spPr bwMode="auto">
          <a:xfrm>
            <a:off x="2470150" y="1524000"/>
            <a:ext cx="533400" cy="228600"/>
          </a:xfrm>
          <a:prstGeom prst="rect">
            <a:avLst/>
          </a:prstGeom>
          <a:solidFill>
            <a:srgbClr val="FF0000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64519" name="Rectangle 8"/>
          <p:cNvSpPr>
            <a:spLocks noChangeArrowheads="1"/>
          </p:cNvSpPr>
          <p:nvPr/>
        </p:nvSpPr>
        <p:spPr bwMode="auto">
          <a:xfrm>
            <a:off x="3167063" y="1512888"/>
            <a:ext cx="533400" cy="228600"/>
          </a:xfrm>
          <a:prstGeom prst="rect">
            <a:avLst/>
          </a:prstGeom>
          <a:solidFill>
            <a:srgbClr val="FF0000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64520" name="Rectangle 9"/>
          <p:cNvSpPr>
            <a:spLocks noChangeArrowheads="1"/>
          </p:cNvSpPr>
          <p:nvPr/>
        </p:nvSpPr>
        <p:spPr bwMode="auto">
          <a:xfrm>
            <a:off x="3178175" y="1730375"/>
            <a:ext cx="5064125" cy="228600"/>
          </a:xfrm>
          <a:prstGeom prst="rect">
            <a:avLst/>
          </a:prstGeom>
          <a:solidFill>
            <a:srgbClr val="FF0000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64521" name="Rectangle 10"/>
          <p:cNvSpPr>
            <a:spLocks noChangeArrowheads="1"/>
          </p:cNvSpPr>
          <p:nvPr/>
        </p:nvSpPr>
        <p:spPr bwMode="auto">
          <a:xfrm>
            <a:off x="2481263" y="1958975"/>
            <a:ext cx="2439987" cy="228600"/>
          </a:xfrm>
          <a:prstGeom prst="rect">
            <a:avLst/>
          </a:prstGeom>
          <a:solidFill>
            <a:srgbClr val="FF0000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64522" name="Text Box 11"/>
          <p:cNvSpPr txBox="1">
            <a:spLocks noChangeArrowheads="1"/>
          </p:cNvSpPr>
          <p:nvPr/>
        </p:nvSpPr>
        <p:spPr bwMode="auto">
          <a:xfrm>
            <a:off x="923925" y="4038600"/>
            <a:ext cx="7315200" cy="283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u="sng">
                <a:solidFill>
                  <a:srgbClr val="FFFF00"/>
                </a:solidFill>
              </a:rPr>
              <a:t>Special symbols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chemeClr val="bg1"/>
                </a:solidFill>
                <a:latin typeface="Courier New" pitchFamily="49" charset="0"/>
              </a:rPr>
              <a:t>...	</a:t>
            </a:r>
            <a:r>
              <a:rPr lang="en-US" altLang="en-US" sz="2400">
                <a:solidFill>
                  <a:srgbClr val="FFFF00"/>
                </a:solidFill>
              </a:rPr>
              <a:t>As many of previous character as possible</a:t>
            </a:r>
            <a:br>
              <a:rPr lang="en-US" altLang="en-US" sz="2400">
                <a:solidFill>
                  <a:srgbClr val="FFFF00"/>
                </a:solidFill>
              </a:rPr>
            </a:br>
            <a:r>
              <a:rPr lang="en-US" altLang="en-US" sz="2400">
                <a:solidFill>
                  <a:srgbClr val="FFFF00"/>
                </a:solidFill>
              </a:rPr>
              <a:t>  </a:t>
            </a:r>
            <a:r>
              <a:rPr lang="en-US" altLang="en-US" sz="2400">
                <a:solidFill>
                  <a:schemeClr val="bg1"/>
                </a:solidFill>
                <a:latin typeface="Courier New" pitchFamily="49" charset="0"/>
              </a:rPr>
              <a:t>#</a:t>
            </a:r>
            <a:r>
              <a:rPr lang="en-US" altLang="en-US" sz="2400">
                <a:solidFill>
                  <a:srgbClr val="FFFF00"/>
                </a:solidFill>
              </a:rPr>
              <a:t>	A single digit</a:t>
            </a:r>
            <a:br>
              <a:rPr lang="en-US" altLang="en-US" sz="2400">
                <a:solidFill>
                  <a:srgbClr val="FFFF00"/>
                </a:solidFill>
              </a:rPr>
            </a:br>
            <a:r>
              <a:rPr lang="en-US" altLang="en-US" sz="2400">
                <a:solidFill>
                  <a:srgbClr val="FFFF00"/>
                </a:solidFill>
              </a:rPr>
              <a:t> </a:t>
            </a:r>
            <a:r>
              <a:rPr lang="en-US" altLang="en-US" sz="2400">
                <a:solidFill>
                  <a:schemeClr val="bg1"/>
                </a:solidFill>
                <a:latin typeface="Courier New" pitchFamily="49" charset="0"/>
              </a:rPr>
              <a:t>()</a:t>
            </a:r>
            <a:r>
              <a:rPr lang="en-US" altLang="en-US" sz="2400">
                <a:solidFill>
                  <a:srgbClr val="FFFF00"/>
                </a:solidFill>
              </a:rPr>
              <a:t>	Capture what's inside</a:t>
            </a:r>
            <a:br>
              <a:rPr lang="en-US" altLang="en-US" sz="2400">
                <a:solidFill>
                  <a:srgbClr val="FFFF00"/>
                </a:solidFill>
              </a:rPr>
            </a:br>
            <a:r>
              <a:rPr lang="en-US" altLang="en-US" sz="2400">
                <a:solidFill>
                  <a:srgbClr val="FFFF00"/>
                </a:solidFill>
              </a:rPr>
              <a:t>  </a:t>
            </a:r>
            <a:r>
              <a:rPr lang="en-US" altLang="en-US" sz="2400">
                <a:solidFill>
                  <a:schemeClr val="bg1"/>
                </a:solidFill>
                <a:latin typeface="Courier New" pitchFamily="49" charset="0"/>
              </a:rPr>
              <a:t>*</a:t>
            </a:r>
            <a:r>
              <a:rPr lang="en-US" altLang="en-US" sz="2400">
                <a:solidFill>
                  <a:srgbClr val="FFFF00"/>
                </a:solidFill>
              </a:rPr>
              <a:t>	Any character</a:t>
            </a:r>
            <a:br>
              <a:rPr lang="en-US" altLang="en-US" sz="2400">
                <a:solidFill>
                  <a:srgbClr val="FFFF00"/>
                </a:solidFill>
              </a:rPr>
            </a:br>
            <a:r>
              <a:rPr lang="en-US" altLang="en-US" sz="2400">
                <a:solidFill>
                  <a:srgbClr val="FFFF00"/>
                </a:solidFill>
              </a:rPr>
              <a:t> </a:t>
            </a:r>
            <a:r>
              <a:rPr lang="en-US" altLang="en-US" sz="2400">
                <a:solidFill>
                  <a:schemeClr val="bg1"/>
                </a:solidFill>
                <a:latin typeface="Courier New" pitchFamily="49" charset="0"/>
              </a:rPr>
              <a:t>..</a:t>
            </a:r>
            <a:r>
              <a:rPr lang="en-US" altLang="en-US" sz="2400">
                <a:solidFill>
                  <a:srgbClr val="FFFF00"/>
                </a:solidFill>
              </a:rPr>
              <a:t>	As few of previous character as necessary</a:t>
            </a:r>
            <a:br>
              <a:rPr lang="en-US" altLang="en-US" sz="2400">
                <a:solidFill>
                  <a:srgbClr val="FFFF00"/>
                </a:solidFill>
              </a:rPr>
            </a:br>
            <a:r>
              <a:rPr lang="en-US" altLang="en-US" sz="2400">
                <a:solidFill>
                  <a:srgbClr val="FFFF00"/>
                </a:solidFill>
              </a:rPr>
              <a:t>   </a:t>
            </a:r>
            <a:r>
              <a:rPr lang="en-US" altLang="en-US" sz="2400">
                <a:solidFill>
                  <a:schemeClr val="bg1"/>
                </a:solidFill>
              </a:rPr>
              <a:t>'</a:t>
            </a:r>
            <a:r>
              <a:rPr lang="en-US" altLang="en-US" sz="2400">
                <a:solidFill>
                  <a:srgbClr val="FFFF00"/>
                </a:solidFill>
              </a:rPr>
              <a:t>	'  or  ''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66" t="75212" r="46695" b="11555"/>
          <a:stretch>
            <a:fillRect/>
          </a:stretch>
        </p:blipFill>
        <p:spPr bwMode="auto">
          <a:xfrm>
            <a:off x="739775" y="1004888"/>
            <a:ext cx="7696200" cy="1662112"/>
          </a:xfrm>
          <a:prstGeom prst="rect">
            <a:avLst/>
          </a:prstGeom>
          <a:noFill/>
          <a:ln w="57150" cmpd="thickThin">
            <a:solidFill>
              <a:srgbClr val="CC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5539" name="Text Box 3"/>
          <p:cNvSpPr txBox="1"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400" b="1">
                <a:solidFill>
                  <a:srgbClr val="FFFF00"/>
                </a:solidFill>
              </a:rPr>
              <a:t>Algorithm to extract REP sequences</a:t>
            </a:r>
            <a:endParaRPr lang="en-US" altLang="en-US" sz="4400">
              <a:solidFill>
                <a:srgbClr val="FFFF00"/>
              </a:solidFill>
            </a:endParaRPr>
          </a:p>
        </p:txBody>
      </p:sp>
      <p:sp>
        <p:nvSpPr>
          <p:cNvPr id="65540" name="Text Box 4"/>
          <p:cNvSpPr txBox="1">
            <a:spLocks noChangeArrowheads="1"/>
          </p:cNvSpPr>
          <p:nvPr/>
        </p:nvSpPr>
        <p:spPr bwMode="auto">
          <a:xfrm>
            <a:off x="3113088" y="2894013"/>
            <a:ext cx="29718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u="sng">
                <a:solidFill>
                  <a:srgbClr val="FFFF00"/>
                </a:solidFill>
              </a:rPr>
              <a:t>Pattern</a:t>
            </a:r>
          </a:p>
        </p:txBody>
      </p:sp>
      <p:sp>
        <p:nvSpPr>
          <p:cNvPr id="65541" name="Text Box 5"/>
          <p:cNvSpPr txBox="1">
            <a:spLocks noChangeArrowheads="1"/>
          </p:cNvSpPr>
          <p:nvPr/>
        </p:nvSpPr>
        <p:spPr bwMode="auto">
          <a:xfrm>
            <a:off x="533400" y="3429000"/>
            <a:ext cx="807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chemeClr val="bg1"/>
                </a:solidFill>
                <a:latin typeface="Courier New" pitchFamily="49" charset="0"/>
              </a:rPr>
              <a:t>"repeat_region ...(#...)**(#...)*..'(</a:t>
            </a:r>
            <a:r>
              <a:rPr lang="en-US" altLang="en-US" sz="2400">
                <a:solidFill>
                  <a:srgbClr val="FF3300"/>
                </a:solidFill>
                <a:latin typeface="Courier New" pitchFamily="49" charset="0"/>
              </a:rPr>
              <a:t>*..</a:t>
            </a:r>
            <a:r>
              <a:rPr lang="en-US" altLang="en-US" sz="2400">
                <a:solidFill>
                  <a:schemeClr val="bg1"/>
                </a:solidFill>
                <a:latin typeface="Courier New" pitchFamily="49" charset="0"/>
              </a:rPr>
              <a:t>)'"</a:t>
            </a:r>
          </a:p>
        </p:txBody>
      </p:sp>
      <p:sp>
        <p:nvSpPr>
          <p:cNvPr id="65542" name="Text Box 6"/>
          <p:cNvSpPr txBox="1">
            <a:spLocks noChangeArrowheads="1"/>
          </p:cNvSpPr>
          <p:nvPr/>
        </p:nvSpPr>
        <p:spPr bwMode="auto">
          <a:xfrm>
            <a:off x="923925" y="4038600"/>
            <a:ext cx="7315200" cy="283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u="sng">
                <a:solidFill>
                  <a:srgbClr val="FFFF00"/>
                </a:solidFill>
              </a:rPr>
              <a:t>Special symbols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chemeClr val="bg1"/>
                </a:solidFill>
                <a:latin typeface="Courier New" pitchFamily="49" charset="0"/>
              </a:rPr>
              <a:t>...	</a:t>
            </a:r>
            <a:r>
              <a:rPr lang="en-US" altLang="en-US" sz="2400">
                <a:solidFill>
                  <a:srgbClr val="FFFF00"/>
                </a:solidFill>
              </a:rPr>
              <a:t>As many of previous character as possible</a:t>
            </a:r>
            <a:br>
              <a:rPr lang="en-US" altLang="en-US" sz="2400">
                <a:solidFill>
                  <a:srgbClr val="FFFF00"/>
                </a:solidFill>
              </a:rPr>
            </a:br>
            <a:r>
              <a:rPr lang="en-US" altLang="en-US" sz="2400">
                <a:solidFill>
                  <a:srgbClr val="FFFF00"/>
                </a:solidFill>
              </a:rPr>
              <a:t>  </a:t>
            </a:r>
            <a:r>
              <a:rPr lang="en-US" altLang="en-US" sz="2400">
                <a:solidFill>
                  <a:schemeClr val="bg1"/>
                </a:solidFill>
                <a:latin typeface="Courier New" pitchFamily="49" charset="0"/>
              </a:rPr>
              <a:t>#</a:t>
            </a:r>
            <a:r>
              <a:rPr lang="en-US" altLang="en-US" sz="2400">
                <a:solidFill>
                  <a:srgbClr val="FFFF00"/>
                </a:solidFill>
              </a:rPr>
              <a:t>	A single digit</a:t>
            </a:r>
            <a:br>
              <a:rPr lang="en-US" altLang="en-US" sz="2400">
                <a:solidFill>
                  <a:srgbClr val="FFFF00"/>
                </a:solidFill>
              </a:rPr>
            </a:br>
            <a:r>
              <a:rPr lang="en-US" altLang="en-US" sz="2400">
                <a:solidFill>
                  <a:srgbClr val="FFFF00"/>
                </a:solidFill>
              </a:rPr>
              <a:t> </a:t>
            </a:r>
            <a:r>
              <a:rPr lang="en-US" altLang="en-US" sz="2400">
                <a:solidFill>
                  <a:schemeClr val="bg1"/>
                </a:solidFill>
                <a:latin typeface="Courier New" pitchFamily="49" charset="0"/>
              </a:rPr>
              <a:t>()</a:t>
            </a:r>
            <a:r>
              <a:rPr lang="en-US" altLang="en-US" sz="2400">
                <a:solidFill>
                  <a:srgbClr val="FFFF00"/>
                </a:solidFill>
              </a:rPr>
              <a:t>	Capture what's inside</a:t>
            </a:r>
            <a:br>
              <a:rPr lang="en-US" altLang="en-US" sz="2400">
                <a:solidFill>
                  <a:srgbClr val="FFFF00"/>
                </a:solidFill>
              </a:rPr>
            </a:br>
            <a:r>
              <a:rPr lang="en-US" altLang="en-US" sz="2400">
                <a:solidFill>
                  <a:srgbClr val="FFFF00"/>
                </a:solidFill>
              </a:rPr>
              <a:t>  </a:t>
            </a:r>
            <a:r>
              <a:rPr lang="en-US" altLang="en-US" sz="2400">
                <a:solidFill>
                  <a:schemeClr val="bg1"/>
                </a:solidFill>
                <a:latin typeface="Courier New" pitchFamily="49" charset="0"/>
              </a:rPr>
              <a:t>*</a:t>
            </a:r>
            <a:r>
              <a:rPr lang="en-US" altLang="en-US" sz="2400">
                <a:solidFill>
                  <a:srgbClr val="FFFF00"/>
                </a:solidFill>
              </a:rPr>
              <a:t>	Any character</a:t>
            </a:r>
            <a:br>
              <a:rPr lang="en-US" altLang="en-US" sz="2400">
                <a:solidFill>
                  <a:srgbClr val="FFFF00"/>
                </a:solidFill>
              </a:rPr>
            </a:br>
            <a:r>
              <a:rPr lang="en-US" altLang="en-US" sz="2400">
                <a:solidFill>
                  <a:srgbClr val="FFFF00"/>
                </a:solidFill>
              </a:rPr>
              <a:t> </a:t>
            </a:r>
            <a:r>
              <a:rPr lang="en-US" altLang="en-US" sz="2400">
                <a:solidFill>
                  <a:schemeClr val="bg1"/>
                </a:solidFill>
                <a:latin typeface="Courier New" pitchFamily="49" charset="0"/>
              </a:rPr>
              <a:t>..</a:t>
            </a:r>
            <a:r>
              <a:rPr lang="en-US" altLang="en-US" sz="2400">
                <a:solidFill>
                  <a:srgbClr val="FFFF00"/>
                </a:solidFill>
              </a:rPr>
              <a:t>	As few of previous character as necessary</a:t>
            </a:r>
            <a:br>
              <a:rPr lang="en-US" altLang="en-US" sz="2400">
                <a:solidFill>
                  <a:srgbClr val="FFFF00"/>
                </a:solidFill>
              </a:rPr>
            </a:br>
            <a:r>
              <a:rPr lang="en-US" altLang="en-US" sz="2400">
                <a:solidFill>
                  <a:srgbClr val="FFFF00"/>
                </a:solidFill>
              </a:rPr>
              <a:t>   </a:t>
            </a:r>
            <a:r>
              <a:rPr lang="en-US" altLang="en-US" sz="2400">
                <a:solidFill>
                  <a:schemeClr val="bg1"/>
                </a:solidFill>
              </a:rPr>
              <a:t>'</a:t>
            </a:r>
            <a:r>
              <a:rPr lang="en-US" altLang="en-US" sz="2400">
                <a:solidFill>
                  <a:srgbClr val="FFFF00"/>
                </a:solidFill>
              </a:rPr>
              <a:t>	'  or  ''</a:t>
            </a:r>
          </a:p>
        </p:txBody>
      </p:sp>
      <p:sp>
        <p:nvSpPr>
          <p:cNvPr id="65543" name="Rectangle 7"/>
          <p:cNvSpPr>
            <a:spLocks noChangeArrowheads="1"/>
          </p:cNvSpPr>
          <p:nvPr/>
        </p:nvSpPr>
        <p:spPr bwMode="auto">
          <a:xfrm>
            <a:off x="2470150" y="1524000"/>
            <a:ext cx="533400" cy="228600"/>
          </a:xfrm>
          <a:prstGeom prst="rect">
            <a:avLst/>
          </a:prstGeom>
          <a:solidFill>
            <a:srgbClr val="FF0000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65544" name="Rectangle 8"/>
          <p:cNvSpPr>
            <a:spLocks noChangeArrowheads="1"/>
          </p:cNvSpPr>
          <p:nvPr/>
        </p:nvSpPr>
        <p:spPr bwMode="auto">
          <a:xfrm>
            <a:off x="3167063" y="1512888"/>
            <a:ext cx="533400" cy="228600"/>
          </a:xfrm>
          <a:prstGeom prst="rect">
            <a:avLst/>
          </a:prstGeom>
          <a:solidFill>
            <a:srgbClr val="FF0000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65545" name="Rectangle 9"/>
          <p:cNvSpPr>
            <a:spLocks noChangeArrowheads="1"/>
          </p:cNvSpPr>
          <p:nvPr/>
        </p:nvSpPr>
        <p:spPr bwMode="auto">
          <a:xfrm>
            <a:off x="3178175" y="1730375"/>
            <a:ext cx="5064125" cy="228600"/>
          </a:xfrm>
          <a:prstGeom prst="rect">
            <a:avLst/>
          </a:prstGeom>
          <a:solidFill>
            <a:srgbClr val="FF0000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65546" name="Rectangle 10"/>
          <p:cNvSpPr>
            <a:spLocks noChangeArrowheads="1"/>
          </p:cNvSpPr>
          <p:nvPr/>
        </p:nvSpPr>
        <p:spPr bwMode="auto">
          <a:xfrm>
            <a:off x="2481263" y="1958975"/>
            <a:ext cx="2439987" cy="228600"/>
          </a:xfrm>
          <a:prstGeom prst="rect">
            <a:avLst/>
          </a:prstGeom>
          <a:solidFill>
            <a:srgbClr val="FF0000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ext Box 2"/>
          <p:cNvSpPr txBox="1">
            <a:spLocks noChangeArrowheads="1"/>
          </p:cNvSpPr>
          <p:nvPr/>
        </p:nvSpPr>
        <p:spPr bwMode="auto">
          <a:xfrm>
            <a:off x="0" y="441325"/>
            <a:ext cx="9144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000">
                <a:solidFill>
                  <a:srgbClr val="FFFF00"/>
                </a:solidFill>
              </a:rPr>
              <a:t>We start</a:t>
            </a:r>
          </a:p>
        </p:txBody>
      </p:sp>
      <p:sp>
        <p:nvSpPr>
          <p:cNvPr id="66563" name="Text Box 3"/>
          <p:cNvSpPr txBox="1">
            <a:spLocks noChangeArrowheads="1"/>
          </p:cNvSpPr>
          <p:nvPr/>
        </p:nvSpPr>
        <p:spPr bwMode="auto">
          <a:xfrm>
            <a:off x="685800" y="1143000"/>
            <a:ext cx="8458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>
                <a:solidFill>
                  <a:srgbClr val="FFFF00"/>
                </a:solidFill>
              </a:rPr>
              <a:t>Go to:  </a:t>
            </a:r>
            <a:r>
              <a:rPr lang="en-US" altLang="en-US" sz="3600">
                <a:solidFill>
                  <a:srgbClr val="FF3300"/>
                </a:solidFill>
              </a:rPr>
              <a:t>www.people.vcu.edu/~elhaij</a:t>
            </a:r>
          </a:p>
        </p:txBody>
      </p:sp>
      <p:sp>
        <p:nvSpPr>
          <p:cNvPr id="66564" name="Text Box 4"/>
          <p:cNvSpPr txBox="1">
            <a:spLocks noChangeArrowheads="1"/>
          </p:cNvSpPr>
          <p:nvPr/>
        </p:nvSpPr>
        <p:spPr bwMode="auto">
          <a:xfrm>
            <a:off x="749300" y="2482850"/>
            <a:ext cx="8458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>
                <a:solidFill>
                  <a:srgbClr val="FFFF00"/>
                </a:solidFill>
              </a:rPr>
              <a:t>Click:  </a:t>
            </a:r>
            <a:r>
              <a:rPr lang="en-US" altLang="en-US" sz="3600">
                <a:solidFill>
                  <a:srgbClr val="FF3300"/>
                </a:solidFill>
              </a:rPr>
              <a:t>MICR 653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E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ext Box 3"/>
          <p:cNvSpPr txBox="1">
            <a:spLocks noChangeArrowheads="1"/>
          </p:cNvSpPr>
          <p:nvPr/>
        </p:nvSpPr>
        <p:spPr bwMode="auto">
          <a:xfrm>
            <a:off x="1828800" y="4942582"/>
            <a:ext cx="5410200" cy="1077218"/>
          </a:xfrm>
          <a:prstGeom prst="rect">
            <a:avLst/>
          </a:prstGeom>
          <a:noFill/>
          <a:ln w="57150" cmpd="thickThin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dirty="0"/>
              <a:t>www.people.vcu.edu/~</a:t>
            </a:r>
            <a:r>
              <a:rPr lang="en-US" altLang="en-US" dirty="0" smtClean="0"/>
              <a:t>elhaij</a:t>
            </a:r>
            <a:br>
              <a:rPr lang="en-US" altLang="en-US" dirty="0" smtClean="0"/>
            </a:br>
            <a:r>
              <a:rPr lang="en-US" altLang="en-US" dirty="0" smtClean="0"/>
              <a:t>Click MICR 653</a:t>
            </a:r>
            <a:endParaRPr lang="en-US" alt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536" y="0"/>
            <a:ext cx="9144000" cy="4752000"/>
          </a:xfrm>
          <a:prstGeom prst="rect">
            <a:avLst/>
          </a:prstGeom>
        </p:spPr>
      </p:pic>
      <p:sp>
        <p:nvSpPr>
          <p:cNvPr id="625668" name="Text Box 4"/>
          <p:cNvSpPr txBox="1">
            <a:spLocks noChangeArrowheads="1"/>
          </p:cNvSpPr>
          <p:nvPr/>
        </p:nvSpPr>
        <p:spPr bwMode="auto">
          <a:xfrm>
            <a:off x="457200" y="967140"/>
            <a:ext cx="5410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b="1" i="1" dirty="0">
                <a:solidFill>
                  <a:srgbClr val="FF0000"/>
                </a:solidFill>
              </a:rPr>
              <a:t>Using Firefox</a:t>
            </a:r>
          </a:p>
        </p:txBody>
      </p:sp>
    </p:spTree>
    <p:extLst>
      <p:ext uri="{BB962C8B-B14F-4D97-AF65-F5344CB8AC3E}">
        <p14:creationId xmlns:p14="http://schemas.microsoft.com/office/powerpoint/2010/main" val="2562297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5668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228" y="14514"/>
            <a:ext cx="819842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Group 3"/>
          <p:cNvGrpSpPr>
            <a:grpSpLocks/>
          </p:cNvGrpSpPr>
          <p:nvPr/>
        </p:nvGrpSpPr>
        <p:grpSpPr bwMode="auto">
          <a:xfrm>
            <a:off x="1077684" y="380547"/>
            <a:ext cx="4953000" cy="962025"/>
            <a:chOff x="882" y="210"/>
            <a:chExt cx="3120" cy="606"/>
          </a:xfrm>
        </p:grpSpPr>
        <p:sp>
          <p:nvSpPr>
            <p:cNvPr id="4" name="Oval 4"/>
            <p:cNvSpPr>
              <a:spLocks noChangeArrowheads="1"/>
            </p:cNvSpPr>
            <p:nvPr/>
          </p:nvSpPr>
          <p:spPr bwMode="auto">
            <a:xfrm>
              <a:off x="882" y="210"/>
              <a:ext cx="912" cy="192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5" name="AutoShape 5"/>
            <p:cNvSpPr>
              <a:spLocks noChangeArrowheads="1"/>
            </p:cNvSpPr>
            <p:nvPr/>
          </p:nvSpPr>
          <p:spPr bwMode="auto">
            <a:xfrm>
              <a:off x="1872" y="432"/>
              <a:ext cx="2130" cy="384"/>
            </a:xfrm>
            <a:prstGeom prst="wedgeEllipseCallout">
              <a:avLst>
                <a:gd name="adj1" fmla="val -55505"/>
                <a:gd name="adj2" fmla="val -76824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latin typeface="Arial" charset="0"/>
                </a:rPr>
                <a:t>biobike.csbc.vcu.edu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charset="0"/>
              </a:endParaRPr>
            </a:p>
          </p:txBody>
        </p:sp>
      </p:grpSp>
      <p:sp>
        <p:nvSpPr>
          <p:cNvPr id="6" name="Line 6"/>
          <p:cNvSpPr>
            <a:spLocks noChangeShapeType="1"/>
          </p:cNvSpPr>
          <p:nvPr/>
        </p:nvSpPr>
        <p:spPr bwMode="auto">
          <a:xfrm>
            <a:off x="1538514" y="1875972"/>
            <a:ext cx="246888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3262086" y="4296228"/>
            <a:ext cx="381000" cy="0"/>
          </a:xfrm>
          <a:prstGeom prst="straightConnector1">
            <a:avLst/>
          </a:prstGeom>
          <a:ln w="571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2348365" y="3247572"/>
            <a:ext cx="381000" cy="0"/>
          </a:xfrm>
          <a:prstGeom prst="straightConnector1">
            <a:avLst/>
          </a:prstGeom>
          <a:ln w="571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2881086" y="3857172"/>
            <a:ext cx="381000" cy="0"/>
          </a:xfrm>
          <a:prstGeom prst="straightConnector1">
            <a:avLst/>
          </a:prstGeom>
          <a:ln w="571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805542" y="4267200"/>
            <a:ext cx="237744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0977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228" y="14514"/>
            <a:ext cx="819842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Straight Arrow Connector 6"/>
          <p:cNvCxnSpPr/>
          <p:nvPr/>
        </p:nvCxnSpPr>
        <p:spPr>
          <a:xfrm flipH="1">
            <a:off x="2590800" y="5334000"/>
            <a:ext cx="381000" cy="0"/>
          </a:xfrm>
          <a:prstGeom prst="straightConnector1">
            <a:avLst/>
          </a:prstGeom>
          <a:ln w="571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2420935" y="4862286"/>
            <a:ext cx="381000" cy="0"/>
          </a:xfrm>
          <a:prstGeom prst="straightConnector1">
            <a:avLst/>
          </a:prstGeom>
          <a:ln w="571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805542" y="5304972"/>
            <a:ext cx="164592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805542" y="4267200"/>
            <a:ext cx="237744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2881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0"/>
            <a:ext cx="8839200" cy="689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Freeform 3"/>
          <p:cNvSpPr>
            <a:spLocks noChangeAspect="1"/>
          </p:cNvSpPr>
          <p:nvPr/>
        </p:nvSpPr>
        <p:spPr bwMode="auto">
          <a:xfrm rot="19625840">
            <a:off x="1754461" y="5661011"/>
            <a:ext cx="182563" cy="341313"/>
          </a:xfrm>
          <a:custGeom>
            <a:avLst/>
            <a:gdLst>
              <a:gd name="T0" fmla="*/ 2147483646 w 178"/>
              <a:gd name="T1" fmla="*/ 0 h 329"/>
              <a:gd name="T2" fmla="*/ 0 w 178"/>
              <a:gd name="T3" fmla="*/ 2147483646 h 329"/>
              <a:gd name="T4" fmla="*/ 2147483646 w 178"/>
              <a:gd name="T5" fmla="*/ 2147483646 h 329"/>
              <a:gd name="T6" fmla="*/ 2147483646 w 178"/>
              <a:gd name="T7" fmla="*/ 2147483646 h 329"/>
              <a:gd name="T8" fmla="*/ 2147483646 w 178"/>
              <a:gd name="T9" fmla="*/ 2147483646 h 329"/>
              <a:gd name="T10" fmla="*/ 2147483646 w 178"/>
              <a:gd name="T11" fmla="*/ 2147483646 h 329"/>
              <a:gd name="T12" fmla="*/ 2147483646 w 178"/>
              <a:gd name="T13" fmla="*/ 2147483646 h 329"/>
              <a:gd name="T14" fmla="*/ 2147483646 w 178"/>
              <a:gd name="T15" fmla="*/ 0 h 329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78" h="329">
                <a:moveTo>
                  <a:pt x="89" y="0"/>
                </a:moveTo>
                <a:lnTo>
                  <a:pt x="0" y="230"/>
                </a:lnTo>
                <a:lnTo>
                  <a:pt x="66" y="185"/>
                </a:lnTo>
                <a:lnTo>
                  <a:pt x="66" y="329"/>
                </a:lnTo>
                <a:lnTo>
                  <a:pt x="107" y="328"/>
                </a:lnTo>
                <a:lnTo>
                  <a:pt x="114" y="185"/>
                </a:lnTo>
                <a:lnTo>
                  <a:pt x="178" y="212"/>
                </a:lnTo>
                <a:lnTo>
                  <a:pt x="89" y="0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228" y="14514"/>
            <a:ext cx="819842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Straight Arrow Connector 6"/>
          <p:cNvCxnSpPr/>
          <p:nvPr/>
        </p:nvCxnSpPr>
        <p:spPr>
          <a:xfrm flipH="1">
            <a:off x="1963056" y="5762172"/>
            <a:ext cx="381000" cy="0"/>
          </a:xfrm>
          <a:prstGeom prst="straightConnector1">
            <a:avLst/>
          </a:prstGeom>
          <a:ln w="571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805542" y="5304972"/>
            <a:ext cx="164592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805542" y="4267200"/>
            <a:ext cx="237744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0125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52"/>
          <a:stretch>
            <a:fillRect/>
          </a:stretch>
        </p:blipFill>
        <p:spPr bwMode="auto">
          <a:xfrm>
            <a:off x="0" y="0"/>
            <a:ext cx="9140825" cy="6189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7720" name="Line 8"/>
          <p:cNvSpPr>
            <a:spLocks noChangeShapeType="1"/>
          </p:cNvSpPr>
          <p:nvPr/>
        </p:nvSpPr>
        <p:spPr bwMode="auto">
          <a:xfrm flipV="1">
            <a:off x="7772400" y="1600200"/>
            <a:ext cx="0" cy="8382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7721" name="Line 9"/>
          <p:cNvSpPr>
            <a:spLocks noChangeShapeType="1"/>
          </p:cNvSpPr>
          <p:nvPr/>
        </p:nvSpPr>
        <p:spPr bwMode="auto">
          <a:xfrm flipV="1">
            <a:off x="741363" y="762000"/>
            <a:ext cx="0" cy="8382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7722" name="Line 10"/>
          <p:cNvSpPr>
            <a:spLocks noChangeShapeType="1"/>
          </p:cNvSpPr>
          <p:nvPr/>
        </p:nvSpPr>
        <p:spPr bwMode="auto">
          <a:xfrm flipV="1">
            <a:off x="304800" y="762000"/>
            <a:ext cx="0" cy="8382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27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27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7720" grpId="0" animBg="1"/>
      <p:bldP spid="627721" grpId="0" animBg="1"/>
      <p:bldP spid="627722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52"/>
          <a:stretch>
            <a:fillRect/>
          </a:stretch>
        </p:blipFill>
        <p:spPr bwMode="auto">
          <a:xfrm>
            <a:off x="0" y="0"/>
            <a:ext cx="9140825" cy="6189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659" name="Text Box 6" descr="Newsprint"/>
          <p:cNvSpPr txBox="1">
            <a:spLocks noChangeArrowheads="1"/>
          </p:cNvSpPr>
          <p:nvPr/>
        </p:nvSpPr>
        <p:spPr bwMode="auto">
          <a:xfrm>
            <a:off x="1981200" y="914400"/>
            <a:ext cx="1752600" cy="376238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Function palette</a:t>
            </a:r>
          </a:p>
        </p:txBody>
      </p:sp>
      <p:sp>
        <p:nvSpPr>
          <p:cNvPr id="651271" name="Text Box 7" descr="Newsprint"/>
          <p:cNvSpPr txBox="1">
            <a:spLocks noChangeArrowheads="1"/>
          </p:cNvSpPr>
          <p:nvPr/>
        </p:nvSpPr>
        <p:spPr bwMode="auto">
          <a:xfrm>
            <a:off x="1981200" y="1466850"/>
            <a:ext cx="1752600" cy="376238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Workspace</a:t>
            </a:r>
          </a:p>
        </p:txBody>
      </p:sp>
      <p:sp>
        <p:nvSpPr>
          <p:cNvPr id="651272" name="Text Box 8" descr="Newsprint"/>
          <p:cNvSpPr txBox="1">
            <a:spLocks noChangeArrowheads="1"/>
          </p:cNvSpPr>
          <p:nvPr/>
        </p:nvSpPr>
        <p:spPr bwMode="auto">
          <a:xfrm>
            <a:off x="5943600" y="5334000"/>
            <a:ext cx="1752600" cy="376238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Results window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1271" grpId="0" animBg="1"/>
      <p:bldP spid="651272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52"/>
          <a:stretch>
            <a:fillRect/>
          </a:stretch>
        </p:blipFill>
        <p:spPr bwMode="auto">
          <a:xfrm>
            <a:off x="0" y="0"/>
            <a:ext cx="9177338" cy="621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0244" name="Line 4"/>
          <p:cNvSpPr>
            <a:spLocks noChangeShapeType="1"/>
          </p:cNvSpPr>
          <p:nvPr/>
        </p:nvSpPr>
        <p:spPr bwMode="auto">
          <a:xfrm flipV="1">
            <a:off x="1066800" y="2286000"/>
            <a:ext cx="0" cy="8382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0244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ext Box 2"/>
          <p:cNvSpPr txBox="1">
            <a:spLocks noChangeArrowheads="1"/>
          </p:cNvSpPr>
          <p:nvPr/>
        </p:nvSpPr>
        <p:spPr bwMode="auto">
          <a:xfrm>
            <a:off x="304800" y="152400"/>
            <a:ext cx="8534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/>
              <a:t>General Syntax of BioBIKE</a:t>
            </a:r>
          </a:p>
        </p:txBody>
      </p:sp>
      <p:grpSp>
        <p:nvGrpSpPr>
          <p:cNvPr id="72707" name="Group 3"/>
          <p:cNvGrpSpPr>
            <a:grpSpLocks/>
          </p:cNvGrpSpPr>
          <p:nvPr/>
        </p:nvGrpSpPr>
        <p:grpSpPr bwMode="auto">
          <a:xfrm>
            <a:off x="990600" y="1066800"/>
            <a:ext cx="6956425" cy="990600"/>
            <a:chOff x="624" y="672"/>
            <a:chExt cx="4382" cy="624"/>
          </a:xfrm>
        </p:grpSpPr>
        <p:sp>
          <p:nvSpPr>
            <p:cNvPr id="72709" name="Rectangle 4"/>
            <p:cNvSpPr>
              <a:spLocks noChangeArrowheads="1"/>
            </p:cNvSpPr>
            <p:nvPr/>
          </p:nvSpPr>
          <p:spPr bwMode="auto">
            <a:xfrm>
              <a:off x="624" y="672"/>
              <a:ext cx="4382" cy="624"/>
            </a:xfrm>
            <a:prstGeom prst="rect">
              <a:avLst/>
            </a:prstGeom>
            <a:solidFill>
              <a:srgbClr val="FFFF00"/>
            </a:solidFill>
            <a:ln w="571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72710" name="Text Box 5"/>
            <p:cNvSpPr txBox="1">
              <a:spLocks noChangeArrowheads="1"/>
            </p:cNvSpPr>
            <p:nvPr/>
          </p:nvSpPr>
          <p:spPr bwMode="auto">
            <a:xfrm>
              <a:off x="672" y="816"/>
              <a:ext cx="126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000" b="1" i="1"/>
                <a:t>Function-name</a:t>
              </a:r>
            </a:p>
          </p:txBody>
        </p:sp>
        <p:sp>
          <p:nvSpPr>
            <p:cNvPr id="72711" name="Rectangle 6"/>
            <p:cNvSpPr>
              <a:spLocks noChangeArrowheads="1"/>
            </p:cNvSpPr>
            <p:nvPr/>
          </p:nvSpPr>
          <p:spPr bwMode="auto">
            <a:xfrm>
              <a:off x="4698" y="916"/>
              <a:ext cx="144" cy="144"/>
            </a:xfrm>
            <a:prstGeom prst="rect">
              <a:avLst/>
            </a:prstGeom>
            <a:solidFill>
              <a:srgbClr val="33CC33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72712" name="Line 7"/>
            <p:cNvSpPr>
              <a:spLocks noChangeShapeType="1"/>
            </p:cNvSpPr>
            <p:nvPr/>
          </p:nvSpPr>
          <p:spPr bwMode="auto">
            <a:xfrm>
              <a:off x="4706" y="988"/>
              <a:ext cx="144" cy="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713" name="Rectangle 8"/>
            <p:cNvSpPr>
              <a:spLocks noChangeArrowheads="1"/>
            </p:cNvSpPr>
            <p:nvPr/>
          </p:nvSpPr>
          <p:spPr bwMode="auto">
            <a:xfrm>
              <a:off x="1838" y="750"/>
              <a:ext cx="864" cy="480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72714" name="Text Box 9"/>
            <p:cNvSpPr txBox="1">
              <a:spLocks noChangeArrowheads="1"/>
            </p:cNvSpPr>
            <p:nvPr/>
          </p:nvSpPr>
          <p:spPr bwMode="auto">
            <a:xfrm>
              <a:off x="1838" y="798"/>
              <a:ext cx="864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600" b="1" i="1"/>
                <a:t>Argument</a:t>
              </a:r>
              <a:r>
                <a:rPr lang="en-US" altLang="en-US" sz="1600" i="1"/>
                <a:t/>
              </a:r>
              <a:br>
                <a:rPr lang="en-US" altLang="en-US" sz="1600" i="1"/>
              </a:br>
              <a:r>
                <a:rPr lang="en-US" altLang="en-US" sz="1600" i="1"/>
                <a:t>(object)</a:t>
              </a:r>
            </a:p>
          </p:txBody>
        </p:sp>
        <p:sp>
          <p:nvSpPr>
            <p:cNvPr id="72715" name="Rectangle 10"/>
            <p:cNvSpPr>
              <a:spLocks noChangeArrowheads="1"/>
            </p:cNvSpPr>
            <p:nvPr/>
          </p:nvSpPr>
          <p:spPr bwMode="auto">
            <a:xfrm>
              <a:off x="2786" y="788"/>
              <a:ext cx="1248" cy="384"/>
            </a:xfrm>
            <a:prstGeom prst="rect">
              <a:avLst/>
            </a:prstGeom>
            <a:solidFill>
              <a:srgbClr val="00FFFF"/>
            </a:solidFill>
            <a:ln w="9525">
              <a:solidFill>
                <a:srgbClr val="00CC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72716" name="Text Box 11"/>
            <p:cNvSpPr txBox="1">
              <a:spLocks noChangeArrowheads="1"/>
            </p:cNvSpPr>
            <p:nvPr/>
          </p:nvSpPr>
          <p:spPr bwMode="auto">
            <a:xfrm>
              <a:off x="2662" y="856"/>
              <a:ext cx="864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600" b="1" i="1"/>
                <a:t>Keyword</a:t>
              </a:r>
              <a:endParaRPr lang="en-US" altLang="en-US" sz="1600" i="1"/>
            </a:p>
          </p:txBody>
        </p:sp>
        <p:sp>
          <p:nvSpPr>
            <p:cNvPr id="72717" name="Rectangle 12"/>
            <p:cNvSpPr>
              <a:spLocks noChangeArrowheads="1"/>
            </p:cNvSpPr>
            <p:nvPr/>
          </p:nvSpPr>
          <p:spPr bwMode="auto">
            <a:xfrm>
              <a:off x="3404" y="864"/>
              <a:ext cx="498" cy="240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72718" name="Text Box 13"/>
            <p:cNvSpPr txBox="1">
              <a:spLocks noChangeArrowheads="1"/>
            </p:cNvSpPr>
            <p:nvPr/>
          </p:nvSpPr>
          <p:spPr bwMode="auto">
            <a:xfrm>
              <a:off x="3430" y="872"/>
              <a:ext cx="52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600" i="1"/>
                <a:t>object</a:t>
              </a:r>
            </a:p>
          </p:txBody>
        </p:sp>
        <p:grpSp>
          <p:nvGrpSpPr>
            <p:cNvPr id="72719" name="Group 14"/>
            <p:cNvGrpSpPr>
              <a:grpSpLocks noChangeAspect="1"/>
            </p:cNvGrpSpPr>
            <p:nvPr/>
          </p:nvGrpSpPr>
          <p:grpSpPr bwMode="auto">
            <a:xfrm>
              <a:off x="3948" y="778"/>
              <a:ext cx="92" cy="92"/>
              <a:chOff x="4984" y="682"/>
              <a:chExt cx="132" cy="132"/>
            </a:xfrm>
          </p:grpSpPr>
          <p:sp>
            <p:nvSpPr>
              <p:cNvPr id="72734" name="AutoShape 15"/>
              <p:cNvSpPr>
                <a:spLocks noChangeAspect="1" noChangeArrowheads="1"/>
              </p:cNvSpPr>
              <p:nvPr/>
            </p:nvSpPr>
            <p:spPr bwMode="auto">
              <a:xfrm>
                <a:off x="4984" y="682"/>
                <a:ext cx="132" cy="132"/>
              </a:xfrm>
              <a:prstGeom prst="roundRect">
                <a:avLst>
                  <a:gd name="adj" fmla="val 16667"/>
                </a:avLst>
              </a:prstGeom>
              <a:solidFill>
                <a:srgbClr val="FF3300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  <p:grpSp>
            <p:nvGrpSpPr>
              <p:cNvPr id="72735" name="Group 16"/>
              <p:cNvGrpSpPr>
                <a:grpSpLocks noChangeAspect="1"/>
              </p:cNvGrpSpPr>
              <p:nvPr/>
            </p:nvGrpSpPr>
            <p:grpSpPr bwMode="auto">
              <a:xfrm>
                <a:off x="5011" y="709"/>
                <a:ext cx="76" cy="76"/>
                <a:chOff x="1200" y="2400"/>
                <a:chExt cx="144" cy="144"/>
              </a:xfrm>
            </p:grpSpPr>
            <p:sp>
              <p:nvSpPr>
                <p:cNvPr id="72736" name="Line 17"/>
                <p:cNvSpPr>
                  <a:spLocks noChangeAspect="1" noChangeShapeType="1"/>
                </p:cNvSpPr>
                <p:nvPr/>
              </p:nvSpPr>
              <p:spPr bwMode="auto">
                <a:xfrm>
                  <a:off x="1200" y="2400"/>
                  <a:ext cx="144" cy="144"/>
                </a:xfrm>
                <a:prstGeom prst="line">
                  <a:avLst/>
                </a:prstGeom>
                <a:noFill/>
                <a:ln w="38100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2737" name="Line 18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1200" y="2400"/>
                  <a:ext cx="144" cy="144"/>
                </a:xfrm>
                <a:prstGeom prst="line">
                  <a:avLst/>
                </a:prstGeom>
                <a:noFill/>
                <a:ln w="38100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72720" name="Rectangle 19"/>
            <p:cNvSpPr>
              <a:spLocks noChangeArrowheads="1"/>
            </p:cNvSpPr>
            <p:nvPr/>
          </p:nvSpPr>
          <p:spPr bwMode="auto">
            <a:xfrm>
              <a:off x="4094" y="798"/>
              <a:ext cx="480" cy="384"/>
            </a:xfrm>
            <a:prstGeom prst="rect">
              <a:avLst/>
            </a:prstGeom>
            <a:solidFill>
              <a:srgbClr val="00FFFF"/>
            </a:solidFill>
            <a:ln w="9525">
              <a:solidFill>
                <a:srgbClr val="00CC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72721" name="Text Box 20"/>
            <p:cNvSpPr txBox="1">
              <a:spLocks noChangeArrowheads="1"/>
            </p:cNvSpPr>
            <p:nvPr/>
          </p:nvSpPr>
          <p:spPr bwMode="auto">
            <a:xfrm>
              <a:off x="4094" y="846"/>
              <a:ext cx="41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600" b="1" i="1"/>
                <a:t>Flag</a:t>
              </a:r>
              <a:endParaRPr lang="en-US" altLang="en-US" sz="1600" i="1"/>
            </a:p>
          </p:txBody>
        </p:sp>
        <p:grpSp>
          <p:nvGrpSpPr>
            <p:cNvPr id="72722" name="Group 21"/>
            <p:cNvGrpSpPr>
              <a:grpSpLocks noChangeAspect="1"/>
            </p:cNvGrpSpPr>
            <p:nvPr/>
          </p:nvGrpSpPr>
          <p:grpSpPr bwMode="auto">
            <a:xfrm>
              <a:off x="4482" y="802"/>
              <a:ext cx="92" cy="92"/>
              <a:chOff x="4984" y="682"/>
              <a:chExt cx="132" cy="132"/>
            </a:xfrm>
          </p:grpSpPr>
          <p:sp>
            <p:nvSpPr>
              <p:cNvPr id="72730" name="AutoShape 22"/>
              <p:cNvSpPr>
                <a:spLocks noChangeAspect="1" noChangeArrowheads="1"/>
              </p:cNvSpPr>
              <p:nvPr/>
            </p:nvSpPr>
            <p:spPr bwMode="auto">
              <a:xfrm>
                <a:off x="4984" y="682"/>
                <a:ext cx="132" cy="132"/>
              </a:xfrm>
              <a:prstGeom prst="roundRect">
                <a:avLst>
                  <a:gd name="adj" fmla="val 16667"/>
                </a:avLst>
              </a:prstGeom>
              <a:solidFill>
                <a:srgbClr val="FF3300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  <p:grpSp>
            <p:nvGrpSpPr>
              <p:cNvPr id="72731" name="Group 23"/>
              <p:cNvGrpSpPr>
                <a:grpSpLocks noChangeAspect="1"/>
              </p:cNvGrpSpPr>
              <p:nvPr/>
            </p:nvGrpSpPr>
            <p:grpSpPr bwMode="auto">
              <a:xfrm>
                <a:off x="5011" y="709"/>
                <a:ext cx="76" cy="76"/>
                <a:chOff x="1200" y="2400"/>
                <a:chExt cx="144" cy="144"/>
              </a:xfrm>
            </p:grpSpPr>
            <p:sp>
              <p:nvSpPr>
                <p:cNvPr id="72732" name="Line 24"/>
                <p:cNvSpPr>
                  <a:spLocks noChangeAspect="1" noChangeShapeType="1"/>
                </p:cNvSpPr>
                <p:nvPr/>
              </p:nvSpPr>
              <p:spPr bwMode="auto">
                <a:xfrm>
                  <a:off x="1200" y="2400"/>
                  <a:ext cx="144" cy="144"/>
                </a:xfrm>
                <a:prstGeom prst="line">
                  <a:avLst/>
                </a:prstGeom>
                <a:noFill/>
                <a:ln w="38100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2733" name="Line 25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1200" y="2400"/>
                  <a:ext cx="144" cy="144"/>
                </a:xfrm>
                <a:prstGeom prst="line">
                  <a:avLst/>
                </a:prstGeom>
                <a:noFill/>
                <a:ln w="38100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72723" name="AutoShape 26"/>
            <p:cNvSpPr>
              <a:spLocks noChangeAspect="1" noChangeArrowheads="1"/>
            </p:cNvSpPr>
            <p:nvPr/>
          </p:nvSpPr>
          <p:spPr bwMode="auto">
            <a:xfrm>
              <a:off x="4856" y="690"/>
              <a:ext cx="132" cy="132"/>
            </a:xfrm>
            <a:prstGeom prst="roundRect">
              <a:avLst>
                <a:gd name="adj" fmla="val 16667"/>
              </a:avLst>
            </a:prstGeom>
            <a:solidFill>
              <a:srgbClr val="FF3300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grpSp>
          <p:nvGrpSpPr>
            <p:cNvPr id="72724" name="Group 27"/>
            <p:cNvGrpSpPr>
              <a:grpSpLocks noChangeAspect="1"/>
            </p:cNvGrpSpPr>
            <p:nvPr/>
          </p:nvGrpSpPr>
          <p:grpSpPr bwMode="auto">
            <a:xfrm>
              <a:off x="4883" y="717"/>
              <a:ext cx="76" cy="76"/>
              <a:chOff x="1200" y="2400"/>
              <a:chExt cx="144" cy="144"/>
            </a:xfrm>
          </p:grpSpPr>
          <p:sp>
            <p:nvSpPr>
              <p:cNvPr id="72728" name="Line 28"/>
              <p:cNvSpPr>
                <a:spLocks noChangeAspect="1" noChangeShapeType="1"/>
              </p:cNvSpPr>
              <p:nvPr/>
            </p:nvSpPr>
            <p:spPr bwMode="auto">
              <a:xfrm>
                <a:off x="1200" y="2400"/>
                <a:ext cx="144" cy="144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729" name="Line 29"/>
              <p:cNvSpPr>
                <a:spLocks noChangeAspect="1" noChangeShapeType="1"/>
              </p:cNvSpPr>
              <p:nvPr/>
            </p:nvSpPr>
            <p:spPr bwMode="auto">
              <a:xfrm flipH="1">
                <a:off x="1200" y="2400"/>
                <a:ext cx="144" cy="144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2725" name="Freeform 30"/>
            <p:cNvSpPr>
              <a:spLocks noChangeAspect="1"/>
            </p:cNvSpPr>
            <p:nvPr/>
          </p:nvSpPr>
          <p:spPr bwMode="auto">
            <a:xfrm>
              <a:off x="644" y="698"/>
              <a:ext cx="207" cy="126"/>
            </a:xfrm>
            <a:custGeom>
              <a:avLst/>
              <a:gdLst>
                <a:gd name="T0" fmla="*/ 1701 w 69"/>
                <a:gd name="T1" fmla="*/ 0 h 42"/>
                <a:gd name="T2" fmla="*/ 16767 w 69"/>
                <a:gd name="T3" fmla="*/ 5346 h 42"/>
                <a:gd name="T4" fmla="*/ 2187 w 69"/>
                <a:gd name="T5" fmla="*/ 10206 h 42"/>
                <a:gd name="T6" fmla="*/ 4131 w 69"/>
                <a:gd name="T7" fmla="*/ 5346 h 42"/>
                <a:gd name="T8" fmla="*/ 1701 w 69"/>
                <a:gd name="T9" fmla="*/ 0 h 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9"/>
                <a:gd name="T16" fmla="*/ 0 h 42"/>
                <a:gd name="T17" fmla="*/ 69 w 69"/>
                <a:gd name="T18" fmla="*/ 42 h 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9" h="42">
                  <a:moveTo>
                    <a:pt x="7" y="0"/>
                  </a:moveTo>
                  <a:lnTo>
                    <a:pt x="69" y="22"/>
                  </a:lnTo>
                  <a:lnTo>
                    <a:pt x="9" y="42"/>
                  </a:lnTo>
                  <a:cubicBezTo>
                    <a:pt x="0" y="42"/>
                    <a:pt x="17" y="29"/>
                    <a:pt x="17" y="22"/>
                  </a:cubicBezTo>
                  <a:cubicBezTo>
                    <a:pt x="17" y="15"/>
                    <a:pt x="9" y="4"/>
                    <a:pt x="7" y="0"/>
                  </a:cubicBezTo>
                  <a:close/>
                </a:path>
              </a:pathLst>
            </a:custGeom>
            <a:solidFill>
              <a:srgbClr val="00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726" name="Freeform 31"/>
            <p:cNvSpPr>
              <a:spLocks noChangeAspect="1"/>
            </p:cNvSpPr>
            <p:nvPr/>
          </p:nvSpPr>
          <p:spPr bwMode="auto">
            <a:xfrm>
              <a:off x="1834" y="758"/>
              <a:ext cx="141" cy="86"/>
            </a:xfrm>
            <a:custGeom>
              <a:avLst/>
              <a:gdLst>
                <a:gd name="T0" fmla="*/ 247 w 69"/>
                <a:gd name="T1" fmla="*/ 0 h 42"/>
                <a:gd name="T2" fmla="*/ 2460 w 69"/>
                <a:gd name="T3" fmla="*/ 788 h 42"/>
                <a:gd name="T4" fmla="*/ 317 w 69"/>
                <a:gd name="T5" fmla="*/ 1509 h 42"/>
                <a:gd name="T6" fmla="*/ 613 w 69"/>
                <a:gd name="T7" fmla="*/ 788 h 42"/>
                <a:gd name="T8" fmla="*/ 247 w 69"/>
                <a:gd name="T9" fmla="*/ 0 h 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9"/>
                <a:gd name="T16" fmla="*/ 0 h 42"/>
                <a:gd name="T17" fmla="*/ 69 w 69"/>
                <a:gd name="T18" fmla="*/ 42 h 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9" h="42">
                  <a:moveTo>
                    <a:pt x="7" y="0"/>
                  </a:moveTo>
                  <a:lnTo>
                    <a:pt x="69" y="22"/>
                  </a:lnTo>
                  <a:lnTo>
                    <a:pt x="9" y="42"/>
                  </a:lnTo>
                  <a:cubicBezTo>
                    <a:pt x="0" y="42"/>
                    <a:pt x="17" y="29"/>
                    <a:pt x="17" y="22"/>
                  </a:cubicBezTo>
                  <a:cubicBezTo>
                    <a:pt x="17" y="15"/>
                    <a:pt x="9" y="4"/>
                    <a:pt x="7" y="0"/>
                  </a:cubicBezTo>
                  <a:close/>
                </a:path>
              </a:pathLst>
            </a:custGeom>
            <a:solidFill>
              <a:srgbClr val="00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727" name="Freeform 32"/>
            <p:cNvSpPr>
              <a:spLocks noChangeAspect="1"/>
            </p:cNvSpPr>
            <p:nvPr/>
          </p:nvSpPr>
          <p:spPr bwMode="auto">
            <a:xfrm>
              <a:off x="3391" y="874"/>
              <a:ext cx="141" cy="86"/>
            </a:xfrm>
            <a:custGeom>
              <a:avLst/>
              <a:gdLst>
                <a:gd name="T0" fmla="*/ 247 w 69"/>
                <a:gd name="T1" fmla="*/ 0 h 42"/>
                <a:gd name="T2" fmla="*/ 2460 w 69"/>
                <a:gd name="T3" fmla="*/ 788 h 42"/>
                <a:gd name="T4" fmla="*/ 317 w 69"/>
                <a:gd name="T5" fmla="*/ 1509 h 42"/>
                <a:gd name="T6" fmla="*/ 613 w 69"/>
                <a:gd name="T7" fmla="*/ 788 h 42"/>
                <a:gd name="T8" fmla="*/ 247 w 69"/>
                <a:gd name="T9" fmla="*/ 0 h 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9"/>
                <a:gd name="T16" fmla="*/ 0 h 42"/>
                <a:gd name="T17" fmla="*/ 69 w 69"/>
                <a:gd name="T18" fmla="*/ 42 h 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9" h="42">
                  <a:moveTo>
                    <a:pt x="7" y="0"/>
                  </a:moveTo>
                  <a:lnTo>
                    <a:pt x="69" y="22"/>
                  </a:lnTo>
                  <a:lnTo>
                    <a:pt x="9" y="42"/>
                  </a:lnTo>
                  <a:cubicBezTo>
                    <a:pt x="0" y="42"/>
                    <a:pt x="17" y="29"/>
                    <a:pt x="17" y="22"/>
                  </a:cubicBezTo>
                  <a:cubicBezTo>
                    <a:pt x="17" y="15"/>
                    <a:pt x="9" y="4"/>
                    <a:pt x="7" y="0"/>
                  </a:cubicBezTo>
                  <a:close/>
                </a:path>
              </a:pathLst>
            </a:custGeom>
            <a:solidFill>
              <a:srgbClr val="00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2708" name="Text Box 33" descr="Newsprint"/>
          <p:cNvSpPr txBox="1">
            <a:spLocks noChangeArrowheads="1"/>
          </p:cNvSpPr>
          <p:nvPr/>
        </p:nvSpPr>
        <p:spPr bwMode="auto">
          <a:xfrm>
            <a:off x="2800350" y="2422525"/>
            <a:ext cx="3505200" cy="2436813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The basic unit of BioBIKE is the </a:t>
            </a:r>
            <a:r>
              <a:rPr lang="en-US" altLang="en-US" sz="1800" b="1" i="1"/>
              <a:t>function box</a:t>
            </a:r>
            <a:r>
              <a:rPr lang="en-US" altLang="en-US" sz="1800"/>
              <a:t>. It consists of the name of a function, perhaps one or more required arguments, and optional keywords and flags.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A </a:t>
            </a:r>
            <a:r>
              <a:rPr lang="en-US" altLang="en-US" sz="1800" b="1" i="1"/>
              <a:t>function</a:t>
            </a:r>
            <a:r>
              <a:rPr lang="en-US" altLang="en-US" sz="1800"/>
              <a:t> may be thought of as a black box: you feed it information, it produces a product.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786" name="Text Box 2"/>
          <p:cNvSpPr txBox="1">
            <a:spLocks noChangeArrowheads="1"/>
          </p:cNvSpPr>
          <p:nvPr/>
        </p:nvSpPr>
        <p:spPr bwMode="auto">
          <a:xfrm>
            <a:off x="990600" y="3001963"/>
            <a:ext cx="7848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/>
              <a:t> </a:t>
            </a:r>
            <a:r>
              <a:rPr lang="en-US" altLang="en-US" sz="2400" b="1" u="sng"/>
              <a:t>Function-name</a:t>
            </a:r>
            <a:r>
              <a:rPr lang="en-US" altLang="en-US" sz="2400"/>
              <a:t> (e.g. </a:t>
            </a:r>
            <a:r>
              <a:rPr lang="en-US" altLang="en-US" sz="2400">
                <a:latin typeface="Courier New" pitchFamily="49" charset="0"/>
              </a:rPr>
              <a:t>SEQUENCE-OF</a:t>
            </a:r>
            <a:r>
              <a:rPr lang="en-US" altLang="en-US" sz="2400"/>
              <a:t> or </a:t>
            </a:r>
            <a:r>
              <a:rPr lang="en-US" altLang="en-US" sz="2400">
                <a:latin typeface="Courier New" pitchFamily="49" charset="0"/>
              </a:rPr>
              <a:t>LENGTH-OF</a:t>
            </a:r>
            <a:r>
              <a:rPr lang="en-US" altLang="en-US" sz="1800">
                <a:latin typeface="Arial" charset="0"/>
              </a:rPr>
              <a:t>)</a:t>
            </a:r>
          </a:p>
        </p:txBody>
      </p:sp>
      <p:sp>
        <p:nvSpPr>
          <p:cNvPr id="630787" name="Text Box 3"/>
          <p:cNvSpPr txBox="1">
            <a:spLocks noChangeArrowheads="1"/>
          </p:cNvSpPr>
          <p:nvPr/>
        </p:nvSpPr>
        <p:spPr bwMode="auto">
          <a:xfrm>
            <a:off x="990600" y="3490913"/>
            <a:ext cx="7848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/>
              <a:t> </a:t>
            </a:r>
            <a:r>
              <a:rPr lang="en-US" altLang="en-US" sz="2400" b="1" u="sng"/>
              <a:t>Argument</a:t>
            </a:r>
            <a:r>
              <a:rPr lang="en-US" altLang="en-US" sz="2400"/>
              <a:t>: Required, acted on by function</a:t>
            </a:r>
            <a:endParaRPr lang="en-US" altLang="en-US" sz="1800">
              <a:latin typeface="Arial" charset="0"/>
            </a:endParaRPr>
          </a:p>
        </p:txBody>
      </p:sp>
      <p:sp>
        <p:nvSpPr>
          <p:cNvPr id="630788" name="Text Box 4"/>
          <p:cNvSpPr txBox="1">
            <a:spLocks noChangeArrowheads="1"/>
          </p:cNvSpPr>
          <p:nvPr/>
        </p:nvSpPr>
        <p:spPr bwMode="auto">
          <a:xfrm>
            <a:off x="990600" y="3992563"/>
            <a:ext cx="7848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/>
              <a:t> </a:t>
            </a:r>
            <a:r>
              <a:rPr lang="en-US" altLang="en-US" sz="2400" b="1" u="sng"/>
              <a:t>Keyword clause</a:t>
            </a:r>
            <a:r>
              <a:rPr lang="en-US" altLang="en-US" sz="2400"/>
              <a:t>: Optional, more information</a:t>
            </a:r>
            <a:endParaRPr lang="en-US" altLang="en-US" sz="1800">
              <a:latin typeface="Arial" charset="0"/>
            </a:endParaRPr>
          </a:p>
        </p:txBody>
      </p:sp>
      <p:sp>
        <p:nvSpPr>
          <p:cNvPr id="73733" name="Text Box 5"/>
          <p:cNvSpPr txBox="1">
            <a:spLocks noChangeArrowheads="1"/>
          </p:cNvSpPr>
          <p:nvPr/>
        </p:nvSpPr>
        <p:spPr bwMode="auto">
          <a:xfrm>
            <a:off x="304800" y="152400"/>
            <a:ext cx="8534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/>
              <a:t>General Syntax of BioBIKE</a:t>
            </a:r>
          </a:p>
        </p:txBody>
      </p:sp>
      <p:sp>
        <p:nvSpPr>
          <p:cNvPr id="630790" name="Text Box 6"/>
          <p:cNvSpPr txBox="1">
            <a:spLocks noChangeArrowheads="1"/>
          </p:cNvSpPr>
          <p:nvPr/>
        </p:nvSpPr>
        <p:spPr bwMode="auto">
          <a:xfrm>
            <a:off x="990600" y="4452938"/>
            <a:ext cx="7848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/>
              <a:t> </a:t>
            </a:r>
            <a:r>
              <a:rPr lang="en-US" altLang="en-US" sz="2400" b="1" u="sng"/>
              <a:t>Flag</a:t>
            </a:r>
            <a:r>
              <a:rPr lang="en-US" altLang="en-US" sz="2400"/>
              <a:t>: Optional, more (yes/no) information</a:t>
            </a:r>
            <a:endParaRPr lang="en-US" altLang="en-US" sz="1800">
              <a:latin typeface="Arial" charset="0"/>
            </a:endParaRPr>
          </a:p>
        </p:txBody>
      </p:sp>
      <p:grpSp>
        <p:nvGrpSpPr>
          <p:cNvPr id="73735" name="Group 7"/>
          <p:cNvGrpSpPr>
            <a:grpSpLocks/>
          </p:cNvGrpSpPr>
          <p:nvPr/>
        </p:nvGrpSpPr>
        <p:grpSpPr bwMode="auto">
          <a:xfrm>
            <a:off x="990600" y="1066800"/>
            <a:ext cx="6956425" cy="990600"/>
            <a:chOff x="624" y="672"/>
            <a:chExt cx="4382" cy="624"/>
          </a:xfrm>
        </p:grpSpPr>
        <p:sp>
          <p:nvSpPr>
            <p:cNvPr id="73737" name="Rectangle 8"/>
            <p:cNvSpPr>
              <a:spLocks noChangeArrowheads="1"/>
            </p:cNvSpPr>
            <p:nvPr/>
          </p:nvSpPr>
          <p:spPr bwMode="auto">
            <a:xfrm>
              <a:off x="624" y="672"/>
              <a:ext cx="4382" cy="624"/>
            </a:xfrm>
            <a:prstGeom prst="rect">
              <a:avLst/>
            </a:prstGeom>
            <a:solidFill>
              <a:srgbClr val="FFFF00"/>
            </a:solidFill>
            <a:ln w="571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73738" name="Text Box 9"/>
            <p:cNvSpPr txBox="1">
              <a:spLocks noChangeArrowheads="1"/>
            </p:cNvSpPr>
            <p:nvPr/>
          </p:nvSpPr>
          <p:spPr bwMode="auto">
            <a:xfrm>
              <a:off x="672" y="816"/>
              <a:ext cx="126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000" b="1" i="1"/>
                <a:t>Function-name</a:t>
              </a:r>
            </a:p>
          </p:txBody>
        </p:sp>
        <p:sp>
          <p:nvSpPr>
            <p:cNvPr id="73739" name="Rectangle 10"/>
            <p:cNvSpPr>
              <a:spLocks noChangeArrowheads="1"/>
            </p:cNvSpPr>
            <p:nvPr/>
          </p:nvSpPr>
          <p:spPr bwMode="auto">
            <a:xfrm>
              <a:off x="4698" y="916"/>
              <a:ext cx="144" cy="144"/>
            </a:xfrm>
            <a:prstGeom prst="rect">
              <a:avLst/>
            </a:prstGeom>
            <a:solidFill>
              <a:srgbClr val="33CC33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73740" name="Line 11"/>
            <p:cNvSpPr>
              <a:spLocks noChangeShapeType="1"/>
            </p:cNvSpPr>
            <p:nvPr/>
          </p:nvSpPr>
          <p:spPr bwMode="auto">
            <a:xfrm>
              <a:off x="4706" y="988"/>
              <a:ext cx="144" cy="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741" name="Rectangle 12"/>
            <p:cNvSpPr>
              <a:spLocks noChangeArrowheads="1"/>
            </p:cNvSpPr>
            <p:nvPr/>
          </p:nvSpPr>
          <p:spPr bwMode="auto">
            <a:xfrm>
              <a:off x="1838" y="750"/>
              <a:ext cx="864" cy="480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73742" name="Text Box 13"/>
            <p:cNvSpPr txBox="1">
              <a:spLocks noChangeArrowheads="1"/>
            </p:cNvSpPr>
            <p:nvPr/>
          </p:nvSpPr>
          <p:spPr bwMode="auto">
            <a:xfrm>
              <a:off x="1838" y="798"/>
              <a:ext cx="864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600" b="1" i="1"/>
                <a:t>Argument</a:t>
              </a:r>
              <a:r>
                <a:rPr lang="en-US" altLang="en-US" sz="1600" i="1"/>
                <a:t/>
              </a:r>
              <a:br>
                <a:rPr lang="en-US" altLang="en-US" sz="1600" i="1"/>
              </a:br>
              <a:r>
                <a:rPr lang="en-US" altLang="en-US" sz="1600" i="1"/>
                <a:t>(object)</a:t>
              </a:r>
            </a:p>
          </p:txBody>
        </p:sp>
        <p:sp>
          <p:nvSpPr>
            <p:cNvPr id="73743" name="Rectangle 14"/>
            <p:cNvSpPr>
              <a:spLocks noChangeArrowheads="1"/>
            </p:cNvSpPr>
            <p:nvPr/>
          </p:nvSpPr>
          <p:spPr bwMode="auto">
            <a:xfrm>
              <a:off x="2786" y="788"/>
              <a:ext cx="1248" cy="384"/>
            </a:xfrm>
            <a:prstGeom prst="rect">
              <a:avLst/>
            </a:prstGeom>
            <a:solidFill>
              <a:srgbClr val="00FFFF"/>
            </a:solidFill>
            <a:ln w="9525">
              <a:solidFill>
                <a:srgbClr val="00CC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73744" name="Text Box 15"/>
            <p:cNvSpPr txBox="1">
              <a:spLocks noChangeArrowheads="1"/>
            </p:cNvSpPr>
            <p:nvPr/>
          </p:nvSpPr>
          <p:spPr bwMode="auto">
            <a:xfrm>
              <a:off x="2662" y="856"/>
              <a:ext cx="864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600" b="1" i="1"/>
                <a:t>Keyword</a:t>
              </a:r>
              <a:endParaRPr lang="en-US" altLang="en-US" sz="1600" i="1"/>
            </a:p>
          </p:txBody>
        </p:sp>
        <p:sp>
          <p:nvSpPr>
            <p:cNvPr id="73745" name="Rectangle 16"/>
            <p:cNvSpPr>
              <a:spLocks noChangeArrowheads="1"/>
            </p:cNvSpPr>
            <p:nvPr/>
          </p:nvSpPr>
          <p:spPr bwMode="auto">
            <a:xfrm>
              <a:off x="3404" y="864"/>
              <a:ext cx="498" cy="240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73746" name="Text Box 17"/>
            <p:cNvSpPr txBox="1">
              <a:spLocks noChangeArrowheads="1"/>
            </p:cNvSpPr>
            <p:nvPr/>
          </p:nvSpPr>
          <p:spPr bwMode="auto">
            <a:xfrm>
              <a:off x="3430" y="872"/>
              <a:ext cx="52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600" i="1"/>
                <a:t>object</a:t>
              </a:r>
            </a:p>
          </p:txBody>
        </p:sp>
        <p:grpSp>
          <p:nvGrpSpPr>
            <p:cNvPr id="73747" name="Group 18"/>
            <p:cNvGrpSpPr>
              <a:grpSpLocks noChangeAspect="1"/>
            </p:cNvGrpSpPr>
            <p:nvPr/>
          </p:nvGrpSpPr>
          <p:grpSpPr bwMode="auto">
            <a:xfrm>
              <a:off x="3948" y="778"/>
              <a:ext cx="92" cy="92"/>
              <a:chOff x="4984" y="682"/>
              <a:chExt cx="132" cy="132"/>
            </a:xfrm>
          </p:grpSpPr>
          <p:sp>
            <p:nvSpPr>
              <p:cNvPr id="73762" name="AutoShape 19"/>
              <p:cNvSpPr>
                <a:spLocks noChangeAspect="1" noChangeArrowheads="1"/>
              </p:cNvSpPr>
              <p:nvPr/>
            </p:nvSpPr>
            <p:spPr bwMode="auto">
              <a:xfrm>
                <a:off x="4984" y="682"/>
                <a:ext cx="132" cy="132"/>
              </a:xfrm>
              <a:prstGeom prst="roundRect">
                <a:avLst>
                  <a:gd name="adj" fmla="val 16667"/>
                </a:avLst>
              </a:prstGeom>
              <a:solidFill>
                <a:srgbClr val="FF3300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  <p:grpSp>
            <p:nvGrpSpPr>
              <p:cNvPr id="73763" name="Group 20"/>
              <p:cNvGrpSpPr>
                <a:grpSpLocks noChangeAspect="1"/>
              </p:cNvGrpSpPr>
              <p:nvPr/>
            </p:nvGrpSpPr>
            <p:grpSpPr bwMode="auto">
              <a:xfrm>
                <a:off x="5011" y="709"/>
                <a:ext cx="76" cy="76"/>
                <a:chOff x="1200" y="2400"/>
                <a:chExt cx="144" cy="144"/>
              </a:xfrm>
            </p:grpSpPr>
            <p:sp>
              <p:nvSpPr>
                <p:cNvPr id="73764" name="Line 21"/>
                <p:cNvSpPr>
                  <a:spLocks noChangeAspect="1" noChangeShapeType="1"/>
                </p:cNvSpPr>
                <p:nvPr/>
              </p:nvSpPr>
              <p:spPr bwMode="auto">
                <a:xfrm>
                  <a:off x="1200" y="2400"/>
                  <a:ext cx="144" cy="144"/>
                </a:xfrm>
                <a:prstGeom prst="line">
                  <a:avLst/>
                </a:prstGeom>
                <a:noFill/>
                <a:ln w="38100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765" name="Line 22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1200" y="2400"/>
                  <a:ext cx="144" cy="144"/>
                </a:xfrm>
                <a:prstGeom prst="line">
                  <a:avLst/>
                </a:prstGeom>
                <a:noFill/>
                <a:ln w="38100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73748" name="Rectangle 23"/>
            <p:cNvSpPr>
              <a:spLocks noChangeArrowheads="1"/>
            </p:cNvSpPr>
            <p:nvPr/>
          </p:nvSpPr>
          <p:spPr bwMode="auto">
            <a:xfrm>
              <a:off x="4094" y="798"/>
              <a:ext cx="480" cy="384"/>
            </a:xfrm>
            <a:prstGeom prst="rect">
              <a:avLst/>
            </a:prstGeom>
            <a:solidFill>
              <a:srgbClr val="00FFFF"/>
            </a:solidFill>
            <a:ln w="9525">
              <a:solidFill>
                <a:srgbClr val="00CC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73749" name="Text Box 24"/>
            <p:cNvSpPr txBox="1">
              <a:spLocks noChangeArrowheads="1"/>
            </p:cNvSpPr>
            <p:nvPr/>
          </p:nvSpPr>
          <p:spPr bwMode="auto">
            <a:xfrm>
              <a:off x="4094" y="846"/>
              <a:ext cx="41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600" b="1" i="1"/>
                <a:t>Flag</a:t>
              </a:r>
              <a:endParaRPr lang="en-US" altLang="en-US" sz="1600" i="1"/>
            </a:p>
          </p:txBody>
        </p:sp>
        <p:grpSp>
          <p:nvGrpSpPr>
            <p:cNvPr id="73750" name="Group 25"/>
            <p:cNvGrpSpPr>
              <a:grpSpLocks noChangeAspect="1"/>
            </p:cNvGrpSpPr>
            <p:nvPr/>
          </p:nvGrpSpPr>
          <p:grpSpPr bwMode="auto">
            <a:xfrm>
              <a:off x="4482" y="802"/>
              <a:ext cx="92" cy="92"/>
              <a:chOff x="4984" y="682"/>
              <a:chExt cx="132" cy="132"/>
            </a:xfrm>
          </p:grpSpPr>
          <p:sp>
            <p:nvSpPr>
              <p:cNvPr id="73758" name="AutoShape 26"/>
              <p:cNvSpPr>
                <a:spLocks noChangeAspect="1" noChangeArrowheads="1"/>
              </p:cNvSpPr>
              <p:nvPr/>
            </p:nvSpPr>
            <p:spPr bwMode="auto">
              <a:xfrm>
                <a:off x="4984" y="682"/>
                <a:ext cx="132" cy="132"/>
              </a:xfrm>
              <a:prstGeom prst="roundRect">
                <a:avLst>
                  <a:gd name="adj" fmla="val 16667"/>
                </a:avLst>
              </a:prstGeom>
              <a:solidFill>
                <a:srgbClr val="FF3300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  <p:grpSp>
            <p:nvGrpSpPr>
              <p:cNvPr id="73759" name="Group 27"/>
              <p:cNvGrpSpPr>
                <a:grpSpLocks noChangeAspect="1"/>
              </p:cNvGrpSpPr>
              <p:nvPr/>
            </p:nvGrpSpPr>
            <p:grpSpPr bwMode="auto">
              <a:xfrm>
                <a:off x="5011" y="709"/>
                <a:ext cx="76" cy="76"/>
                <a:chOff x="1200" y="2400"/>
                <a:chExt cx="144" cy="144"/>
              </a:xfrm>
            </p:grpSpPr>
            <p:sp>
              <p:nvSpPr>
                <p:cNvPr id="73760" name="Line 28"/>
                <p:cNvSpPr>
                  <a:spLocks noChangeAspect="1" noChangeShapeType="1"/>
                </p:cNvSpPr>
                <p:nvPr/>
              </p:nvSpPr>
              <p:spPr bwMode="auto">
                <a:xfrm>
                  <a:off x="1200" y="2400"/>
                  <a:ext cx="144" cy="144"/>
                </a:xfrm>
                <a:prstGeom prst="line">
                  <a:avLst/>
                </a:prstGeom>
                <a:noFill/>
                <a:ln w="38100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761" name="Line 29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1200" y="2400"/>
                  <a:ext cx="144" cy="144"/>
                </a:xfrm>
                <a:prstGeom prst="line">
                  <a:avLst/>
                </a:prstGeom>
                <a:noFill/>
                <a:ln w="38100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73751" name="AutoShape 30"/>
            <p:cNvSpPr>
              <a:spLocks noChangeAspect="1" noChangeArrowheads="1"/>
            </p:cNvSpPr>
            <p:nvPr/>
          </p:nvSpPr>
          <p:spPr bwMode="auto">
            <a:xfrm>
              <a:off x="4856" y="690"/>
              <a:ext cx="132" cy="132"/>
            </a:xfrm>
            <a:prstGeom prst="roundRect">
              <a:avLst>
                <a:gd name="adj" fmla="val 16667"/>
              </a:avLst>
            </a:prstGeom>
            <a:solidFill>
              <a:srgbClr val="FF3300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grpSp>
          <p:nvGrpSpPr>
            <p:cNvPr id="73752" name="Group 31"/>
            <p:cNvGrpSpPr>
              <a:grpSpLocks noChangeAspect="1"/>
            </p:cNvGrpSpPr>
            <p:nvPr/>
          </p:nvGrpSpPr>
          <p:grpSpPr bwMode="auto">
            <a:xfrm>
              <a:off x="4883" y="717"/>
              <a:ext cx="76" cy="76"/>
              <a:chOff x="1200" y="2400"/>
              <a:chExt cx="144" cy="144"/>
            </a:xfrm>
          </p:grpSpPr>
          <p:sp>
            <p:nvSpPr>
              <p:cNvPr id="73756" name="Line 32"/>
              <p:cNvSpPr>
                <a:spLocks noChangeAspect="1" noChangeShapeType="1"/>
              </p:cNvSpPr>
              <p:nvPr/>
            </p:nvSpPr>
            <p:spPr bwMode="auto">
              <a:xfrm>
                <a:off x="1200" y="2400"/>
                <a:ext cx="144" cy="144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57" name="Line 33"/>
              <p:cNvSpPr>
                <a:spLocks noChangeAspect="1" noChangeShapeType="1"/>
              </p:cNvSpPr>
              <p:nvPr/>
            </p:nvSpPr>
            <p:spPr bwMode="auto">
              <a:xfrm flipH="1">
                <a:off x="1200" y="2400"/>
                <a:ext cx="144" cy="144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3753" name="Freeform 34"/>
            <p:cNvSpPr>
              <a:spLocks noChangeAspect="1"/>
            </p:cNvSpPr>
            <p:nvPr/>
          </p:nvSpPr>
          <p:spPr bwMode="auto">
            <a:xfrm>
              <a:off x="644" y="698"/>
              <a:ext cx="207" cy="126"/>
            </a:xfrm>
            <a:custGeom>
              <a:avLst/>
              <a:gdLst>
                <a:gd name="T0" fmla="*/ 1701 w 69"/>
                <a:gd name="T1" fmla="*/ 0 h 42"/>
                <a:gd name="T2" fmla="*/ 16767 w 69"/>
                <a:gd name="T3" fmla="*/ 5346 h 42"/>
                <a:gd name="T4" fmla="*/ 2187 w 69"/>
                <a:gd name="T5" fmla="*/ 10206 h 42"/>
                <a:gd name="T6" fmla="*/ 4131 w 69"/>
                <a:gd name="T7" fmla="*/ 5346 h 42"/>
                <a:gd name="T8" fmla="*/ 1701 w 69"/>
                <a:gd name="T9" fmla="*/ 0 h 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9"/>
                <a:gd name="T16" fmla="*/ 0 h 42"/>
                <a:gd name="T17" fmla="*/ 69 w 69"/>
                <a:gd name="T18" fmla="*/ 42 h 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9" h="42">
                  <a:moveTo>
                    <a:pt x="7" y="0"/>
                  </a:moveTo>
                  <a:lnTo>
                    <a:pt x="69" y="22"/>
                  </a:lnTo>
                  <a:lnTo>
                    <a:pt x="9" y="42"/>
                  </a:lnTo>
                  <a:cubicBezTo>
                    <a:pt x="0" y="42"/>
                    <a:pt x="17" y="29"/>
                    <a:pt x="17" y="22"/>
                  </a:cubicBezTo>
                  <a:cubicBezTo>
                    <a:pt x="17" y="15"/>
                    <a:pt x="9" y="4"/>
                    <a:pt x="7" y="0"/>
                  </a:cubicBezTo>
                  <a:close/>
                </a:path>
              </a:pathLst>
            </a:custGeom>
            <a:solidFill>
              <a:srgbClr val="00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754" name="Freeform 35"/>
            <p:cNvSpPr>
              <a:spLocks noChangeAspect="1"/>
            </p:cNvSpPr>
            <p:nvPr/>
          </p:nvSpPr>
          <p:spPr bwMode="auto">
            <a:xfrm>
              <a:off x="1834" y="758"/>
              <a:ext cx="141" cy="86"/>
            </a:xfrm>
            <a:custGeom>
              <a:avLst/>
              <a:gdLst>
                <a:gd name="T0" fmla="*/ 247 w 69"/>
                <a:gd name="T1" fmla="*/ 0 h 42"/>
                <a:gd name="T2" fmla="*/ 2460 w 69"/>
                <a:gd name="T3" fmla="*/ 788 h 42"/>
                <a:gd name="T4" fmla="*/ 317 w 69"/>
                <a:gd name="T5" fmla="*/ 1509 h 42"/>
                <a:gd name="T6" fmla="*/ 613 w 69"/>
                <a:gd name="T7" fmla="*/ 788 h 42"/>
                <a:gd name="T8" fmla="*/ 247 w 69"/>
                <a:gd name="T9" fmla="*/ 0 h 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9"/>
                <a:gd name="T16" fmla="*/ 0 h 42"/>
                <a:gd name="T17" fmla="*/ 69 w 69"/>
                <a:gd name="T18" fmla="*/ 42 h 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9" h="42">
                  <a:moveTo>
                    <a:pt x="7" y="0"/>
                  </a:moveTo>
                  <a:lnTo>
                    <a:pt x="69" y="22"/>
                  </a:lnTo>
                  <a:lnTo>
                    <a:pt x="9" y="42"/>
                  </a:lnTo>
                  <a:cubicBezTo>
                    <a:pt x="0" y="42"/>
                    <a:pt x="17" y="29"/>
                    <a:pt x="17" y="22"/>
                  </a:cubicBezTo>
                  <a:cubicBezTo>
                    <a:pt x="17" y="15"/>
                    <a:pt x="9" y="4"/>
                    <a:pt x="7" y="0"/>
                  </a:cubicBezTo>
                  <a:close/>
                </a:path>
              </a:pathLst>
            </a:custGeom>
            <a:solidFill>
              <a:srgbClr val="00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755" name="Freeform 36"/>
            <p:cNvSpPr>
              <a:spLocks noChangeAspect="1"/>
            </p:cNvSpPr>
            <p:nvPr/>
          </p:nvSpPr>
          <p:spPr bwMode="auto">
            <a:xfrm>
              <a:off x="3391" y="874"/>
              <a:ext cx="141" cy="86"/>
            </a:xfrm>
            <a:custGeom>
              <a:avLst/>
              <a:gdLst>
                <a:gd name="T0" fmla="*/ 247 w 69"/>
                <a:gd name="T1" fmla="*/ 0 h 42"/>
                <a:gd name="T2" fmla="*/ 2460 w 69"/>
                <a:gd name="T3" fmla="*/ 788 h 42"/>
                <a:gd name="T4" fmla="*/ 317 w 69"/>
                <a:gd name="T5" fmla="*/ 1509 h 42"/>
                <a:gd name="T6" fmla="*/ 613 w 69"/>
                <a:gd name="T7" fmla="*/ 788 h 42"/>
                <a:gd name="T8" fmla="*/ 247 w 69"/>
                <a:gd name="T9" fmla="*/ 0 h 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9"/>
                <a:gd name="T16" fmla="*/ 0 h 42"/>
                <a:gd name="T17" fmla="*/ 69 w 69"/>
                <a:gd name="T18" fmla="*/ 42 h 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9" h="42">
                  <a:moveTo>
                    <a:pt x="7" y="0"/>
                  </a:moveTo>
                  <a:lnTo>
                    <a:pt x="69" y="22"/>
                  </a:lnTo>
                  <a:lnTo>
                    <a:pt x="9" y="42"/>
                  </a:lnTo>
                  <a:cubicBezTo>
                    <a:pt x="0" y="42"/>
                    <a:pt x="17" y="29"/>
                    <a:pt x="17" y="22"/>
                  </a:cubicBezTo>
                  <a:cubicBezTo>
                    <a:pt x="17" y="15"/>
                    <a:pt x="9" y="4"/>
                    <a:pt x="7" y="0"/>
                  </a:cubicBezTo>
                  <a:close/>
                </a:path>
              </a:pathLst>
            </a:custGeom>
            <a:solidFill>
              <a:srgbClr val="00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3736" name="Text Box 37" descr="Newsprint"/>
          <p:cNvSpPr txBox="1">
            <a:spLocks noChangeArrowheads="1"/>
          </p:cNvSpPr>
          <p:nvPr/>
        </p:nvSpPr>
        <p:spPr bwMode="auto">
          <a:xfrm>
            <a:off x="2800350" y="2270125"/>
            <a:ext cx="3505200" cy="650875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Function boxes contain the following elements: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0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0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0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0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0786" grpId="0"/>
      <p:bldP spid="630787" grpId="0"/>
      <p:bldP spid="630788" grpId="0"/>
      <p:bldP spid="630790" grpId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ext Box 2"/>
          <p:cNvSpPr txBox="1">
            <a:spLocks noChangeArrowheads="1"/>
          </p:cNvSpPr>
          <p:nvPr/>
        </p:nvSpPr>
        <p:spPr bwMode="auto">
          <a:xfrm>
            <a:off x="304800" y="152400"/>
            <a:ext cx="8534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/>
              <a:t>General Syntax of BioBIKE</a:t>
            </a:r>
          </a:p>
        </p:txBody>
      </p:sp>
      <p:grpSp>
        <p:nvGrpSpPr>
          <p:cNvPr id="74755" name="Group 3"/>
          <p:cNvGrpSpPr>
            <a:grpSpLocks/>
          </p:cNvGrpSpPr>
          <p:nvPr/>
        </p:nvGrpSpPr>
        <p:grpSpPr bwMode="auto">
          <a:xfrm>
            <a:off x="990600" y="1066800"/>
            <a:ext cx="6956425" cy="990600"/>
            <a:chOff x="624" y="672"/>
            <a:chExt cx="4382" cy="624"/>
          </a:xfrm>
        </p:grpSpPr>
        <p:sp>
          <p:nvSpPr>
            <p:cNvPr id="74771" name="Rectangle 4"/>
            <p:cNvSpPr>
              <a:spLocks noChangeArrowheads="1"/>
            </p:cNvSpPr>
            <p:nvPr/>
          </p:nvSpPr>
          <p:spPr bwMode="auto">
            <a:xfrm>
              <a:off x="624" y="672"/>
              <a:ext cx="4382" cy="624"/>
            </a:xfrm>
            <a:prstGeom prst="rect">
              <a:avLst/>
            </a:prstGeom>
            <a:solidFill>
              <a:srgbClr val="FFFF00"/>
            </a:solidFill>
            <a:ln w="571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74772" name="Text Box 5"/>
            <p:cNvSpPr txBox="1">
              <a:spLocks noChangeArrowheads="1"/>
            </p:cNvSpPr>
            <p:nvPr/>
          </p:nvSpPr>
          <p:spPr bwMode="auto">
            <a:xfrm>
              <a:off x="672" y="816"/>
              <a:ext cx="126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000" b="1" i="1"/>
                <a:t>Function-name</a:t>
              </a:r>
            </a:p>
          </p:txBody>
        </p:sp>
        <p:sp>
          <p:nvSpPr>
            <p:cNvPr id="74773" name="Rectangle 6"/>
            <p:cNvSpPr>
              <a:spLocks noChangeArrowheads="1"/>
            </p:cNvSpPr>
            <p:nvPr/>
          </p:nvSpPr>
          <p:spPr bwMode="auto">
            <a:xfrm>
              <a:off x="4698" y="916"/>
              <a:ext cx="144" cy="144"/>
            </a:xfrm>
            <a:prstGeom prst="rect">
              <a:avLst/>
            </a:prstGeom>
            <a:solidFill>
              <a:srgbClr val="33CC33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74774" name="Line 7"/>
            <p:cNvSpPr>
              <a:spLocks noChangeShapeType="1"/>
            </p:cNvSpPr>
            <p:nvPr/>
          </p:nvSpPr>
          <p:spPr bwMode="auto">
            <a:xfrm>
              <a:off x="4706" y="988"/>
              <a:ext cx="144" cy="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775" name="Rectangle 8"/>
            <p:cNvSpPr>
              <a:spLocks noChangeArrowheads="1"/>
            </p:cNvSpPr>
            <p:nvPr/>
          </p:nvSpPr>
          <p:spPr bwMode="auto">
            <a:xfrm>
              <a:off x="1838" y="750"/>
              <a:ext cx="864" cy="480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74776" name="Text Box 9"/>
            <p:cNvSpPr txBox="1">
              <a:spLocks noChangeArrowheads="1"/>
            </p:cNvSpPr>
            <p:nvPr/>
          </p:nvSpPr>
          <p:spPr bwMode="auto">
            <a:xfrm>
              <a:off x="1838" y="798"/>
              <a:ext cx="864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600" b="1" i="1"/>
                <a:t>Argument</a:t>
              </a:r>
              <a:r>
                <a:rPr lang="en-US" altLang="en-US" sz="1600" i="1"/>
                <a:t/>
              </a:r>
              <a:br>
                <a:rPr lang="en-US" altLang="en-US" sz="1600" i="1"/>
              </a:br>
              <a:r>
                <a:rPr lang="en-US" altLang="en-US" sz="1600" i="1"/>
                <a:t>(object)</a:t>
              </a:r>
            </a:p>
          </p:txBody>
        </p:sp>
        <p:sp>
          <p:nvSpPr>
            <p:cNvPr id="74777" name="Rectangle 10"/>
            <p:cNvSpPr>
              <a:spLocks noChangeArrowheads="1"/>
            </p:cNvSpPr>
            <p:nvPr/>
          </p:nvSpPr>
          <p:spPr bwMode="auto">
            <a:xfrm>
              <a:off x="2786" y="788"/>
              <a:ext cx="1248" cy="384"/>
            </a:xfrm>
            <a:prstGeom prst="rect">
              <a:avLst/>
            </a:prstGeom>
            <a:solidFill>
              <a:srgbClr val="00FFFF"/>
            </a:solidFill>
            <a:ln w="9525">
              <a:solidFill>
                <a:srgbClr val="00CC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74778" name="Text Box 11"/>
            <p:cNvSpPr txBox="1">
              <a:spLocks noChangeArrowheads="1"/>
            </p:cNvSpPr>
            <p:nvPr/>
          </p:nvSpPr>
          <p:spPr bwMode="auto">
            <a:xfrm>
              <a:off x="2662" y="856"/>
              <a:ext cx="864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600" b="1" i="1"/>
                <a:t>Keyword</a:t>
              </a:r>
              <a:endParaRPr lang="en-US" altLang="en-US" sz="1600" i="1"/>
            </a:p>
          </p:txBody>
        </p:sp>
        <p:sp>
          <p:nvSpPr>
            <p:cNvPr id="74779" name="Rectangle 12"/>
            <p:cNvSpPr>
              <a:spLocks noChangeArrowheads="1"/>
            </p:cNvSpPr>
            <p:nvPr/>
          </p:nvSpPr>
          <p:spPr bwMode="auto">
            <a:xfrm>
              <a:off x="3404" y="864"/>
              <a:ext cx="498" cy="240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74780" name="Text Box 13"/>
            <p:cNvSpPr txBox="1">
              <a:spLocks noChangeArrowheads="1"/>
            </p:cNvSpPr>
            <p:nvPr/>
          </p:nvSpPr>
          <p:spPr bwMode="auto">
            <a:xfrm>
              <a:off x="3430" y="872"/>
              <a:ext cx="52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600" i="1"/>
                <a:t>object</a:t>
              </a:r>
            </a:p>
          </p:txBody>
        </p:sp>
        <p:grpSp>
          <p:nvGrpSpPr>
            <p:cNvPr id="74781" name="Group 14"/>
            <p:cNvGrpSpPr>
              <a:grpSpLocks noChangeAspect="1"/>
            </p:cNvGrpSpPr>
            <p:nvPr/>
          </p:nvGrpSpPr>
          <p:grpSpPr bwMode="auto">
            <a:xfrm>
              <a:off x="3948" y="778"/>
              <a:ext cx="92" cy="92"/>
              <a:chOff x="4984" y="682"/>
              <a:chExt cx="132" cy="132"/>
            </a:xfrm>
          </p:grpSpPr>
          <p:sp>
            <p:nvSpPr>
              <p:cNvPr id="74796" name="AutoShape 15"/>
              <p:cNvSpPr>
                <a:spLocks noChangeAspect="1" noChangeArrowheads="1"/>
              </p:cNvSpPr>
              <p:nvPr/>
            </p:nvSpPr>
            <p:spPr bwMode="auto">
              <a:xfrm>
                <a:off x="4984" y="682"/>
                <a:ext cx="132" cy="132"/>
              </a:xfrm>
              <a:prstGeom prst="roundRect">
                <a:avLst>
                  <a:gd name="adj" fmla="val 16667"/>
                </a:avLst>
              </a:prstGeom>
              <a:solidFill>
                <a:srgbClr val="FF3300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  <p:grpSp>
            <p:nvGrpSpPr>
              <p:cNvPr id="74797" name="Group 16"/>
              <p:cNvGrpSpPr>
                <a:grpSpLocks noChangeAspect="1"/>
              </p:cNvGrpSpPr>
              <p:nvPr/>
            </p:nvGrpSpPr>
            <p:grpSpPr bwMode="auto">
              <a:xfrm>
                <a:off x="5011" y="709"/>
                <a:ext cx="76" cy="76"/>
                <a:chOff x="1200" y="2400"/>
                <a:chExt cx="144" cy="144"/>
              </a:xfrm>
            </p:grpSpPr>
            <p:sp>
              <p:nvSpPr>
                <p:cNvPr id="74798" name="Line 17"/>
                <p:cNvSpPr>
                  <a:spLocks noChangeAspect="1" noChangeShapeType="1"/>
                </p:cNvSpPr>
                <p:nvPr/>
              </p:nvSpPr>
              <p:spPr bwMode="auto">
                <a:xfrm>
                  <a:off x="1200" y="2400"/>
                  <a:ext cx="144" cy="144"/>
                </a:xfrm>
                <a:prstGeom prst="line">
                  <a:avLst/>
                </a:prstGeom>
                <a:noFill/>
                <a:ln w="38100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799" name="Line 18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1200" y="2400"/>
                  <a:ext cx="144" cy="144"/>
                </a:xfrm>
                <a:prstGeom prst="line">
                  <a:avLst/>
                </a:prstGeom>
                <a:noFill/>
                <a:ln w="38100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74782" name="Rectangle 19"/>
            <p:cNvSpPr>
              <a:spLocks noChangeArrowheads="1"/>
            </p:cNvSpPr>
            <p:nvPr/>
          </p:nvSpPr>
          <p:spPr bwMode="auto">
            <a:xfrm>
              <a:off x="4094" y="798"/>
              <a:ext cx="480" cy="384"/>
            </a:xfrm>
            <a:prstGeom prst="rect">
              <a:avLst/>
            </a:prstGeom>
            <a:solidFill>
              <a:srgbClr val="00FFFF"/>
            </a:solidFill>
            <a:ln w="9525">
              <a:solidFill>
                <a:srgbClr val="00CC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74783" name="Text Box 20"/>
            <p:cNvSpPr txBox="1">
              <a:spLocks noChangeArrowheads="1"/>
            </p:cNvSpPr>
            <p:nvPr/>
          </p:nvSpPr>
          <p:spPr bwMode="auto">
            <a:xfrm>
              <a:off x="4094" y="846"/>
              <a:ext cx="41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600" b="1" i="1"/>
                <a:t>Flag</a:t>
              </a:r>
              <a:endParaRPr lang="en-US" altLang="en-US" sz="1600" i="1"/>
            </a:p>
          </p:txBody>
        </p:sp>
        <p:grpSp>
          <p:nvGrpSpPr>
            <p:cNvPr id="74784" name="Group 21"/>
            <p:cNvGrpSpPr>
              <a:grpSpLocks noChangeAspect="1"/>
            </p:cNvGrpSpPr>
            <p:nvPr/>
          </p:nvGrpSpPr>
          <p:grpSpPr bwMode="auto">
            <a:xfrm>
              <a:off x="4482" y="802"/>
              <a:ext cx="92" cy="92"/>
              <a:chOff x="4984" y="682"/>
              <a:chExt cx="132" cy="132"/>
            </a:xfrm>
          </p:grpSpPr>
          <p:sp>
            <p:nvSpPr>
              <p:cNvPr id="74792" name="AutoShape 22"/>
              <p:cNvSpPr>
                <a:spLocks noChangeAspect="1" noChangeArrowheads="1"/>
              </p:cNvSpPr>
              <p:nvPr/>
            </p:nvSpPr>
            <p:spPr bwMode="auto">
              <a:xfrm>
                <a:off x="4984" y="682"/>
                <a:ext cx="132" cy="132"/>
              </a:xfrm>
              <a:prstGeom prst="roundRect">
                <a:avLst>
                  <a:gd name="adj" fmla="val 16667"/>
                </a:avLst>
              </a:prstGeom>
              <a:solidFill>
                <a:srgbClr val="FF3300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  <p:grpSp>
            <p:nvGrpSpPr>
              <p:cNvPr id="74793" name="Group 23"/>
              <p:cNvGrpSpPr>
                <a:grpSpLocks noChangeAspect="1"/>
              </p:cNvGrpSpPr>
              <p:nvPr/>
            </p:nvGrpSpPr>
            <p:grpSpPr bwMode="auto">
              <a:xfrm>
                <a:off x="5011" y="709"/>
                <a:ext cx="76" cy="76"/>
                <a:chOff x="1200" y="2400"/>
                <a:chExt cx="144" cy="144"/>
              </a:xfrm>
            </p:grpSpPr>
            <p:sp>
              <p:nvSpPr>
                <p:cNvPr id="74794" name="Line 24"/>
                <p:cNvSpPr>
                  <a:spLocks noChangeAspect="1" noChangeShapeType="1"/>
                </p:cNvSpPr>
                <p:nvPr/>
              </p:nvSpPr>
              <p:spPr bwMode="auto">
                <a:xfrm>
                  <a:off x="1200" y="2400"/>
                  <a:ext cx="144" cy="144"/>
                </a:xfrm>
                <a:prstGeom prst="line">
                  <a:avLst/>
                </a:prstGeom>
                <a:noFill/>
                <a:ln w="38100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795" name="Line 25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1200" y="2400"/>
                  <a:ext cx="144" cy="144"/>
                </a:xfrm>
                <a:prstGeom prst="line">
                  <a:avLst/>
                </a:prstGeom>
                <a:noFill/>
                <a:ln w="38100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74785" name="AutoShape 26"/>
            <p:cNvSpPr>
              <a:spLocks noChangeAspect="1" noChangeArrowheads="1"/>
            </p:cNvSpPr>
            <p:nvPr/>
          </p:nvSpPr>
          <p:spPr bwMode="auto">
            <a:xfrm>
              <a:off x="4856" y="690"/>
              <a:ext cx="132" cy="132"/>
            </a:xfrm>
            <a:prstGeom prst="roundRect">
              <a:avLst>
                <a:gd name="adj" fmla="val 16667"/>
              </a:avLst>
            </a:prstGeom>
            <a:solidFill>
              <a:srgbClr val="FF3300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grpSp>
          <p:nvGrpSpPr>
            <p:cNvPr id="74786" name="Group 27"/>
            <p:cNvGrpSpPr>
              <a:grpSpLocks noChangeAspect="1"/>
            </p:cNvGrpSpPr>
            <p:nvPr/>
          </p:nvGrpSpPr>
          <p:grpSpPr bwMode="auto">
            <a:xfrm>
              <a:off x="4883" y="717"/>
              <a:ext cx="76" cy="76"/>
              <a:chOff x="1200" y="2400"/>
              <a:chExt cx="144" cy="144"/>
            </a:xfrm>
          </p:grpSpPr>
          <p:sp>
            <p:nvSpPr>
              <p:cNvPr id="74790" name="Line 28"/>
              <p:cNvSpPr>
                <a:spLocks noChangeAspect="1" noChangeShapeType="1"/>
              </p:cNvSpPr>
              <p:nvPr/>
            </p:nvSpPr>
            <p:spPr bwMode="auto">
              <a:xfrm>
                <a:off x="1200" y="2400"/>
                <a:ext cx="144" cy="144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791" name="Line 29"/>
              <p:cNvSpPr>
                <a:spLocks noChangeAspect="1" noChangeShapeType="1"/>
              </p:cNvSpPr>
              <p:nvPr/>
            </p:nvSpPr>
            <p:spPr bwMode="auto">
              <a:xfrm flipH="1">
                <a:off x="1200" y="2400"/>
                <a:ext cx="144" cy="144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4787" name="Freeform 30"/>
            <p:cNvSpPr>
              <a:spLocks noChangeAspect="1"/>
            </p:cNvSpPr>
            <p:nvPr/>
          </p:nvSpPr>
          <p:spPr bwMode="auto">
            <a:xfrm>
              <a:off x="644" y="698"/>
              <a:ext cx="207" cy="126"/>
            </a:xfrm>
            <a:custGeom>
              <a:avLst/>
              <a:gdLst>
                <a:gd name="T0" fmla="*/ 1701 w 69"/>
                <a:gd name="T1" fmla="*/ 0 h 42"/>
                <a:gd name="T2" fmla="*/ 16767 w 69"/>
                <a:gd name="T3" fmla="*/ 5346 h 42"/>
                <a:gd name="T4" fmla="*/ 2187 w 69"/>
                <a:gd name="T5" fmla="*/ 10206 h 42"/>
                <a:gd name="T6" fmla="*/ 4131 w 69"/>
                <a:gd name="T7" fmla="*/ 5346 h 42"/>
                <a:gd name="T8" fmla="*/ 1701 w 69"/>
                <a:gd name="T9" fmla="*/ 0 h 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9"/>
                <a:gd name="T16" fmla="*/ 0 h 42"/>
                <a:gd name="T17" fmla="*/ 69 w 69"/>
                <a:gd name="T18" fmla="*/ 42 h 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9" h="42">
                  <a:moveTo>
                    <a:pt x="7" y="0"/>
                  </a:moveTo>
                  <a:lnTo>
                    <a:pt x="69" y="22"/>
                  </a:lnTo>
                  <a:lnTo>
                    <a:pt x="9" y="42"/>
                  </a:lnTo>
                  <a:cubicBezTo>
                    <a:pt x="0" y="42"/>
                    <a:pt x="17" y="29"/>
                    <a:pt x="17" y="22"/>
                  </a:cubicBezTo>
                  <a:cubicBezTo>
                    <a:pt x="17" y="15"/>
                    <a:pt x="9" y="4"/>
                    <a:pt x="7" y="0"/>
                  </a:cubicBezTo>
                  <a:close/>
                </a:path>
              </a:pathLst>
            </a:custGeom>
            <a:solidFill>
              <a:srgbClr val="00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788" name="Freeform 31"/>
            <p:cNvSpPr>
              <a:spLocks noChangeAspect="1"/>
            </p:cNvSpPr>
            <p:nvPr/>
          </p:nvSpPr>
          <p:spPr bwMode="auto">
            <a:xfrm>
              <a:off x="1834" y="758"/>
              <a:ext cx="141" cy="86"/>
            </a:xfrm>
            <a:custGeom>
              <a:avLst/>
              <a:gdLst>
                <a:gd name="T0" fmla="*/ 247 w 69"/>
                <a:gd name="T1" fmla="*/ 0 h 42"/>
                <a:gd name="T2" fmla="*/ 2460 w 69"/>
                <a:gd name="T3" fmla="*/ 788 h 42"/>
                <a:gd name="T4" fmla="*/ 317 w 69"/>
                <a:gd name="T5" fmla="*/ 1509 h 42"/>
                <a:gd name="T6" fmla="*/ 613 w 69"/>
                <a:gd name="T7" fmla="*/ 788 h 42"/>
                <a:gd name="T8" fmla="*/ 247 w 69"/>
                <a:gd name="T9" fmla="*/ 0 h 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9"/>
                <a:gd name="T16" fmla="*/ 0 h 42"/>
                <a:gd name="T17" fmla="*/ 69 w 69"/>
                <a:gd name="T18" fmla="*/ 42 h 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9" h="42">
                  <a:moveTo>
                    <a:pt x="7" y="0"/>
                  </a:moveTo>
                  <a:lnTo>
                    <a:pt x="69" y="22"/>
                  </a:lnTo>
                  <a:lnTo>
                    <a:pt x="9" y="42"/>
                  </a:lnTo>
                  <a:cubicBezTo>
                    <a:pt x="0" y="42"/>
                    <a:pt x="17" y="29"/>
                    <a:pt x="17" y="22"/>
                  </a:cubicBezTo>
                  <a:cubicBezTo>
                    <a:pt x="17" y="15"/>
                    <a:pt x="9" y="4"/>
                    <a:pt x="7" y="0"/>
                  </a:cubicBezTo>
                  <a:close/>
                </a:path>
              </a:pathLst>
            </a:custGeom>
            <a:solidFill>
              <a:srgbClr val="00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789" name="Freeform 32"/>
            <p:cNvSpPr>
              <a:spLocks noChangeAspect="1"/>
            </p:cNvSpPr>
            <p:nvPr/>
          </p:nvSpPr>
          <p:spPr bwMode="auto">
            <a:xfrm>
              <a:off x="3391" y="874"/>
              <a:ext cx="141" cy="86"/>
            </a:xfrm>
            <a:custGeom>
              <a:avLst/>
              <a:gdLst>
                <a:gd name="T0" fmla="*/ 247 w 69"/>
                <a:gd name="T1" fmla="*/ 0 h 42"/>
                <a:gd name="T2" fmla="*/ 2460 w 69"/>
                <a:gd name="T3" fmla="*/ 788 h 42"/>
                <a:gd name="T4" fmla="*/ 317 w 69"/>
                <a:gd name="T5" fmla="*/ 1509 h 42"/>
                <a:gd name="T6" fmla="*/ 613 w 69"/>
                <a:gd name="T7" fmla="*/ 788 h 42"/>
                <a:gd name="T8" fmla="*/ 247 w 69"/>
                <a:gd name="T9" fmla="*/ 0 h 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9"/>
                <a:gd name="T16" fmla="*/ 0 h 42"/>
                <a:gd name="T17" fmla="*/ 69 w 69"/>
                <a:gd name="T18" fmla="*/ 42 h 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9" h="42">
                  <a:moveTo>
                    <a:pt x="7" y="0"/>
                  </a:moveTo>
                  <a:lnTo>
                    <a:pt x="69" y="22"/>
                  </a:lnTo>
                  <a:lnTo>
                    <a:pt x="9" y="42"/>
                  </a:lnTo>
                  <a:cubicBezTo>
                    <a:pt x="0" y="42"/>
                    <a:pt x="17" y="29"/>
                    <a:pt x="17" y="22"/>
                  </a:cubicBezTo>
                  <a:cubicBezTo>
                    <a:pt x="17" y="15"/>
                    <a:pt x="9" y="4"/>
                    <a:pt x="7" y="0"/>
                  </a:cubicBezTo>
                  <a:close/>
                </a:path>
              </a:pathLst>
            </a:custGeom>
            <a:solidFill>
              <a:srgbClr val="00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4756" name="Text Box 33" descr="Newsprint"/>
          <p:cNvSpPr txBox="1">
            <a:spLocks noChangeArrowheads="1"/>
          </p:cNvSpPr>
          <p:nvPr/>
        </p:nvSpPr>
        <p:spPr bwMode="auto">
          <a:xfrm>
            <a:off x="2800350" y="2270125"/>
            <a:ext cx="3505200" cy="650875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… and icons to help you work with functions:</a:t>
            </a:r>
          </a:p>
        </p:txBody>
      </p:sp>
      <p:grpSp>
        <p:nvGrpSpPr>
          <p:cNvPr id="8" name="Group 34"/>
          <p:cNvGrpSpPr>
            <a:grpSpLocks/>
          </p:cNvGrpSpPr>
          <p:nvPr/>
        </p:nvGrpSpPr>
        <p:grpSpPr bwMode="auto">
          <a:xfrm>
            <a:off x="990600" y="3001963"/>
            <a:ext cx="7848600" cy="457200"/>
            <a:chOff x="624" y="1891"/>
            <a:chExt cx="4944" cy="288"/>
          </a:xfrm>
        </p:grpSpPr>
        <p:sp>
          <p:nvSpPr>
            <p:cNvPr id="74768" name="Text Box 35"/>
            <p:cNvSpPr txBox="1">
              <a:spLocks noChangeArrowheads="1"/>
            </p:cNvSpPr>
            <p:nvPr/>
          </p:nvSpPr>
          <p:spPr bwMode="auto">
            <a:xfrm>
              <a:off x="624" y="1891"/>
              <a:ext cx="494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400"/>
                <a:t>      </a:t>
              </a:r>
              <a:r>
                <a:rPr lang="en-US" altLang="en-US" sz="2400" b="1" u="sng"/>
                <a:t>Option icon</a:t>
              </a:r>
              <a:r>
                <a:rPr lang="en-US" altLang="en-US" sz="2400" b="1"/>
                <a:t>:</a:t>
              </a:r>
              <a:r>
                <a:rPr lang="en-US" altLang="en-US" sz="2400"/>
                <a:t> Brings up a menu of keywords and flags</a:t>
              </a:r>
              <a:endParaRPr lang="en-US" altLang="en-US" sz="1800">
                <a:latin typeface="Arial" charset="0"/>
              </a:endParaRPr>
            </a:p>
          </p:txBody>
        </p:sp>
        <p:sp>
          <p:nvSpPr>
            <p:cNvPr id="74769" name="Rectangle 36"/>
            <p:cNvSpPr>
              <a:spLocks noChangeArrowheads="1"/>
            </p:cNvSpPr>
            <p:nvPr/>
          </p:nvSpPr>
          <p:spPr bwMode="auto">
            <a:xfrm>
              <a:off x="800" y="1968"/>
              <a:ext cx="144" cy="144"/>
            </a:xfrm>
            <a:prstGeom prst="rect">
              <a:avLst/>
            </a:prstGeom>
            <a:solidFill>
              <a:srgbClr val="33CC33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74770" name="Line 37"/>
            <p:cNvSpPr>
              <a:spLocks noChangeShapeType="1"/>
            </p:cNvSpPr>
            <p:nvPr/>
          </p:nvSpPr>
          <p:spPr bwMode="auto">
            <a:xfrm>
              <a:off x="808" y="2040"/>
              <a:ext cx="144" cy="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" name="Group 38"/>
          <p:cNvGrpSpPr>
            <a:grpSpLocks/>
          </p:cNvGrpSpPr>
          <p:nvPr/>
        </p:nvGrpSpPr>
        <p:grpSpPr bwMode="auto">
          <a:xfrm>
            <a:off x="990600" y="4267200"/>
            <a:ext cx="7848600" cy="822325"/>
            <a:chOff x="624" y="2688"/>
            <a:chExt cx="4944" cy="518"/>
          </a:xfrm>
        </p:grpSpPr>
        <p:sp>
          <p:nvSpPr>
            <p:cNvPr id="74762" name="Text Box 39"/>
            <p:cNvSpPr txBox="1">
              <a:spLocks noChangeArrowheads="1"/>
            </p:cNvSpPr>
            <p:nvPr/>
          </p:nvSpPr>
          <p:spPr bwMode="auto">
            <a:xfrm>
              <a:off x="624" y="2688"/>
              <a:ext cx="4944" cy="5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400"/>
                <a:t>     </a:t>
              </a:r>
              <a:r>
                <a:rPr lang="en-US" altLang="en-US" sz="2400" b="1" u="sng"/>
                <a:t>Clear/Delete icon</a:t>
              </a:r>
              <a:r>
                <a:rPr lang="en-US" altLang="en-US" sz="2400"/>
                <a:t>: Removes information you entered</a:t>
              </a:r>
              <a:br>
                <a:rPr lang="en-US" altLang="en-US" sz="2400"/>
              </a:br>
              <a:r>
                <a:rPr lang="en-US" altLang="en-US" sz="2400"/>
                <a:t>                or removes box entirely</a:t>
              </a:r>
              <a:endParaRPr lang="en-US" altLang="en-US" sz="1800">
                <a:latin typeface="Arial" charset="0"/>
              </a:endParaRPr>
            </a:p>
          </p:txBody>
        </p:sp>
        <p:grpSp>
          <p:nvGrpSpPr>
            <p:cNvPr id="74763" name="Group 40"/>
            <p:cNvGrpSpPr>
              <a:grpSpLocks/>
            </p:cNvGrpSpPr>
            <p:nvPr/>
          </p:nvGrpSpPr>
          <p:grpSpPr bwMode="auto">
            <a:xfrm>
              <a:off x="798" y="2776"/>
              <a:ext cx="132" cy="132"/>
              <a:chOff x="798" y="2604"/>
              <a:chExt cx="132" cy="132"/>
            </a:xfrm>
          </p:grpSpPr>
          <p:sp>
            <p:nvSpPr>
              <p:cNvPr id="74764" name="AutoShape 41"/>
              <p:cNvSpPr>
                <a:spLocks noChangeAspect="1" noChangeArrowheads="1"/>
              </p:cNvSpPr>
              <p:nvPr/>
            </p:nvSpPr>
            <p:spPr bwMode="auto">
              <a:xfrm>
                <a:off x="798" y="2604"/>
                <a:ext cx="132" cy="132"/>
              </a:xfrm>
              <a:prstGeom prst="roundRect">
                <a:avLst>
                  <a:gd name="adj" fmla="val 16667"/>
                </a:avLst>
              </a:prstGeom>
              <a:solidFill>
                <a:srgbClr val="FF3300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  <p:grpSp>
            <p:nvGrpSpPr>
              <p:cNvPr id="74765" name="Group 42"/>
              <p:cNvGrpSpPr>
                <a:grpSpLocks noChangeAspect="1"/>
              </p:cNvGrpSpPr>
              <p:nvPr/>
            </p:nvGrpSpPr>
            <p:grpSpPr bwMode="auto">
              <a:xfrm>
                <a:off x="825" y="2631"/>
                <a:ext cx="76" cy="76"/>
                <a:chOff x="1200" y="2400"/>
                <a:chExt cx="144" cy="144"/>
              </a:xfrm>
            </p:grpSpPr>
            <p:sp>
              <p:nvSpPr>
                <p:cNvPr id="74766" name="Line 43"/>
                <p:cNvSpPr>
                  <a:spLocks noChangeAspect="1" noChangeShapeType="1"/>
                </p:cNvSpPr>
                <p:nvPr/>
              </p:nvSpPr>
              <p:spPr bwMode="auto">
                <a:xfrm>
                  <a:off x="1200" y="2400"/>
                  <a:ext cx="144" cy="144"/>
                </a:xfrm>
                <a:prstGeom prst="line">
                  <a:avLst/>
                </a:prstGeom>
                <a:noFill/>
                <a:ln w="38100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767" name="Line 44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1200" y="2400"/>
                  <a:ext cx="144" cy="144"/>
                </a:xfrm>
                <a:prstGeom prst="line">
                  <a:avLst/>
                </a:prstGeom>
                <a:noFill/>
                <a:ln w="38100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12" name="Group 45"/>
          <p:cNvGrpSpPr>
            <a:grpSpLocks/>
          </p:cNvGrpSpPr>
          <p:nvPr/>
        </p:nvGrpSpPr>
        <p:grpSpPr bwMode="auto">
          <a:xfrm>
            <a:off x="990600" y="3490913"/>
            <a:ext cx="7848600" cy="822325"/>
            <a:chOff x="624" y="2199"/>
            <a:chExt cx="4944" cy="518"/>
          </a:xfrm>
        </p:grpSpPr>
        <p:sp>
          <p:nvSpPr>
            <p:cNvPr id="74760" name="Text Box 46"/>
            <p:cNvSpPr txBox="1">
              <a:spLocks noChangeArrowheads="1"/>
            </p:cNvSpPr>
            <p:nvPr/>
          </p:nvSpPr>
          <p:spPr bwMode="auto">
            <a:xfrm>
              <a:off x="624" y="2199"/>
              <a:ext cx="4944" cy="5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400"/>
                <a:t>      </a:t>
              </a:r>
              <a:r>
                <a:rPr lang="en-US" altLang="en-US" sz="2400" b="1" u="sng"/>
                <a:t>Action icon</a:t>
              </a:r>
              <a:r>
                <a:rPr lang="en-US" altLang="en-US" sz="2400"/>
                <a:t>: Brings up a menu enabling you to execute</a:t>
              </a:r>
              <a:br>
                <a:rPr lang="en-US" altLang="en-US" sz="2400"/>
              </a:br>
              <a:r>
                <a:rPr lang="en-US" altLang="en-US" sz="2400"/>
                <a:t>                a function, copy and paste, information, get help, etc</a:t>
              </a:r>
              <a:endParaRPr lang="en-US" altLang="en-US" sz="1800">
                <a:latin typeface="Arial" charset="0"/>
              </a:endParaRPr>
            </a:p>
          </p:txBody>
        </p:sp>
        <p:sp>
          <p:nvSpPr>
            <p:cNvPr id="74761" name="Freeform 47"/>
            <p:cNvSpPr>
              <a:spLocks noChangeAspect="1"/>
            </p:cNvSpPr>
            <p:nvPr/>
          </p:nvSpPr>
          <p:spPr bwMode="auto">
            <a:xfrm>
              <a:off x="781" y="2284"/>
              <a:ext cx="207" cy="126"/>
            </a:xfrm>
            <a:custGeom>
              <a:avLst/>
              <a:gdLst>
                <a:gd name="T0" fmla="*/ 1701 w 69"/>
                <a:gd name="T1" fmla="*/ 0 h 42"/>
                <a:gd name="T2" fmla="*/ 16767 w 69"/>
                <a:gd name="T3" fmla="*/ 5346 h 42"/>
                <a:gd name="T4" fmla="*/ 2187 w 69"/>
                <a:gd name="T5" fmla="*/ 10206 h 42"/>
                <a:gd name="T6" fmla="*/ 4131 w 69"/>
                <a:gd name="T7" fmla="*/ 5346 h 42"/>
                <a:gd name="T8" fmla="*/ 1701 w 69"/>
                <a:gd name="T9" fmla="*/ 0 h 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9"/>
                <a:gd name="T16" fmla="*/ 0 h 42"/>
                <a:gd name="T17" fmla="*/ 69 w 69"/>
                <a:gd name="T18" fmla="*/ 42 h 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9" h="42">
                  <a:moveTo>
                    <a:pt x="7" y="0"/>
                  </a:moveTo>
                  <a:lnTo>
                    <a:pt x="69" y="22"/>
                  </a:lnTo>
                  <a:lnTo>
                    <a:pt x="9" y="42"/>
                  </a:lnTo>
                  <a:cubicBezTo>
                    <a:pt x="0" y="42"/>
                    <a:pt x="17" y="29"/>
                    <a:pt x="17" y="22"/>
                  </a:cubicBezTo>
                  <a:cubicBezTo>
                    <a:pt x="17" y="15"/>
                    <a:pt x="9" y="4"/>
                    <a:pt x="7" y="0"/>
                  </a:cubicBezTo>
                  <a:close/>
                </a:path>
              </a:pathLst>
            </a:custGeom>
            <a:solidFill>
              <a:srgbClr val="00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Text Box 2"/>
          <p:cNvSpPr txBox="1">
            <a:spLocks noChangeArrowheads="1"/>
          </p:cNvSpPr>
          <p:nvPr/>
        </p:nvSpPr>
        <p:spPr bwMode="auto">
          <a:xfrm>
            <a:off x="0" y="441325"/>
            <a:ext cx="9144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>
                <a:solidFill>
                  <a:srgbClr val="FFFF00"/>
                </a:solidFill>
              </a:rPr>
              <a:t>Functions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981200" y="1600200"/>
            <a:ext cx="2667000" cy="984250"/>
            <a:chOff x="1248" y="1008"/>
            <a:chExt cx="1680" cy="620"/>
          </a:xfrm>
        </p:grpSpPr>
        <p:sp>
          <p:nvSpPr>
            <p:cNvPr id="75784" name="AutoShape 4"/>
            <p:cNvSpPr>
              <a:spLocks noChangeArrowheads="1"/>
            </p:cNvSpPr>
            <p:nvPr/>
          </p:nvSpPr>
          <p:spPr bwMode="auto">
            <a:xfrm>
              <a:off x="1248" y="1008"/>
              <a:ext cx="1680" cy="616"/>
            </a:xfrm>
            <a:prstGeom prst="cube">
              <a:avLst>
                <a:gd name="adj" fmla="val 25000"/>
              </a:avLst>
            </a:prstGeom>
            <a:solidFill>
              <a:srgbClr val="4D4D4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grpSp>
          <p:nvGrpSpPr>
            <p:cNvPr id="75785" name="Group 5"/>
            <p:cNvGrpSpPr>
              <a:grpSpLocks/>
            </p:cNvGrpSpPr>
            <p:nvPr/>
          </p:nvGrpSpPr>
          <p:grpSpPr bwMode="auto">
            <a:xfrm>
              <a:off x="1248" y="1148"/>
              <a:ext cx="1536" cy="480"/>
              <a:chOff x="1248" y="1148"/>
              <a:chExt cx="1536" cy="480"/>
            </a:xfrm>
          </p:grpSpPr>
          <p:sp>
            <p:nvSpPr>
              <p:cNvPr id="632838" name="Rectangle 6"/>
              <p:cNvSpPr>
                <a:spLocks noChangeArrowheads="1"/>
              </p:cNvSpPr>
              <p:nvPr/>
            </p:nvSpPr>
            <p:spPr bwMode="auto">
              <a:xfrm>
                <a:off x="1248" y="1148"/>
                <a:ext cx="1536" cy="480"/>
              </a:xfrm>
              <a:prstGeom prst="rect">
                <a:avLst/>
              </a:prstGeom>
              <a:gradFill rotWithShape="1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46275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75787" name="Text Box 7"/>
              <p:cNvSpPr txBox="1">
                <a:spLocks noChangeArrowheads="1"/>
              </p:cNvSpPr>
              <p:nvPr/>
            </p:nvSpPr>
            <p:spPr bwMode="auto">
              <a:xfrm>
                <a:off x="1432" y="1152"/>
                <a:ext cx="1200" cy="4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3600">
                    <a:solidFill>
                      <a:schemeClr val="bg1"/>
                    </a:solidFill>
                    <a:latin typeface="Arial Black" pitchFamily="34" charset="0"/>
                  </a:rPr>
                  <a:t>Sin</a:t>
                </a:r>
              </a:p>
            </p:txBody>
          </p:sp>
        </p:grpSp>
      </p:grpSp>
      <p:sp>
        <p:nvSpPr>
          <p:cNvPr id="632840" name="Text Box 8"/>
          <p:cNvSpPr txBox="1">
            <a:spLocks noChangeArrowheads="1"/>
          </p:cNvSpPr>
          <p:nvPr/>
        </p:nvSpPr>
        <p:spPr bwMode="auto">
          <a:xfrm>
            <a:off x="609600" y="2590800"/>
            <a:ext cx="1600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FFFF00"/>
                </a:solidFill>
              </a:rPr>
              <a:t>Angle</a:t>
            </a:r>
          </a:p>
        </p:txBody>
      </p:sp>
      <p:sp>
        <p:nvSpPr>
          <p:cNvPr id="632841" name="Line 9"/>
          <p:cNvSpPr>
            <a:spLocks noChangeShapeType="1"/>
          </p:cNvSpPr>
          <p:nvPr/>
        </p:nvSpPr>
        <p:spPr bwMode="auto">
          <a:xfrm>
            <a:off x="4572000" y="2133600"/>
            <a:ext cx="1066800" cy="0"/>
          </a:xfrm>
          <a:prstGeom prst="line">
            <a:avLst/>
          </a:prstGeom>
          <a:noFill/>
          <a:ln w="76200">
            <a:solidFill>
              <a:srgbClr val="FF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2842" name="Text Box 10"/>
          <p:cNvSpPr txBox="1">
            <a:spLocks noChangeArrowheads="1"/>
          </p:cNvSpPr>
          <p:nvPr/>
        </p:nvSpPr>
        <p:spPr bwMode="auto">
          <a:xfrm>
            <a:off x="5638800" y="1881188"/>
            <a:ext cx="22860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FFFF00"/>
                </a:solidFill>
              </a:rPr>
              <a:t>Sin (angle)</a:t>
            </a:r>
          </a:p>
        </p:txBody>
      </p:sp>
      <p:sp>
        <p:nvSpPr>
          <p:cNvPr id="632843" name="Freeform 11"/>
          <p:cNvSpPr>
            <a:spLocks/>
          </p:cNvSpPr>
          <p:nvPr/>
        </p:nvSpPr>
        <p:spPr bwMode="auto">
          <a:xfrm>
            <a:off x="1752600" y="2514600"/>
            <a:ext cx="1447800" cy="406400"/>
          </a:xfrm>
          <a:custGeom>
            <a:avLst/>
            <a:gdLst>
              <a:gd name="T0" fmla="*/ 0 w 912"/>
              <a:gd name="T1" fmla="*/ 2147483647 h 256"/>
              <a:gd name="T2" fmla="*/ 2147483647 w 912"/>
              <a:gd name="T3" fmla="*/ 2147483647 h 256"/>
              <a:gd name="T4" fmla="*/ 2147483647 w 912"/>
              <a:gd name="T5" fmla="*/ 2147483647 h 256"/>
              <a:gd name="T6" fmla="*/ 2147483647 w 912"/>
              <a:gd name="T7" fmla="*/ 0 h 256"/>
              <a:gd name="T8" fmla="*/ 0 60000 65536"/>
              <a:gd name="T9" fmla="*/ 0 60000 65536"/>
              <a:gd name="T10" fmla="*/ 0 60000 65536"/>
              <a:gd name="T11" fmla="*/ 0 60000 65536"/>
              <a:gd name="T12" fmla="*/ 0 w 912"/>
              <a:gd name="T13" fmla="*/ 0 h 256"/>
              <a:gd name="T14" fmla="*/ 912 w 912"/>
              <a:gd name="T15" fmla="*/ 256 h 25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12" h="256">
                <a:moveTo>
                  <a:pt x="0" y="240"/>
                </a:moveTo>
                <a:cubicBezTo>
                  <a:pt x="132" y="248"/>
                  <a:pt x="264" y="256"/>
                  <a:pt x="384" y="240"/>
                </a:cubicBezTo>
                <a:cubicBezTo>
                  <a:pt x="504" y="224"/>
                  <a:pt x="632" y="184"/>
                  <a:pt x="720" y="144"/>
                </a:cubicBezTo>
                <a:cubicBezTo>
                  <a:pt x="808" y="104"/>
                  <a:pt x="860" y="52"/>
                  <a:pt x="912" y="0"/>
                </a:cubicBezTo>
              </a:path>
            </a:pathLst>
          </a:custGeom>
          <a:noFill/>
          <a:ln w="76200" cmpd="sng">
            <a:solidFill>
              <a:srgbClr val="FFFF00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328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2840" grpId="0"/>
      <p:bldP spid="632841" grpId="0" animBg="1"/>
      <p:bldP spid="632842" grpId="0"/>
      <p:bldP spid="632843" grpId="0" animBg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AutoShape 2"/>
          <p:cNvSpPr>
            <a:spLocks noChangeArrowheads="1"/>
          </p:cNvSpPr>
          <p:nvPr/>
        </p:nvSpPr>
        <p:spPr bwMode="auto">
          <a:xfrm>
            <a:off x="1981200" y="1604963"/>
            <a:ext cx="2971800" cy="762000"/>
          </a:xfrm>
          <a:prstGeom prst="cube">
            <a:avLst>
              <a:gd name="adj" fmla="val 25000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76803" name="Text Box 3"/>
          <p:cNvSpPr txBox="1">
            <a:spLocks noChangeArrowheads="1"/>
          </p:cNvSpPr>
          <p:nvPr/>
        </p:nvSpPr>
        <p:spPr bwMode="auto">
          <a:xfrm>
            <a:off x="0" y="441325"/>
            <a:ext cx="9144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/>
              <a:t>Functions</a:t>
            </a:r>
          </a:p>
        </p:txBody>
      </p:sp>
      <p:sp>
        <p:nvSpPr>
          <p:cNvPr id="633860" name="Line 4"/>
          <p:cNvSpPr>
            <a:spLocks noChangeShapeType="1"/>
          </p:cNvSpPr>
          <p:nvPr/>
        </p:nvSpPr>
        <p:spPr bwMode="auto">
          <a:xfrm>
            <a:off x="5219700" y="1947863"/>
            <a:ext cx="10668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3861" name="Text Box 5"/>
          <p:cNvSpPr txBox="1">
            <a:spLocks noChangeArrowheads="1"/>
          </p:cNvSpPr>
          <p:nvPr/>
        </p:nvSpPr>
        <p:spPr bwMode="auto">
          <a:xfrm>
            <a:off x="6477000" y="1719263"/>
            <a:ext cx="17526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/>
              <a:t>Length</a:t>
            </a:r>
          </a:p>
        </p:txBody>
      </p:sp>
      <p:pic>
        <p:nvPicPr>
          <p:cNvPr id="76806" name="Picture 6" descr="LENGTH-O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743075"/>
            <a:ext cx="2895600" cy="661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3863" name="Text Box 7"/>
          <p:cNvSpPr txBox="1">
            <a:spLocks noChangeArrowheads="1"/>
          </p:cNvSpPr>
          <p:nvPr/>
        </p:nvSpPr>
        <p:spPr bwMode="auto">
          <a:xfrm>
            <a:off x="1524000" y="2328863"/>
            <a:ext cx="16002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/>
              <a:t>Entity</a:t>
            </a:r>
          </a:p>
        </p:txBody>
      </p:sp>
      <p:sp>
        <p:nvSpPr>
          <p:cNvPr id="633864" name="Freeform 8"/>
          <p:cNvSpPr>
            <a:spLocks/>
          </p:cNvSpPr>
          <p:nvPr/>
        </p:nvSpPr>
        <p:spPr bwMode="auto">
          <a:xfrm>
            <a:off x="2667000" y="2252663"/>
            <a:ext cx="1447800" cy="406400"/>
          </a:xfrm>
          <a:custGeom>
            <a:avLst/>
            <a:gdLst>
              <a:gd name="T0" fmla="*/ 0 w 912"/>
              <a:gd name="T1" fmla="*/ 2147483647 h 256"/>
              <a:gd name="T2" fmla="*/ 2147483647 w 912"/>
              <a:gd name="T3" fmla="*/ 2147483647 h 256"/>
              <a:gd name="T4" fmla="*/ 2147483647 w 912"/>
              <a:gd name="T5" fmla="*/ 2147483647 h 256"/>
              <a:gd name="T6" fmla="*/ 2147483647 w 912"/>
              <a:gd name="T7" fmla="*/ 0 h 256"/>
              <a:gd name="T8" fmla="*/ 0 60000 65536"/>
              <a:gd name="T9" fmla="*/ 0 60000 65536"/>
              <a:gd name="T10" fmla="*/ 0 60000 65536"/>
              <a:gd name="T11" fmla="*/ 0 60000 65536"/>
              <a:gd name="T12" fmla="*/ 0 w 912"/>
              <a:gd name="T13" fmla="*/ 0 h 256"/>
              <a:gd name="T14" fmla="*/ 912 w 912"/>
              <a:gd name="T15" fmla="*/ 256 h 25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12" h="256">
                <a:moveTo>
                  <a:pt x="0" y="240"/>
                </a:moveTo>
                <a:cubicBezTo>
                  <a:pt x="132" y="248"/>
                  <a:pt x="264" y="256"/>
                  <a:pt x="384" y="240"/>
                </a:cubicBezTo>
                <a:cubicBezTo>
                  <a:pt x="504" y="224"/>
                  <a:pt x="632" y="184"/>
                  <a:pt x="720" y="144"/>
                </a:cubicBezTo>
                <a:cubicBezTo>
                  <a:pt x="808" y="104"/>
                  <a:pt x="860" y="52"/>
                  <a:pt x="912" y="0"/>
                </a:cubicBezTo>
              </a:path>
            </a:pathLst>
          </a:custGeom>
          <a:noFill/>
          <a:ln w="76200" cmpd="sng">
            <a:solidFill>
              <a:schemeClr val="tx1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338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3860" grpId="0" animBg="1"/>
      <p:bldP spid="633861" grpId="0"/>
      <p:bldP spid="633863" grpId="0"/>
      <p:bldP spid="63386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0"/>
            <a:ext cx="8839200" cy="689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AutoShape 2"/>
          <p:cNvSpPr>
            <a:spLocks noChangeArrowheads="1"/>
          </p:cNvSpPr>
          <p:nvPr/>
        </p:nvSpPr>
        <p:spPr bwMode="auto">
          <a:xfrm>
            <a:off x="1981200" y="1600200"/>
            <a:ext cx="2971800" cy="762000"/>
          </a:xfrm>
          <a:prstGeom prst="cube">
            <a:avLst>
              <a:gd name="adj" fmla="val 25000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77827" name="Text Box 3"/>
          <p:cNvSpPr txBox="1">
            <a:spLocks noChangeArrowheads="1"/>
          </p:cNvSpPr>
          <p:nvPr/>
        </p:nvSpPr>
        <p:spPr bwMode="auto">
          <a:xfrm>
            <a:off x="0" y="441325"/>
            <a:ext cx="9144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/>
              <a:t>Functions</a:t>
            </a:r>
          </a:p>
        </p:txBody>
      </p:sp>
      <p:sp>
        <p:nvSpPr>
          <p:cNvPr id="77828" name="Line 4"/>
          <p:cNvSpPr>
            <a:spLocks noChangeShapeType="1"/>
          </p:cNvSpPr>
          <p:nvPr/>
        </p:nvSpPr>
        <p:spPr bwMode="auto">
          <a:xfrm>
            <a:off x="5219700" y="1943100"/>
            <a:ext cx="10668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7829" name="Text Box 5"/>
          <p:cNvSpPr txBox="1">
            <a:spLocks noChangeArrowheads="1"/>
          </p:cNvSpPr>
          <p:nvPr/>
        </p:nvSpPr>
        <p:spPr bwMode="auto">
          <a:xfrm>
            <a:off x="6477000" y="1714500"/>
            <a:ext cx="1752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/>
              <a:t>Length</a:t>
            </a:r>
          </a:p>
        </p:txBody>
      </p:sp>
      <p:pic>
        <p:nvPicPr>
          <p:cNvPr id="77830" name="Picture 6" descr="LENGTH-O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738313"/>
            <a:ext cx="2895600" cy="661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7831" name="Text Box 7"/>
          <p:cNvSpPr txBox="1">
            <a:spLocks noChangeArrowheads="1"/>
          </p:cNvSpPr>
          <p:nvPr/>
        </p:nvSpPr>
        <p:spPr bwMode="auto">
          <a:xfrm>
            <a:off x="1524000" y="2324100"/>
            <a:ext cx="1600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/>
              <a:t>Entity</a:t>
            </a:r>
          </a:p>
        </p:txBody>
      </p:sp>
      <p:sp>
        <p:nvSpPr>
          <p:cNvPr id="77832" name="Freeform 8"/>
          <p:cNvSpPr>
            <a:spLocks/>
          </p:cNvSpPr>
          <p:nvPr/>
        </p:nvSpPr>
        <p:spPr bwMode="auto">
          <a:xfrm>
            <a:off x="2667000" y="2247900"/>
            <a:ext cx="1447800" cy="406400"/>
          </a:xfrm>
          <a:custGeom>
            <a:avLst/>
            <a:gdLst>
              <a:gd name="T0" fmla="*/ 0 w 912"/>
              <a:gd name="T1" fmla="*/ 2147483647 h 256"/>
              <a:gd name="T2" fmla="*/ 2147483647 w 912"/>
              <a:gd name="T3" fmla="*/ 2147483647 h 256"/>
              <a:gd name="T4" fmla="*/ 2147483647 w 912"/>
              <a:gd name="T5" fmla="*/ 2147483647 h 256"/>
              <a:gd name="T6" fmla="*/ 2147483647 w 912"/>
              <a:gd name="T7" fmla="*/ 0 h 256"/>
              <a:gd name="T8" fmla="*/ 0 60000 65536"/>
              <a:gd name="T9" fmla="*/ 0 60000 65536"/>
              <a:gd name="T10" fmla="*/ 0 60000 65536"/>
              <a:gd name="T11" fmla="*/ 0 60000 65536"/>
              <a:gd name="T12" fmla="*/ 0 w 912"/>
              <a:gd name="T13" fmla="*/ 0 h 256"/>
              <a:gd name="T14" fmla="*/ 912 w 912"/>
              <a:gd name="T15" fmla="*/ 256 h 25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12" h="256">
                <a:moveTo>
                  <a:pt x="0" y="240"/>
                </a:moveTo>
                <a:cubicBezTo>
                  <a:pt x="132" y="248"/>
                  <a:pt x="264" y="256"/>
                  <a:pt x="384" y="240"/>
                </a:cubicBezTo>
                <a:cubicBezTo>
                  <a:pt x="504" y="224"/>
                  <a:pt x="632" y="184"/>
                  <a:pt x="720" y="144"/>
                </a:cubicBezTo>
                <a:cubicBezTo>
                  <a:pt x="808" y="104"/>
                  <a:pt x="860" y="52"/>
                  <a:pt x="912" y="0"/>
                </a:cubicBezTo>
              </a:path>
            </a:pathLst>
          </a:custGeom>
          <a:noFill/>
          <a:ln w="76200" cmpd="sng">
            <a:solidFill>
              <a:schemeClr val="tx1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7833" name="Line 9"/>
          <p:cNvSpPr>
            <a:spLocks noChangeShapeType="1"/>
          </p:cNvSpPr>
          <p:nvPr/>
        </p:nvSpPr>
        <p:spPr bwMode="auto">
          <a:xfrm>
            <a:off x="1581150" y="2781300"/>
            <a:ext cx="914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4890" name="Text Box 10"/>
          <p:cNvSpPr txBox="1">
            <a:spLocks noChangeArrowheads="1"/>
          </p:cNvSpPr>
          <p:nvPr/>
        </p:nvSpPr>
        <p:spPr bwMode="auto">
          <a:xfrm>
            <a:off x="762000" y="2857500"/>
            <a:ext cx="2590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"icahLnlna bormA" </a:t>
            </a:r>
          </a:p>
        </p:txBody>
      </p:sp>
      <p:sp>
        <p:nvSpPr>
          <p:cNvPr id="634891" name="Line 11"/>
          <p:cNvSpPr>
            <a:spLocks noChangeShapeType="1"/>
          </p:cNvSpPr>
          <p:nvPr/>
        </p:nvSpPr>
        <p:spPr bwMode="auto">
          <a:xfrm>
            <a:off x="6610350" y="2200275"/>
            <a:ext cx="914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4892" name="Text Box 12"/>
          <p:cNvSpPr txBox="1">
            <a:spLocks noChangeArrowheads="1"/>
          </p:cNvSpPr>
          <p:nvPr/>
        </p:nvSpPr>
        <p:spPr bwMode="auto">
          <a:xfrm>
            <a:off x="6629400" y="2867025"/>
            <a:ext cx="1219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  14</a:t>
            </a:r>
          </a:p>
        </p:txBody>
      </p:sp>
      <p:sp>
        <p:nvSpPr>
          <p:cNvPr id="634893" name="Text Box 13"/>
          <p:cNvSpPr txBox="1">
            <a:spLocks noChangeArrowheads="1"/>
          </p:cNvSpPr>
          <p:nvPr/>
        </p:nvSpPr>
        <p:spPr bwMode="auto">
          <a:xfrm>
            <a:off x="771525" y="3314700"/>
            <a:ext cx="2590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Abraham Lincoln </a:t>
            </a:r>
          </a:p>
        </p:txBody>
      </p:sp>
      <p:sp>
        <p:nvSpPr>
          <p:cNvPr id="634894" name="Text Box 14"/>
          <p:cNvSpPr txBox="1">
            <a:spLocks noChangeArrowheads="1"/>
          </p:cNvSpPr>
          <p:nvPr/>
        </p:nvSpPr>
        <p:spPr bwMode="auto">
          <a:xfrm>
            <a:off x="771525" y="3771900"/>
            <a:ext cx="2590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"Abraham Lincoln" </a:t>
            </a:r>
          </a:p>
        </p:txBody>
      </p:sp>
      <p:sp>
        <p:nvSpPr>
          <p:cNvPr id="634895" name="Text Box 15"/>
          <p:cNvSpPr txBox="1">
            <a:spLocks noChangeArrowheads="1"/>
          </p:cNvSpPr>
          <p:nvPr/>
        </p:nvSpPr>
        <p:spPr bwMode="auto">
          <a:xfrm>
            <a:off x="6629400" y="3314700"/>
            <a:ext cx="1219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192</a:t>
            </a:r>
          </a:p>
        </p:txBody>
      </p:sp>
      <p:sp>
        <p:nvSpPr>
          <p:cNvPr id="634896" name="Text Box 16"/>
          <p:cNvSpPr txBox="1">
            <a:spLocks noChangeArrowheads="1"/>
          </p:cNvSpPr>
          <p:nvPr/>
        </p:nvSpPr>
        <p:spPr bwMode="auto">
          <a:xfrm>
            <a:off x="6629400" y="3762375"/>
            <a:ext cx="1219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  14</a:t>
            </a:r>
          </a:p>
        </p:txBody>
      </p:sp>
      <p:sp>
        <p:nvSpPr>
          <p:cNvPr id="634897" name="Text Box 17"/>
          <p:cNvSpPr txBox="1">
            <a:spLocks noChangeArrowheads="1"/>
          </p:cNvSpPr>
          <p:nvPr/>
        </p:nvSpPr>
        <p:spPr bwMode="auto">
          <a:xfrm>
            <a:off x="1238250" y="4686300"/>
            <a:ext cx="6629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rgbClr val="CC0000"/>
                </a:solidFill>
              </a:rPr>
              <a:t>variable vs literal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890" grpId="0"/>
      <p:bldP spid="634891" grpId="0" animBg="1"/>
      <p:bldP spid="634892" grpId="0"/>
      <p:bldP spid="634893" grpId="0"/>
      <p:bldP spid="634894" grpId="0"/>
      <p:bldP spid="634895" grpId="0"/>
      <p:bldP spid="634896" grpId="0"/>
      <p:bldP spid="634897" grpId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AutoShape 2"/>
          <p:cNvSpPr>
            <a:spLocks noChangeArrowheads="1"/>
          </p:cNvSpPr>
          <p:nvPr/>
        </p:nvSpPr>
        <p:spPr bwMode="auto">
          <a:xfrm>
            <a:off x="1981200" y="1600200"/>
            <a:ext cx="2971800" cy="762000"/>
          </a:xfrm>
          <a:prstGeom prst="cube">
            <a:avLst>
              <a:gd name="adj" fmla="val 25000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78851" name="Text Box 3"/>
          <p:cNvSpPr txBox="1">
            <a:spLocks noChangeArrowheads="1"/>
          </p:cNvSpPr>
          <p:nvPr/>
        </p:nvSpPr>
        <p:spPr bwMode="auto">
          <a:xfrm>
            <a:off x="0" y="441325"/>
            <a:ext cx="9144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/>
              <a:t>Functions</a:t>
            </a:r>
          </a:p>
        </p:txBody>
      </p:sp>
      <p:sp>
        <p:nvSpPr>
          <p:cNvPr id="78852" name="Line 4"/>
          <p:cNvSpPr>
            <a:spLocks noChangeShapeType="1"/>
          </p:cNvSpPr>
          <p:nvPr/>
        </p:nvSpPr>
        <p:spPr bwMode="auto">
          <a:xfrm>
            <a:off x="5219700" y="1943100"/>
            <a:ext cx="10668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8853" name="Text Box 5"/>
          <p:cNvSpPr txBox="1">
            <a:spLocks noChangeArrowheads="1"/>
          </p:cNvSpPr>
          <p:nvPr/>
        </p:nvSpPr>
        <p:spPr bwMode="auto">
          <a:xfrm>
            <a:off x="6477000" y="1714500"/>
            <a:ext cx="1752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/>
              <a:t>Length</a:t>
            </a:r>
          </a:p>
        </p:txBody>
      </p:sp>
      <p:pic>
        <p:nvPicPr>
          <p:cNvPr id="78854" name="Picture 6" descr="LENGTH-O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738313"/>
            <a:ext cx="2895600" cy="661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8855" name="Text Box 7"/>
          <p:cNvSpPr txBox="1">
            <a:spLocks noChangeArrowheads="1"/>
          </p:cNvSpPr>
          <p:nvPr/>
        </p:nvSpPr>
        <p:spPr bwMode="auto">
          <a:xfrm>
            <a:off x="1524000" y="2324100"/>
            <a:ext cx="1600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/>
              <a:t>Entity</a:t>
            </a:r>
          </a:p>
        </p:txBody>
      </p:sp>
      <p:sp>
        <p:nvSpPr>
          <p:cNvPr id="78856" name="Freeform 8"/>
          <p:cNvSpPr>
            <a:spLocks/>
          </p:cNvSpPr>
          <p:nvPr/>
        </p:nvSpPr>
        <p:spPr bwMode="auto">
          <a:xfrm>
            <a:off x="2667000" y="2247900"/>
            <a:ext cx="1447800" cy="406400"/>
          </a:xfrm>
          <a:custGeom>
            <a:avLst/>
            <a:gdLst>
              <a:gd name="T0" fmla="*/ 0 w 912"/>
              <a:gd name="T1" fmla="*/ 2147483647 h 256"/>
              <a:gd name="T2" fmla="*/ 2147483647 w 912"/>
              <a:gd name="T3" fmla="*/ 2147483647 h 256"/>
              <a:gd name="T4" fmla="*/ 2147483647 w 912"/>
              <a:gd name="T5" fmla="*/ 2147483647 h 256"/>
              <a:gd name="T6" fmla="*/ 2147483647 w 912"/>
              <a:gd name="T7" fmla="*/ 0 h 256"/>
              <a:gd name="T8" fmla="*/ 0 60000 65536"/>
              <a:gd name="T9" fmla="*/ 0 60000 65536"/>
              <a:gd name="T10" fmla="*/ 0 60000 65536"/>
              <a:gd name="T11" fmla="*/ 0 60000 65536"/>
              <a:gd name="T12" fmla="*/ 0 w 912"/>
              <a:gd name="T13" fmla="*/ 0 h 256"/>
              <a:gd name="T14" fmla="*/ 912 w 912"/>
              <a:gd name="T15" fmla="*/ 256 h 25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12" h="256">
                <a:moveTo>
                  <a:pt x="0" y="240"/>
                </a:moveTo>
                <a:cubicBezTo>
                  <a:pt x="132" y="248"/>
                  <a:pt x="264" y="256"/>
                  <a:pt x="384" y="240"/>
                </a:cubicBezTo>
                <a:cubicBezTo>
                  <a:pt x="504" y="224"/>
                  <a:pt x="632" y="184"/>
                  <a:pt x="720" y="144"/>
                </a:cubicBezTo>
                <a:cubicBezTo>
                  <a:pt x="808" y="104"/>
                  <a:pt x="860" y="52"/>
                  <a:pt x="912" y="0"/>
                </a:cubicBezTo>
              </a:path>
            </a:pathLst>
          </a:custGeom>
          <a:noFill/>
          <a:ln w="76200" cmpd="sng">
            <a:solidFill>
              <a:schemeClr val="tx1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8857" name="Line 9"/>
          <p:cNvSpPr>
            <a:spLocks noChangeShapeType="1"/>
          </p:cNvSpPr>
          <p:nvPr/>
        </p:nvSpPr>
        <p:spPr bwMode="auto">
          <a:xfrm>
            <a:off x="1581150" y="2781300"/>
            <a:ext cx="914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8858" name="Text Box 10"/>
          <p:cNvSpPr txBox="1">
            <a:spLocks noChangeArrowheads="1"/>
          </p:cNvSpPr>
          <p:nvPr/>
        </p:nvSpPr>
        <p:spPr bwMode="auto">
          <a:xfrm>
            <a:off x="762000" y="2857500"/>
            <a:ext cx="2590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"icahLnlna bormA" </a:t>
            </a:r>
          </a:p>
        </p:txBody>
      </p:sp>
      <p:sp>
        <p:nvSpPr>
          <p:cNvPr id="78859" name="Line 11"/>
          <p:cNvSpPr>
            <a:spLocks noChangeShapeType="1"/>
          </p:cNvSpPr>
          <p:nvPr/>
        </p:nvSpPr>
        <p:spPr bwMode="auto">
          <a:xfrm>
            <a:off x="6610350" y="2200275"/>
            <a:ext cx="914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8860" name="Text Box 12"/>
          <p:cNvSpPr txBox="1">
            <a:spLocks noChangeArrowheads="1"/>
          </p:cNvSpPr>
          <p:nvPr/>
        </p:nvSpPr>
        <p:spPr bwMode="auto">
          <a:xfrm>
            <a:off x="6629400" y="2867025"/>
            <a:ext cx="1219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  14</a:t>
            </a:r>
          </a:p>
        </p:txBody>
      </p:sp>
      <p:sp>
        <p:nvSpPr>
          <p:cNvPr id="78861" name="Text Box 13"/>
          <p:cNvSpPr txBox="1">
            <a:spLocks noChangeArrowheads="1"/>
          </p:cNvSpPr>
          <p:nvPr/>
        </p:nvSpPr>
        <p:spPr bwMode="auto">
          <a:xfrm>
            <a:off x="771525" y="3314700"/>
            <a:ext cx="2590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Abraham Lincoln </a:t>
            </a:r>
          </a:p>
        </p:txBody>
      </p:sp>
      <p:sp>
        <p:nvSpPr>
          <p:cNvPr id="78862" name="Text Box 14"/>
          <p:cNvSpPr txBox="1">
            <a:spLocks noChangeArrowheads="1"/>
          </p:cNvSpPr>
          <p:nvPr/>
        </p:nvSpPr>
        <p:spPr bwMode="auto">
          <a:xfrm>
            <a:off x="771525" y="3771900"/>
            <a:ext cx="2590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"Abraham Lincoln" </a:t>
            </a:r>
          </a:p>
        </p:txBody>
      </p:sp>
      <p:sp>
        <p:nvSpPr>
          <p:cNvPr id="78863" name="Text Box 15"/>
          <p:cNvSpPr txBox="1">
            <a:spLocks noChangeArrowheads="1"/>
          </p:cNvSpPr>
          <p:nvPr/>
        </p:nvSpPr>
        <p:spPr bwMode="auto">
          <a:xfrm>
            <a:off x="6629400" y="3314700"/>
            <a:ext cx="1219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192</a:t>
            </a:r>
          </a:p>
        </p:txBody>
      </p:sp>
      <p:sp>
        <p:nvSpPr>
          <p:cNvPr id="78864" name="Text Box 16"/>
          <p:cNvSpPr txBox="1">
            <a:spLocks noChangeArrowheads="1"/>
          </p:cNvSpPr>
          <p:nvPr/>
        </p:nvSpPr>
        <p:spPr bwMode="auto">
          <a:xfrm>
            <a:off x="6629400" y="3762375"/>
            <a:ext cx="1219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  14</a:t>
            </a:r>
          </a:p>
        </p:txBody>
      </p:sp>
      <p:sp>
        <p:nvSpPr>
          <p:cNvPr id="78865" name="Text Box 17"/>
          <p:cNvSpPr txBox="1">
            <a:spLocks noChangeArrowheads="1"/>
          </p:cNvSpPr>
          <p:nvPr/>
        </p:nvSpPr>
        <p:spPr bwMode="auto">
          <a:xfrm>
            <a:off x="781050" y="4267200"/>
            <a:ext cx="2590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US-presidents </a:t>
            </a:r>
          </a:p>
        </p:txBody>
      </p:sp>
      <p:sp>
        <p:nvSpPr>
          <p:cNvPr id="635922" name="Text Box 18"/>
          <p:cNvSpPr txBox="1">
            <a:spLocks noChangeArrowheads="1"/>
          </p:cNvSpPr>
          <p:nvPr/>
        </p:nvSpPr>
        <p:spPr bwMode="auto">
          <a:xfrm>
            <a:off x="6629400" y="4267200"/>
            <a:ext cx="1219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  44</a:t>
            </a:r>
          </a:p>
        </p:txBody>
      </p:sp>
      <p:sp>
        <p:nvSpPr>
          <p:cNvPr id="635923" name="Text Box 19"/>
          <p:cNvSpPr txBox="1">
            <a:spLocks noChangeArrowheads="1"/>
          </p:cNvSpPr>
          <p:nvPr/>
        </p:nvSpPr>
        <p:spPr bwMode="auto">
          <a:xfrm>
            <a:off x="1238250" y="5486400"/>
            <a:ext cx="6629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rgbClr val="CC0000"/>
                </a:solidFill>
              </a:rPr>
              <a:t>list vs single value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5922" grpId="0"/>
      <p:bldP spid="635923" grpId="0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AutoShape 2"/>
          <p:cNvSpPr>
            <a:spLocks noChangeArrowheads="1"/>
          </p:cNvSpPr>
          <p:nvPr/>
        </p:nvSpPr>
        <p:spPr bwMode="auto">
          <a:xfrm>
            <a:off x="1981200" y="1600200"/>
            <a:ext cx="2971800" cy="762000"/>
          </a:xfrm>
          <a:prstGeom prst="cube">
            <a:avLst>
              <a:gd name="adj" fmla="val 25000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79875" name="Text Box 3"/>
          <p:cNvSpPr txBox="1">
            <a:spLocks noChangeArrowheads="1"/>
          </p:cNvSpPr>
          <p:nvPr/>
        </p:nvSpPr>
        <p:spPr bwMode="auto">
          <a:xfrm>
            <a:off x="0" y="441325"/>
            <a:ext cx="9144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/>
              <a:t>Functions</a:t>
            </a:r>
          </a:p>
        </p:txBody>
      </p:sp>
      <p:sp>
        <p:nvSpPr>
          <p:cNvPr id="79876" name="Line 4"/>
          <p:cNvSpPr>
            <a:spLocks noChangeShapeType="1"/>
          </p:cNvSpPr>
          <p:nvPr/>
        </p:nvSpPr>
        <p:spPr bwMode="auto">
          <a:xfrm>
            <a:off x="5219700" y="1943100"/>
            <a:ext cx="10668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9877" name="Text Box 5"/>
          <p:cNvSpPr txBox="1">
            <a:spLocks noChangeArrowheads="1"/>
          </p:cNvSpPr>
          <p:nvPr/>
        </p:nvSpPr>
        <p:spPr bwMode="auto">
          <a:xfrm>
            <a:off x="6477000" y="1714500"/>
            <a:ext cx="1752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/>
              <a:t>Length</a:t>
            </a:r>
          </a:p>
        </p:txBody>
      </p:sp>
      <p:pic>
        <p:nvPicPr>
          <p:cNvPr id="79878" name="Picture 6" descr="LENGTH-O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738313"/>
            <a:ext cx="2895600" cy="661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9879" name="Text Box 7"/>
          <p:cNvSpPr txBox="1">
            <a:spLocks noChangeArrowheads="1"/>
          </p:cNvSpPr>
          <p:nvPr/>
        </p:nvSpPr>
        <p:spPr bwMode="auto">
          <a:xfrm>
            <a:off x="1524000" y="2324100"/>
            <a:ext cx="1600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/>
              <a:t>Entity</a:t>
            </a:r>
          </a:p>
        </p:txBody>
      </p:sp>
      <p:sp>
        <p:nvSpPr>
          <p:cNvPr id="79880" name="Line 8"/>
          <p:cNvSpPr>
            <a:spLocks noChangeShapeType="1"/>
          </p:cNvSpPr>
          <p:nvPr/>
        </p:nvSpPr>
        <p:spPr bwMode="auto">
          <a:xfrm>
            <a:off x="1581150" y="2781300"/>
            <a:ext cx="914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9881" name="Text Box 9"/>
          <p:cNvSpPr txBox="1">
            <a:spLocks noChangeArrowheads="1"/>
          </p:cNvSpPr>
          <p:nvPr/>
        </p:nvSpPr>
        <p:spPr bwMode="auto">
          <a:xfrm>
            <a:off x="762000" y="2857500"/>
            <a:ext cx="2590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"icahLnlna bormA" </a:t>
            </a:r>
          </a:p>
        </p:txBody>
      </p:sp>
      <p:sp>
        <p:nvSpPr>
          <p:cNvPr id="79882" name="Line 10"/>
          <p:cNvSpPr>
            <a:spLocks noChangeShapeType="1"/>
          </p:cNvSpPr>
          <p:nvPr/>
        </p:nvSpPr>
        <p:spPr bwMode="auto">
          <a:xfrm>
            <a:off x="6610350" y="2200275"/>
            <a:ext cx="914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9883" name="Text Box 11"/>
          <p:cNvSpPr txBox="1">
            <a:spLocks noChangeArrowheads="1"/>
          </p:cNvSpPr>
          <p:nvPr/>
        </p:nvSpPr>
        <p:spPr bwMode="auto">
          <a:xfrm>
            <a:off x="6629400" y="2867025"/>
            <a:ext cx="1219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  14</a:t>
            </a:r>
          </a:p>
        </p:txBody>
      </p:sp>
      <p:sp>
        <p:nvSpPr>
          <p:cNvPr id="79884" name="Text Box 12"/>
          <p:cNvSpPr txBox="1">
            <a:spLocks noChangeArrowheads="1"/>
          </p:cNvSpPr>
          <p:nvPr/>
        </p:nvSpPr>
        <p:spPr bwMode="auto">
          <a:xfrm>
            <a:off x="771525" y="3314700"/>
            <a:ext cx="2590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Abraham Lincoln </a:t>
            </a:r>
          </a:p>
        </p:txBody>
      </p:sp>
      <p:sp>
        <p:nvSpPr>
          <p:cNvPr id="79885" name="Text Box 13"/>
          <p:cNvSpPr txBox="1">
            <a:spLocks noChangeArrowheads="1"/>
          </p:cNvSpPr>
          <p:nvPr/>
        </p:nvSpPr>
        <p:spPr bwMode="auto">
          <a:xfrm>
            <a:off x="771525" y="3771900"/>
            <a:ext cx="2590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"Abraham Lincoln" </a:t>
            </a:r>
          </a:p>
        </p:txBody>
      </p:sp>
      <p:sp>
        <p:nvSpPr>
          <p:cNvPr id="79886" name="Text Box 14"/>
          <p:cNvSpPr txBox="1">
            <a:spLocks noChangeArrowheads="1"/>
          </p:cNvSpPr>
          <p:nvPr/>
        </p:nvSpPr>
        <p:spPr bwMode="auto">
          <a:xfrm>
            <a:off x="6629400" y="3314700"/>
            <a:ext cx="1219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192</a:t>
            </a:r>
          </a:p>
        </p:txBody>
      </p:sp>
      <p:sp>
        <p:nvSpPr>
          <p:cNvPr id="79887" name="Text Box 15"/>
          <p:cNvSpPr txBox="1">
            <a:spLocks noChangeArrowheads="1"/>
          </p:cNvSpPr>
          <p:nvPr/>
        </p:nvSpPr>
        <p:spPr bwMode="auto">
          <a:xfrm>
            <a:off x="6629400" y="3762375"/>
            <a:ext cx="1219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  14</a:t>
            </a:r>
          </a:p>
        </p:txBody>
      </p:sp>
      <p:sp>
        <p:nvSpPr>
          <p:cNvPr id="79888" name="Text Box 16"/>
          <p:cNvSpPr txBox="1">
            <a:spLocks noChangeArrowheads="1"/>
          </p:cNvSpPr>
          <p:nvPr/>
        </p:nvSpPr>
        <p:spPr bwMode="auto">
          <a:xfrm>
            <a:off x="781050" y="4267200"/>
            <a:ext cx="2590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US-presidents </a:t>
            </a:r>
          </a:p>
        </p:txBody>
      </p:sp>
      <p:sp>
        <p:nvSpPr>
          <p:cNvPr id="79889" name="Text Box 17"/>
          <p:cNvSpPr txBox="1">
            <a:spLocks noChangeArrowheads="1"/>
          </p:cNvSpPr>
          <p:nvPr/>
        </p:nvSpPr>
        <p:spPr bwMode="auto">
          <a:xfrm>
            <a:off x="6629400" y="4267200"/>
            <a:ext cx="1219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  44</a:t>
            </a:r>
          </a:p>
        </p:txBody>
      </p:sp>
      <p:pic>
        <p:nvPicPr>
          <p:cNvPr id="79890" name="Picture 18" descr="LENGTH-OF-EACH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5950" y="1733550"/>
            <a:ext cx="2943225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9891" name="Freeform 19"/>
          <p:cNvSpPr>
            <a:spLocks/>
          </p:cNvSpPr>
          <p:nvPr/>
        </p:nvSpPr>
        <p:spPr bwMode="auto">
          <a:xfrm>
            <a:off x="2667000" y="2247900"/>
            <a:ext cx="1447800" cy="406400"/>
          </a:xfrm>
          <a:custGeom>
            <a:avLst/>
            <a:gdLst>
              <a:gd name="T0" fmla="*/ 0 w 912"/>
              <a:gd name="T1" fmla="*/ 2147483647 h 256"/>
              <a:gd name="T2" fmla="*/ 2147483647 w 912"/>
              <a:gd name="T3" fmla="*/ 2147483647 h 256"/>
              <a:gd name="T4" fmla="*/ 2147483647 w 912"/>
              <a:gd name="T5" fmla="*/ 2147483647 h 256"/>
              <a:gd name="T6" fmla="*/ 2147483647 w 912"/>
              <a:gd name="T7" fmla="*/ 0 h 256"/>
              <a:gd name="T8" fmla="*/ 0 60000 65536"/>
              <a:gd name="T9" fmla="*/ 0 60000 65536"/>
              <a:gd name="T10" fmla="*/ 0 60000 65536"/>
              <a:gd name="T11" fmla="*/ 0 60000 65536"/>
              <a:gd name="T12" fmla="*/ 0 w 912"/>
              <a:gd name="T13" fmla="*/ 0 h 256"/>
              <a:gd name="T14" fmla="*/ 912 w 912"/>
              <a:gd name="T15" fmla="*/ 256 h 25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12" h="256">
                <a:moveTo>
                  <a:pt x="0" y="240"/>
                </a:moveTo>
                <a:cubicBezTo>
                  <a:pt x="132" y="248"/>
                  <a:pt x="264" y="256"/>
                  <a:pt x="384" y="240"/>
                </a:cubicBezTo>
                <a:cubicBezTo>
                  <a:pt x="504" y="224"/>
                  <a:pt x="632" y="184"/>
                  <a:pt x="720" y="144"/>
                </a:cubicBezTo>
                <a:cubicBezTo>
                  <a:pt x="808" y="104"/>
                  <a:pt x="860" y="52"/>
                  <a:pt x="912" y="0"/>
                </a:cubicBezTo>
              </a:path>
            </a:pathLst>
          </a:custGeom>
          <a:noFill/>
          <a:ln w="76200" cmpd="sng">
            <a:solidFill>
              <a:schemeClr val="tx1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6948" name="Text Box 20"/>
          <p:cNvSpPr txBox="1">
            <a:spLocks noChangeArrowheads="1"/>
          </p:cNvSpPr>
          <p:nvPr/>
        </p:nvSpPr>
        <p:spPr bwMode="auto">
          <a:xfrm>
            <a:off x="5791200" y="4319588"/>
            <a:ext cx="2514600" cy="366712"/>
          </a:xfrm>
          <a:prstGeom prst="rect">
            <a:avLst/>
          </a:prstGeom>
          <a:solidFill>
            <a:srgbClr val="CC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(188 170 189 163 …)</a:t>
            </a:r>
          </a:p>
        </p:txBody>
      </p:sp>
      <p:sp>
        <p:nvSpPr>
          <p:cNvPr id="636949" name="Text Box 21"/>
          <p:cNvSpPr txBox="1">
            <a:spLocks noChangeArrowheads="1"/>
          </p:cNvSpPr>
          <p:nvPr/>
        </p:nvSpPr>
        <p:spPr bwMode="auto">
          <a:xfrm>
            <a:off x="1238250" y="5029200"/>
            <a:ext cx="6629400" cy="155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rgbClr val="CC0000"/>
                </a:solidFill>
              </a:rPr>
              <a:t>single application of a function</a:t>
            </a:r>
            <a:br>
              <a:rPr lang="en-US" altLang="en-US" b="1">
                <a:solidFill>
                  <a:srgbClr val="CC0000"/>
                </a:solidFill>
              </a:rPr>
            </a:br>
            <a:r>
              <a:rPr lang="en-US" altLang="en-US" b="1">
                <a:solidFill>
                  <a:srgbClr val="CC0000"/>
                </a:solidFill>
              </a:rPr>
              <a:t> vs </a:t>
            </a:r>
            <a:br>
              <a:rPr lang="en-US" altLang="en-US" b="1">
                <a:solidFill>
                  <a:srgbClr val="CC0000"/>
                </a:solidFill>
              </a:rPr>
            </a:br>
            <a:r>
              <a:rPr lang="en-US" altLang="en-US" b="1">
                <a:solidFill>
                  <a:srgbClr val="CC0000"/>
                </a:solidFill>
              </a:rPr>
              <a:t>iteration of a function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36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6948" grpId="0" animBg="1"/>
      <p:bldP spid="636949" grpId="0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2662238" y="1744663"/>
            <a:ext cx="3738562" cy="1379537"/>
            <a:chOff x="1677" y="1099"/>
            <a:chExt cx="2355" cy="869"/>
          </a:xfrm>
        </p:grpSpPr>
        <p:sp>
          <p:nvSpPr>
            <p:cNvPr id="80910" name="AutoShape 3"/>
            <p:cNvSpPr>
              <a:spLocks noChangeAspect="1" noChangeArrowheads="1"/>
            </p:cNvSpPr>
            <p:nvPr/>
          </p:nvSpPr>
          <p:spPr bwMode="auto">
            <a:xfrm>
              <a:off x="1677" y="1099"/>
              <a:ext cx="2355" cy="863"/>
            </a:xfrm>
            <a:prstGeom prst="cube">
              <a:avLst>
                <a:gd name="adj" fmla="val 25000"/>
              </a:avLst>
            </a:prstGeom>
            <a:solidFill>
              <a:srgbClr val="4D4D4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637956" name="Rectangle 4"/>
            <p:cNvSpPr>
              <a:spLocks noChangeAspect="1" noChangeArrowheads="1"/>
            </p:cNvSpPr>
            <p:nvPr/>
          </p:nvSpPr>
          <p:spPr bwMode="auto">
            <a:xfrm>
              <a:off x="1677" y="1295"/>
              <a:ext cx="2153" cy="673"/>
            </a:xfrm>
            <a:prstGeom prst="rect">
              <a:avLst/>
            </a:pr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80912" name="Text Box 5"/>
            <p:cNvSpPr txBox="1">
              <a:spLocks noChangeAspect="1" noChangeArrowheads="1"/>
            </p:cNvSpPr>
            <p:nvPr/>
          </p:nvSpPr>
          <p:spPr bwMode="auto">
            <a:xfrm>
              <a:off x="1935" y="1416"/>
              <a:ext cx="1682" cy="4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3600">
                  <a:solidFill>
                    <a:schemeClr val="bg1"/>
                  </a:solidFill>
                  <a:latin typeface="Arial Black" pitchFamily="34" charset="0"/>
                </a:rPr>
                <a:t>Arcsin</a:t>
              </a:r>
            </a:p>
          </p:txBody>
        </p:sp>
      </p:grpSp>
      <p:sp>
        <p:nvSpPr>
          <p:cNvPr id="80899" name="Text Box 6"/>
          <p:cNvSpPr txBox="1">
            <a:spLocks noChangeArrowheads="1"/>
          </p:cNvSpPr>
          <p:nvPr/>
        </p:nvSpPr>
        <p:spPr bwMode="auto">
          <a:xfrm>
            <a:off x="0" y="441325"/>
            <a:ext cx="9144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>
                <a:solidFill>
                  <a:srgbClr val="FFFF00"/>
                </a:solidFill>
              </a:rPr>
              <a:t>Functions</a:t>
            </a:r>
          </a:p>
        </p:txBody>
      </p:sp>
      <p:grpSp>
        <p:nvGrpSpPr>
          <p:cNvPr id="80900" name="Group 7"/>
          <p:cNvGrpSpPr>
            <a:grpSpLocks/>
          </p:cNvGrpSpPr>
          <p:nvPr/>
        </p:nvGrpSpPr>
        <p:grpSpPr bwMode="auto">
          <a:xfrm>
            <a:off x="1600200" y="3062288"/>
            <a:ext cx="2667000" cy="984250"/>
            <a:chOff x="1248" y="1008"/>
            <a:chExt cx="1680" cy="620"/>
          </a:xfrm>
        </p:grpSpPr>
        <p:sp>
          <p:nvSpPr>
            <p:cNvPr id="80906" name="AutoShape 8"/>
            <p:cNvSpPr>
              <a:spLocks noChangeArrowheads="1"/>
            </p:cNvSpPr>
            <p:nvPr/>
          </p:nvSpPr>
          <p:spPr bwMode="auto">
            <a:xfrm>
              <a:off x="1248" y="1008"/>
              <a:ext cx="1680" cy="616"/>
            </a:xfrm>
            <a:prstGeom prst="cube">
              <a:avLst>
                <a:gd name="adj" fmla="val 25000"/>
              </a:avLst>
            </a:prstGeom>
            <a:solidFill>
              <a:srgbClr val="4D4D4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grpSp>
          <p:nvGrpSpPr>
            <p:cNvPr id="80907" name="Group 9"/>
            <p:cNvGrpSpPr>
              <a:grpSpLocks/>
            </p:cNvGrpSpPr>
            <p:nvPr/>
          </p:nvGrpSpPr>
          <p:grpSpPr bwMode="auto">
            <a:xfrm>
              <a:off x="1248" y="1148"/>
              <a:ext cx="1536" cy="480"/>
              <a:chOff x="1248" y="1148"/>
              <a:chExt cx="1536" cy="480"/>
            </a:xfrm>
          </p:grpSpPr>
          <p:sp>
            <p:nvSpPr>
              <p:cNvPr id="637962" name="Rectangle 10"/>
              <p:cNvSpPr>
                <a:spLocks noChangeArrowheads="1"/>
              </p:cNvSpPr>
              <p:nvPr/>
            </p:nvSpPr>
            <p:spPr bwMode="auto">
              <a:xfrm>
                <a:off x="1248" y="1148"/>
                <a:ext cx="1536" cy="480"/>
              </a:xfrm>
              <a:prstGeom prst="rect">
                <a:avLst/>
              </a:prstGeom>
              <a:gradFill rotWithShape="1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46275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80909" name="Text Box 11"/>
              <p:cNvSpPr txBox="1">
                <a:spLocks noChangeArrowheads="1"/>
              </p:cNvSpPr>
              <p:nvPr/>
            </p:nvSpPr>
            <p:spPr bwMode="auto">
              <a:xfrm>
                <a:off x="1432" y="1152"/>
                <a:ext cx="1200" cy="4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3600">
                    <a:solidFill>
                      <a:schemeClr val="bg1"/>
                    </a:solidFill>
                    <a:latin typeface="Arial Black" pitchFamily="34" charset="0"/>
                  </a:rPr>
                  <a:t>Sin</a:t>
                </a:r>
              </a:p>
            </p:txBody>
          </p:sp>
        </p:grpSp>
      </p:grpSp>
      <p:sp>
        <p:nvSpPr>
          <p:cNvPr id="80901" name="Text Box 12"/>
          <p:cNvSpPr txBox="1">
            <a:spLocks noChangeArrowheads="1"/>
          </p:cNvSpPr>
          <p:nvPr/>
        </p:nvSpPr>
        <p:spPr bwMode="auto">
          <a:xfrm>
            <a:off x="228600" y="4052888"/>
            <a:ext cx="16002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FFFF00"/>
                </a:solidFill>
              </a:rPr>
              <a:t>Angle</a:t>
            </a:r>
          </a:p>
        </p:txBody>
      </p:sp>
      <p:sp>
        <p:nvSpPr>
          <p:cNvPr id="637965" name="Line 13"/>
          <p:cNvSpPr>
            <a:spLocks noChangeShapeType="1"/>
          </p:cNvSpPr>
          <p:nvPr/>
        </p:nvSpPr>
        <p:spPr bwMode="auto">
          <a:xfrm>
            <a:off x="6248400" y="2362200"/>
            <a:ext cx="1066800" cy="0"/>
          </a:xfrm>
          <a:prstGeom prst="line">
            <a:avLst/>
          </a:prstGeom>
          <a:noFill/>
          <a:ln w="76200">
            <a:solidFill>
              <a:srgbClr val="FF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7966" name="Text Box 14"/>
          <p:cNvSpPr txBox="1">
            <a:spLocks noChangeArrowheads="1"/>
          </p:cNvSpPr>
          <p:nvPr/>
        </p:nvSpPr>
        <p:spPr bwMode="auto">
          <a:xfrm>
            <a:off x="7391400" y="2066925"/>
            <a:ext cx="1219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FFFF00"/>
                </a:solidFill>
              </a:rPr>
              <a:t>Angle</a:t>
            </a:r>
          </a:p>
        </p:txBody>
      </p:sp>
      <p:sp>
        <p:nvSpPr>
          <p:cNvPr id="80904" name="Freeform 15"/>
          <p:cNvSpPr>
            <a:spLocks/>
          </p:cNvSpPr>
          <p:nvPr/>
        </p:nvSpPr>
        <p:spPr bwMode="auto">
          <a:xfrm>
            <a:off x="1371600" y="3976688"/>
            <a:ext cx="1447800" cy="406400"/>
          </a:xfrm>
          <a:custGeom>
            <a:avLst/>
            <a:gdLst>
              <a:gd name="T0" fmla="*/ 0 w 912"/>
              <a:gd name="T1" fmla="*/ 2147483647 h 256"/>
              <a:gd name="T2" fmla="*/ 2147483647 w 912"/>
              <a:gd name="T3" fmla="*/ 2147483647 h 256"/>
              <a:gd name="T4" fmla="*/ 2147483647 w 912"/>
              <a:gd name="T5" fmla="*/ 2147483647 h 256"/>
              <a:gd name="T6" fmla="*/ 2147483647 w 912"/>
              <a:gd name="T7" fmla="*/ 0 h 256"/>
              <a:gd name="T8" fmla="*/ 0 60000 65536"/>
              <a:gd name="T9" fmla="*/ 0 60000 65536"/>
              <a:gd name="T10" fmla="*/ 0 60000 65536"/>
              <a:gd name="T11" fmla="*/ 0 60000 65536"/>
              <a:gd name="T12" fmla="*/ 0 w 912"/>
              <a:gd name="T13" fmla="*/ 0 h 256"/>
              <a:gd name="T14" fmla="*/ 912 w 912"/>
              <a:gd name="T15" fmla="*/ 256 h 25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12" h="256">
                <a:moveTo>
                  <a:pt x="0" y="240"/>
                </a:moveTo>
                <a:cubicBezTo>
                  <a:pt x="132" y="248"/>
                  <a:pt x="264" y="256"/>
                  <a:pt x="384" y="240"/>
                </a:cubicBezTo>
                <a:cubicBezTo>
                  <a:pt x="504" y="224"/>
                  <a:pt x="632" y="184"/>
                  <a:pt x="720" y="144"/>
                </a:cubicBezTo>
                <a:cubicBezTo>
                  <a:pt x="808" y="104"/>
                  <a:pt x="860" y="52"/>
                  <a:pt x="912" y="0"/>
                </a:cubicBezTo>
              </a:path>
            </a:pathLst>
          </a:custGeom>
          <a:noFill/>
          <a:ln w="76200" cmpd="sng">
            <a:solidFill>
              <a:srgbClr val="FFFF00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7968" name="Freeform 16"/>
          <p:cNvSpPr>
            <a:spLocks/>
          </p:cNvSpPr>
          <p:nvPr/>
        </p:nvSpPr>
        <p:spPr bwMode="auto">
          <a:xfrm>
            <a:off x="4267200" y="2962275"/>
            <a:ext cx="654050" cy="631825"/>
          </a:xfrm>
          <a:custGeom>
            <a:avLst/>
            <a:gdLst>
              <a:gd name="T0" fmla="*/ 0 w 412"/>
              <a:gd name="T1" fmla="*/ 2147483647 h 398"/>
              <a:gd name="T2" fmla="*/ 2147483647 w 412"/>
              <a:gd name="T3" fmla="*/ 2147483647 h 398"/>
              <a:gd name="T4" fmla="*/ 2147483647 w 412"/>
              <a:gd name="T5" fmla="*/ 2147483647 h 398"/>
              <a:gd name="T6" fmla="*/ 2147483647 w 412"/>
              <a:gd name="T7" fmla="*/ 2147483647 h 398"/>
              <a:gd name="T8" fmla="*/ 2147483647 w 412"/>
              <a:gd name="T9" fmla="*/ 2147483647 h 398"/>
              <a:gd name="T10" fmla="*/ 2147483647 w 412"/>
              <a:gd name="T11" fmla="*/ 0 h 39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12"/>
              <a:gd name="T19" fmla="*/ 0 h 398"/>
              <a:gd name="T20" fmla="*/ 412 w 412"/>
              <a:gd name="T21" fmla="*/ 398 h 39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12" h="398">
                <a:moveTo>
                  <a:pt x="0" y="390"/>
                </a:moveTo>
                <a:cubicBezTo>
                  <a:pt x="24" y="394"/>
                  <a:pt x="48" y="398"/>
                  <a:pt x="96" y="390"/>
                </a:cubicBezTo>
                <a:cubicBezTo>
                  <a:pt x="144" y="382"/>
                  <a:pt x="238" y="363"/>
                  <a:pt x="288" y="342"/>
                </a:cubicBezTo>
                <a:cubicBezTo>
                  <a:pt x="338" y="321"/>
                  <a:pt x="380" y="296"/>
                  <a:pt x="396" y="264"/>
                </a:cubicBezTo>
                <a:cubicBezTo>
                  <a:pt x="412" y="232"/>
                  <a:pt x="410" y="194"/>
                  <a:pt x="384" y="150"/>
                </a:cubicBezTo>
                <a:cubicBezTo>
                  <a:pt x="358" y="106"/>
                  <a:pt x="270" y="31"/>
                  <a:pt x="240" y="0"/>
                </a:cubicBezTo>
              </a:path>
            </a:pathLst>
          </a:custGeom>
          <a:noFill/>
          <a:ln w="76200" cmpd="sng">
            <a:solidFill>
              <a:srgbClr val="FFFF00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37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7965" grpId="0" animBg="1"/>
      <p:bldP spid="637966" grpId="0"/>
      <p:bldP spid="637968" grpId="0" animBg="1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22" name="Group 2"/>
          <p:cNvGrpSpPr>
            <a:grpSpLocks/>
          </p:cNvGrpSpPr>
          <p:nvPr/>
        </p:nvGrpSpPr>
        <p:grpSpPr bwMode="auto">
          <a:xfrm>
            <a:off x="2662238" y="1744663"/>
            <a:ext cx="3738562" cy="1379537"/>
            <a:chOff x="1677" y="1099"/>
            <a:chExt cx="2355" cy="869"/>
          </a:xfrm>
        </p:grpSpPr>
        <p:sp>
          <p:nvSpPr>
            <p:cNvPr id="81929" name="AutoShape 3"/>
            <p:cNvSpPr>
              <a:spLocks noChangeAspect="1" noChangeArrowheads="1"/>
            </p:cNvSpPr>
            <p:nvPr/>
          </p:nvSpPr>
          <p:spPr bwMode="auto">
            <a:xfrm>
              <a:off x="1677" y="1099"/>
              <a:ext cx="2355" cy="863"/>
            </a:xfrm>
            <a:prstGeom prst="cube">
              <a:avLst>
                <a:gd name="adj" fmla="val 25000"/>
              </a:avLst>
            </a:prstGeom>
            <a:solidFill>
              <a:srgbClr val="4D4D4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638980" name="Rectangle 4"/>
            <p:cNvSpPr>
              <a:spLocks noChangeAspect="1" noChangeArrowheads="1"/>
            </p:cNvSpPr>
            <p:nvPr/>
          </p:nvSpPr>
          <p:spPr bwMode="auto">
            <a:xfrm>
              <a:off x="1677" y="1295"/>
              <a:ext cx="2153" cy="673"/>
            </a:xfrm>
            <a:prstGeom prst="rect">
              <a:avLst/>
            </a:pr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81931" name="Text Box 5"/>
            <p:cNvSpPr txBox="1">
              <a:spLocks noChangeAspect="1" noChangeArrowheads="1"/>
            </p:cNvSpPr>
            <p:nvPr/>
          </p:nvSpPr>
          <p:spPr bwMode="auto">
            <a:xfrm>
              <a:off x="1935" y="1416"/>
              <a:ext cx="1682" cy="4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3600">
                  <a:solidFill>
                    <a:schemeClr val="bg1"/>
                  </a:solidFill>
                  <a:latin typeface="Arial Black" pitchFamily="34" charset="0"/>
                </a:rPr>
                <a:t>Arcsin</a:t>
              </a:r>
            </a:p>
          </p:txBody>
        </p:sp>
      </p:grpSp>
      <p:sp>
        <p:nvSpPr>
          <p:cNvPr id="81923" name="Text Box 6"/>
          <p:cNvSpPr txBox="1">
            <a:spLocks noChangeArrowheads="1"/>
          </p:cNvSpPr>
          <p:nvPr/>
        </p:nvSpPr>
        <p:spPr bwMode="auto">
          <a:xfrm>
            <a:off x="0" y="441325"/>
            <a:ext cx="9144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>
                <a:solidFill>
                  <a:srgbClr val="FFFF00"/>
                </a:solidFill>
              </a:rPr>
              <a:t>Functions</a:t>
            </a:r>
          </a:p>
        </p:txBody>
      </p:sp>
      <p:sp>
        <p:nvSpPr>
          <p:cNvPr id="81924" name="Line 7"/>
          <p:cNvSpPr>
            <a:spLocks noChangeShapeType="1"/>
          </p:cNvSpPr>
          <p:nvPr/>
        </p:nvSpPr>
        <p:spPr bwMode="auto">
          <a:xfrm>
            <a:off x="6248400" y="2362200"/>
            <a:ext cx="1066800" cy="0"/>
          </a:xfrm>
          <a:prstGeom prst="line">
            <a:avLst/>
          </a:prstGeom>
          <a:noFill/>
          <a:ln w="76200">
            <a:solidFill>
              <a:srgbClr val="FF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925" name="Text Box 8"/>
          <p:cNvSpPr txBox="1">
            <a:spLocks noChangeArrowheads="1"/>
          </p:cNvSpPr>
          <p:nvPr/>
        </p:nvSpPr>
        <p:spPr bwMode="auto">
          <a:xfrm>
            <a:off x="7391400" y="2066925"/>
            <a:ext cx="1219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FFFF00"/>
                </a:solidFill>
              </a:rPr>
              <a:t>Angle</a:t>
            </a:r>
          </a:p>
        </p:txBody>
      </p:sp>
      <p:sp>
        <p:nvSpPr>
          <p:cNvPr id="81926" name="Freeform 9"/>
          <p:cNvSpPr>
            <a:spLocks/>
          </p:cNvSpPr>
          <p:nvPr/>
        </p:nvSpPr>
        <p:spPr bwMode="auto">
          <a:xfrm>
            <a:off x="4267200" y="2962275"/>
            <a:ext cx="654050" cy="631825"/>
          </a:xfrm>
          <a:custGeom>
            <a:avLst/>
            <a:gdLst>
              <a:gd name="T0" fmla="*/ 0 w 412"/>
              <a:gd name="T1" fmla="*/ 2147483647 h 398"/>
              <a:gd name="T2" fmla="*/ 2147483647 w 412"/>
              <a:gd name="T3" fmla="*/ 2147483647 h 398"/>
              <a:gd name="T4" fmla="*/ 2147483647 w 412"/>
              <a:gd name="T5" fmla="*/ 2147483647 h 398"/>
              <a:gd name="T6" fmla="*/ 2147483647 w 412"/>
              <a:gd name="T7" fmla="*/ 2147483647 h 398"/>
              <a:gd name="T8" fmla="*/ 2147483647 w 412"/>
              <a:gd name="T9" fmla="*/ 2147483647 h 398"/>
              <a:gd name="T10" fmla="*/ 2147483647 w 412"/>
              <a:gd name="T11" fmla="*/ 0 h 39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12"/>
              <a:gd name="T19" fmla="*/ 0 h 398"/>
              <a:gd name="T20" fmla="*/ 412 w 412"/>
              <a:gd name="T21" fmla="*/ 398 h 39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12" h="398">
                <a:moveTo>
                  <a:pt x="0" y="390"/>
                </a:moveTo>
                <a:cubicBezTo>
                  <a:pt x="24" y="394"/>
                  <a:pt x="48" y="398"/>
                  <a:pt x="96" y="390"/>
                </a:cubicBezTo>
                <a:cubicBezTo>
                  <a:pt x="144" y="382"/>
                  <a:pt x="238" y="363"/>
                  <a:pt x="288" y="342"/>
                </a:cubicBezTo>
                <a:cubicBezTo>
                  <a:pt x="338" y="321"/>
                  <a:pt x="380" y="296"/>
                  <a:pt x="396" y="264"/>
                </a:cubicBezTo>
                <a:cubicBezTo>
                  <a:pt x="412" y="232"/>
                  <a:pt x="410" y="194"/>
                  <a:pt x="384" y="150"/>
                </a:cubicBezTo>
                <a:cubicBezTo>
                  <a:pt x="358" y="106"/>
                  <a:pt x="270" y="31"/>
                  <a:pt x="240" y="0"/>
                </a:cubicBezTo>
              </a:path>
            </a:pathLst>
          </a:custGeom>
          <a:noFill/>
          <a:ln w="76200" cmpd="sng">
            <a:solidFill>
              <a:srgbClr val="FFFF00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927" name="Text Box 10"/>
          <p:cNvSpPr txBox="1">
            <a:spLocks noChangeArrowheads="1"/>
          </p:cNvSpPr>
          <p:nvPr/>
        </p:nvSpPr>
        <p:spPr bwMode="auto">
          <a:xfrm>
            <a:off x="2457450" y="3295650"/>
            <a:ext cx="2286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FFFF00"/>
                </a:solidFill>
              </a:rPr>
              <a:t>Sin (angle)</a:t>
            </a:r>
          </a:p>
        </p:txBody>
      </p:sp>
      <p:sp>
        <p:nvSpPr>
          <p:cNvPr id="638987" name="Text Box 11"/>
          <p:cNvSpPr txBox="1">
            <a:spLocks noChangeArrowheads="1"/>
          </p:cNvSpPr>
          <p:nvPr/>
        </p:nvSpPr>
        <p:spPr bwMode="auto">
          <a:xfrm>
            <a:off x="1238250" y="4419600"/>
            <a:ext cx="6629400" cy="155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b="1" u="sng">
                <a:solidFill>
                  <a:srgbClr val="FF3300"/>
                </a:solidFill>
              </a:rPr>
              <a:t>Nested functions</a:t>
            </a:r>
            <a:r>
              <a:rPr lang="en-US" altLang="en-US" b="1">
                <a:solidFill>
                  <a:srgbClr val="FF3300"/>
                </a:solidFill>
              </a:rPr>
              <a:t/>
            </a:r>
            <a:br>
              <a:rPr lang="en-US" altLang="en-US" b="1">
                <a:solidFill>
                  <a:srgbClr val="FF3300"/>
                </a:solidFill>
              </a:rPr>
            </a:br>
            <a:r>
              <a:rPr lang="en-US" altLang="en-US" b="1">
                <a:solidFill>
                  <a:srgbClr val="FF3300"/>
                </a:solidFill>
              </a:rPr>
              <a:t>Evaluated from the inside out</a:t>
            </a:r>
            <a:br>
              <a:rPr lang="en-US" altLang="en-US" b="1">
                <a:solidFill>
                  <a:srgbClr val="FF3300"/>
                </a:solidFill>
              </a:rPr>
            </a:br>
            <a:r>
              <a:rPr lang="en-US" altLang="en-US" b="1">
                <a:solidFill>
                  <a:srgbClr val="FF3300"/>
                </a:solidFill>
              </a:rPr>
              <a:t>A box is replaced by its value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8987" grpId="0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0002" name="Picture 2" descr="GENES-DESCRIBED-B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600200"/>
            <a:ext cx="4267200" cy="69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0003" name="Text Box 3"/>
          <p:cNvSpPr txBox="1">
            <a:spLocks noChangeArrowheads="1"/>
          </p:cNvSpPr>
          <p:nvPr/>
        </p:nvSpPr>
        <p:spPr bwMode="auto">
          <a:xfrm>
            <a:off x="914400" y="3748088"/>
            <a:ext cx="1371600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/>
              <a:t>Gene </a:t>
            </a:r>
            <a:r>
              <a:rPr lang="en-US" altLang="en-US" sz="2000"/>
              <a:t>(npf0076)</a:t>
            </a:r>
          </a:p>
        </p:txBody>
      </p:sp>
      <p:sp>
        <p:nvSpPr>
          <p:cNvPr id="82948" name="Text Box 4"/>
          <p:cNvSpPr txBox="1">
            <a:spLocks noChangeArrowheads="1"/>
          </p:cNvSpPr>
          <p:nvPr/>
        </p:nvSpPr>
        <p:spPr bwMode="auto">
          <a:xfrm>
            <a:off x="0" y="441325"/>
            <a:ext cx="9144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/>
              <a:t>Functions</a:t>
            </a:r>
          </a:p>
        </p:txBody>
      </p:sp>
      <p:pic>
        <p:nvPicPr>
          <p:cNvPr id="82949" name="Picture 5" descr="DESCRIPTION-OF-oran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200400"/>
            <a:ext cx="3657600" cy="59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0006" name="Freeform 6"/>
          <p:cNvSpPr>
            <a:spLocks/>
          </p:cNvSpPr>
          <p:nvPr/>
        </p:nvSpPr>
        <p:spPr bwMode="auto">
          <a:xfrm>
            <a:off x="2124075" y="3632200"/>
            <a:ext cx="1457325" cy="463550"/>
          </a:xfrm>
          <a:custGeom>
            <a:avLst/>
            <a:gdLst>
              <a:gd name="T0" fmla="*/ 0 w 918"/>
              <a:gd name="T1" fmla="*/ 2147483647 h 292"/>
              <a:gd name="T2" fmla="*/ 2147483647 w 918"/>
              <a:gd name="T3" fmla="*/ 2147483647 h 292"/>
              <a:gd name="T4" fmla="*/ 2147483647 w 918"/>
              <a:gd name="T5" fmla="*/ 2147483647 h 292"/>
              <a:gd name="T6" fmla="*/ 2147483647 w 918"/>
              <a:gd name="T7" fmla="*/ 0 h 292"/>
              <a:gd name="T8" fmla="*/ 0 60000 65536"/>
              <a:gd name="T9" fmla="*/ 0 60000 65536"/>
              <a:gd name="T10" fmla="*/ 0 60000 65536"/>
              <a:gd name="T11" fmla="*/ 0 60000 65536"/>
              <a:gd name="T12" fmla="*/ 0 w 918"/>
              <a:gd name="T13" fmla="*/ 0 h 292"/>
              <a:gd name="T14" fmla="*/ 918 w 918"/>
              <a:gd name="T15" fmla="*/ 292 h 29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18" h="292">
                <a:moveTo>
                  <a:pt x="0" y="292"/>
                </a:moveTo>
                <a:cubicBezTo>
                  <a:pt x="65" y="284"/>
                  <a:pt x="269" y="265"/>
                  <a:pt x="390" y="240"/>
                </a:cubicBezTo>
                <a:cubicBezTo>
                  <a:pt x="511" y="215"/>
                  <a:pt x="638" y="184"/>
                  <a:pt x="726" y="144"/>
                </a:cubicBezTo>
                <a:cubicBezTo>
                  <a:pt x="814" y="104"/>
                  <a:pt x="866" y="52"/>
                  <a:pt x="918" y="0"/>
                </a:cubicBezTo>
              </a:path>
            </a:pathLst>
          </a:custGeom>
          <a:noFill/>
          <a:ln w="76200" cmpd="sng">
            <a:solidFill>
              <a:schemeClr val="tx1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0007" name="Line 7"/>
          <p:cNvSpPr>
            <a:spLocks noChangeShapeType="1"/>
          </p:cNvSpPr>
          <p:nvPr/>
        </p:nvSpPr>
        <p:spPr bwMode="auto">
          <a:xfrm>
            <a:off x="4572000" y="3505200"/>
            <a:ext cx="10668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0008" name="Text Box 8"/>
          <p:cNvSpPr txBox="1">
            <a:spLocks noChangeArrowheads="1"/>
          </p:cNvSpPr>
          <p:nvPr/>
        </p:nvSpPr>
        <p:spPr bwMode="auto">
          <a:xfrm>
            <a:off x="5638800" y="3276600"/>
            <a:ext cx="1752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/>
              <a:t>"transposase"</a:t>
            </a:r>
          </a:p>
        </p:txBody>
      </p:sp>
      <p:sp>
        <p:nvSpPr>
          <p:cNvPr id="640009" name="Line 9"/>
          <p:cNvSpPr>
            <a:spLocks noChangeShapeType="1"/>
          </p:cNvSpPr>
          <p:nvPr/>
        </p:nvSpPr>
        <p:spPr bwMode="auto">
          <a:xfrm flipH="1" flipV="1">
            <a:off x="5715000" y="2057400"/>
            <a:ext cx="685800" cy="12954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981075" y="1752600"/>
            <a:ext cx="5038725" cy="2000250"/>
            <a:chOff x="618" y="1104"/>
            <a:chExt cx="3174" cy="1260"/>
          </a:xfrm>
        </p:grpSpPr>
        <p:sp>
          <p:nvSpPr>
            <p:cNvPr id="82955" name="Line 11"/>
            <p:cNvSpPr>
              <a:spLocks noChangeShapeType="1"/>
            </p:cNvSpPr>
            <p:nvPr/>
          </p:nvSpPr>
          <p:spPr bwMode="auto">
            <a:xfrm flipV="1">
              <a:off x="618" y="1344"/>
              <a:ext cx="2646" cy="10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956" name="Line 12"/>
            <p:cNvSpPr>
              <a:spLocks noChangeShapeType="1"/>
            </p:cNvSpPr>
            <p:nvPr/>
          </p:nvSpPr>
          <p:spPr bwMode="auto">
            <a:xfrm flipV="1">
              <a:off x="624" y="1104"/>
              <a:ext cx="2640" cy="9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957" name="Line 13"/>
            <p:cNvSpPr>
              <a:spLocks noChangeShapeType="1"/>
            </p:cNvSpPr>
            <p:nvPr/>
          </p:nvSpPr>
          <p:spPr bwMode="auto">
            <a:xfrm flipV="1">
              <a:off x="2832" y="1104"/>
              <a:ext cx="960" cy="9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958" name="Line 14"/>
            <p:cNvSpPr>
              <a:spLocks noChangeShapeType="1"/>
            </p:cNvSpPr>
            <p:nvPr/>
          </p:nvSpPr>
          <p:spPr bwMode="auto">
            <a:xfrm flipV="1">
              <a:off x="2826" y="1344"/>
              <a:ext cx="966" cy="10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0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0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0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400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0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0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0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6400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0003" grpId="0"/>
      <p:bldP spid="640006" grpId="0" animBg="1"/>
      <p:bldP spid="640007" grpId="0" animBg="1"/>
      <p:bldP spid="640008" grpId="0"/>
      <p:bldP spid="640009" grpId="0" animBg="1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Text Box 2"/>
          <p:cNvSpPr txBox="1">
            <a:spLocks noChangeArrowheads="1"/>
          </p:cNvSpPr>
          <p:nvPr/>
        </p:nvSpPr>
        <p:spPr bwMode="auto">
          <a:xfrm>
            <a:off x="914400" y="3748088"/>
            <a:ext cx="1371600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/>
              <a:t>Gene </a:t>
            </a:r>
            <a:r>
              <a:rPr lang="en-US" altLang="en-US" sz="2000"/>
              <a:t>(npf0076)</a:t>
            </a:r>
          </a:p>
        </p:txBody>
      </p:sp>
      <p:sp>
        <p:nvSpPr>
          <p:cNvPr id="83971" name="Text Box 3"/>
          <p:cNvSpPr txBox="1">
            <a:spLocks noChangeArrowheads="1"/>
          </p:cNvSpPr>
          <p:nvPr/>
        </p:nvSpPr>
        <p:spPr bwMode="auto">
          <a:xfrm>
            <a:off x="0" y="441325"/>
            <a:ext cx="9144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/>
              <a:t>Functions</a:t>
            </a:r>
          </a:p>
        </p:txBody>
      </p:sp>
      <p:pic>
        <p:nvPicPr>
          <p:cNvPr id="83972" name="Picture 4" descr="GENES-DESCRIBED-BY-DESCRIPTION-O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209800"/>
            <a:ext cx="6781800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3973" name="Freeform 5"/>
          <p:cNvSpPr>
            <a:spLocks/>
          </p:cNvSpPr>
          <p:nvPr/>
        </p:nvSpPr>
        <p:spPr bwMode="auto">
          <a:xfrm>
            <a:off x="2124075" y="2781300"/>
            <a:ext cx="3705225" cy="1314450"/>
          </a:xfrm>
          <a:custGeom>
            <a:avLst/>
            <a:gdLst>
              <a:gd name="T0" fmla="*/ 0 w 2334"/>
              <a:gd name="T1" fmla="*/ 2147483647 h 828"/>
              <a:gd name="T2" fmla="*/ 2147483647 w 2334"/>
              <a:gd name="T3" fmla="*/ 2147483647 h 828"/>
              <a:gd name="T4" fmla="*/ 2147483647 w 2334"/>
              <a:gd name="T5" fmla="*/ 2147483647 h 828"/>
              <a:gd name="T6" fmla="*/ 2147483647 w 2334"/>
              <a:gd name="T7" fmla="*/ 0 h 828"/>
              <a:gd name="T8" fmla="*/ 0 60000 65536"/>
              <a:gd name="T9" fmla="*/ 0 60000 65536"/>
              <a:gd name="T10" fmla="*/ 0 60000 65536"/>
              <a:gd name="T11" fmla="*/ 0 60000 65536"/>
              <a:gd name="T12" fmla="*/ 0 w 2334"/>
              <a:gd name="T13" fmla="*/ 0 h 828"/>
              <a:gd name="T14" fmla="*/ 2334 w 2334"/>
              <a:gd name="T15" fmla="*/ 828 h 82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334" h="828">
                <a:moveTo>
                  <a:pt x="0" y="828"/>
                </a:moveTo>
                <a:cubicBezTo>
                  <a:pt x="175" y="804"/>
                  <a:pt x="761" y="752"/>
                  <a:pt x="1050" y="684"/>
                </a:cubicBezTo>
                <a:cubicBezTo>
                  <a:pt x="1339" y="616"/>
                  <a:pt x="1520" y="534"/>
                  <a:pt x="1734" y="420"/>
                </a:cubicBezTo>
                <a:cubicBezTo>
                  <a:pt x="1948" y="306"/>
                  <a:pt x="2209" y="88"/>
                  <a:pt x="2334" y="0"/>
                </a:cubicBezTo>
              </a:path>
            </a:pathLst>
          </a:custGeom>
          <a:noFill/>
          <a:ln w="76200" cmpd="sng">
            <a:solidFill>
              <a:schemeClr val="tx1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1030" name="Text Box 6"/>
          <p:cNvSpPr txBox="1">
            <a:spLocks noChangeArrowheads="1"/>
          </p:cNvSpPr>
          <p:nvPr/>
        </p:nvSpPr>
        <p:spPr bwMode="auto">
          <a:xfrm>
            <a:off x="1238250" y="4419600"/>
            <a:ext cx="6629400" cy="155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b="1" u="sng">
                <a:solidFill>
                  <a:srgbClr val="CC0000"/>
                </a:solidFill>
              </a:rPr>
              <a:t>Nested functions</a:t>
            </a:r>
            <a:r>
              <a:rPr lang="en-US" altLang="en-US" b="1">
                <a:solidFill>
                  <a:srgbClr val="CC0000"/>
                </a:solidFill>
              </a:rPr>
              <a:t/>
            </a:r>
            <a:br>
              <a:rPr lang="en-US" altLang="en-US" b="1">
                <a:solidFill>
                  <a:srgbClr val="CC0000"/>
                </a:solidFill>
              </a:rPr>
            </a:br>
            <a:r>
              <a:rPr lang="en-US" altLang="en-US" b="1">
                <a:solidFill>
                  <a:srgbClr val="CC0000"/>
                </a:solidFill>
              </a:rPr>
              <a:t>Evaluated from the inside out</a:t>
            </a:r>
            <a:br>
              <a:rPr lang="en-US" altLang="en-US" b="1">
                <a:solidFill>
                  <a:srgbClr val="CC0000"/>
                </a:solidFill>
              </a:rPr>
            </a:br>
            <a:r>
              <a:rPr lang="en-US" altLang="en-US" b="1">
                <a:solidFill>
                  <a:srgbClr val="CC0000"/>
                </a:solidFill>
              </a:rPr>
              <a:t>A box is replaced by its value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1030" grpId="0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 Box 2"/>
          <p:cNvSpPr txBox="1">
            <a:spLocks noChangeArrowheads="1"/>
          </p:cNvSpPr>
          <p:nvPr/>
        </p:nvSpPr>
        <p:spPr bwMode="auto">
          <a:xfrm>
            <a:off x="914400" y="3748088"/>
            <a:ext cx="1371600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/>
              <a:t>Gene </a:t>
            </a:r>
            <a:r>
              <a:rPr lang="en-US" altLang="en-US" sz="2000"/>
              <a:t>(npf0076)</a:t>
            </a:r>
          </a:p>
        </p:txBody>
      </p:sp>
      <p:sp>
        <p:nvSpPr>
          <p:cNvPr id="84995" name="Text Box 3"/>
          <p:cNvSpPr txBox="1">
            <a:spLocks noChangeArrowheads="1"/>
          </p:cNvSpPr>
          <p:nvPr/>
        </p:nvSpPr>
        <p:spPr bwMode="auto">
          <a:xfrm>
            <a:off x="0" y="441325"/>
            <a:ext cx="9144000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/>
              <a:t>Pitfalls</a:t>
            </a:r>
            <a:br>
              <a:rPr lang="en-US" altLang="en-US" sz="4000" b="1"/>
            </a:br>
            <a:r>
              <a:rPr lang="en-US" altLang="en-US"/>
              <a:t>(the most common error in the language)</a:t>
            </a:r>
          </a:p>
        </p:txBody>
      </p:sp>
      <p:sp>
        <p:nvSpPr>
          <p:cNvPr id="654340" name="Text Box 4"/>
          <p:cNvSpPr txBox="1">
            <a:spLocks noChangeArrowheads="1"/>
          </p:cNvSpPr>
          <p:nvPr/>
        </p:nvSpPr>
        <p:spPr bwMode="auto">
          <a:xfrm>
            <a:off x="857250" y="4724400"/>
            <a:ext cx="741045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b="1" u="sng">
                <a:solidFill>
                  <a:srgbClr val="CC0000"/>
                </a:solidFill>
              </a:rPr>
              <a:t>CLOSE BOXES BEFORE EXECUTING</a:t>
            </a:r>
            <a:r>
              <a:rPr lang="en-US" altLang="en-US" b="1">
                <a:solidFill>
                  <a:srgbClr val="CC0000"/>
                </a:solidFill>
              </a:rPr>
              <a:t/>
            </a:r>
            <a:br>
              <a:rPr lang="en-US" altLang="en-US" b="1">
                <a:solidFill>
                  <a:srgbClr val="CC0000"/>
                </a:solidFill>
              </a:rPr>
            </a:br>
            <a:r>
              <a:rPr lang="en-US" altLang="en-US" b="1">
                <a:solidFill>
                  <a:srgbClr val="CC0000"/>
                </a:solidFill>
              </a:rPr>
              <a:t>White is incompatible with execution</a:t>
            </a:r>
          </a:p>
        </p:txBody>
      </p:sp>
      <p:pic>
        <p:nvPicPr>
          <p:cNvPr id="84997" name="Picture 5" descr="GENES-DESCRIBED-BY-DESCRIPTION-OF-with-open-box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2197100"/>
            <a:ext cx="8458200" cy="84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4998" name="Freeform 6"/>
          <p:cNvSpPr>
            <a:spLocks/>
          </p:cNvSpPr>
          <p:nvPr/>
        </p:nvSpPr>
        <p:spPr bwMode="auto">
          <a:xfrm>
            <a:off x="2124075" y="2781300"/>
            <a:ext cx="3705225" cy="1314450"/>
          </a:xfrm>
          <a:custGeom>
            <a:avLst/>
            <a:gdLst>
              <a:gd name="T0" fmla="*/ 0 w 2334"/>
              <a:gd name="T1" fmla="*/ 2147483647 h 828"/>
              <a:gd name="T2" fmla="*/ 2147483647 w 2334"/>
              <a:gd name="T3" fmla="*/ 2147483647 h 828"/>
              <a:gd name="T4" fmla="*/ 2147483647 w 2334"/>
              <a:gd name="T5" fmla="*/ 2147483647 h 828"/>
              <a:gd name="T6" fmla="*/ 2147483647 w 2334"/>
              <a:gd name="T7" fmla="*/ 0 h 828"/>
              <a:gd name="T8" fmla="*/ 0 60000 65536"/>
              <a:gd name="T9" fmla="*/ 0 60000 65536"/>
              <a:gd name="T10" fmla="*/ 0 60000 65536"/>
              <a:gd name="T11" fmla="*/ 0 60000 65536"/>
              <a:gd name="T12" fmla="*/ 0 w 2334"/>
              <a:gd name="T13" fmla="*/ 0 h 828"/>
              <a:gd name="T14" fmla="*/ 2334 w 2334"/>
              <a:gd name="T15" fmla="*/ 828 h 82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334" h="828">
                <a:moveTo>
                  <a:pt x="0" y="828"/>
                </a:moveTo>
                <a:cubicBezTo>
                  <a:pt x="175" y="804"/>
                  <a:pt x="761" y="752"/>
                  <a:pt x="1050" y="684"/>
                </a:cubicBezTo>
                <a:cubicBezTo>
                  <a:pt x="1339" y="616"/>
                  <a:pt x="1520" y="534"/>
                  <a:pt x="1734" y="420"/>
                </a:cubicBezTo>
                <a:cubicBezTo>
                  <a:pt x="1948" y="306"/>
                  <a:pt x="2209" y="88"/>
                  <a:pt x="2334" y="0"/>
                </a:cubicBezTo>
              </a:path>
            </a:pathLst>
          </a:custGeom>
          <a:noFill/>
          <a:ln w="76200" cmpd="sng">
            <a:solidFill>
              <a:schemeClr val="tx1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4340" grpId="0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66" t="75212" r="46695" b="11555"/>
          <a:stretch>
            <a:fillRect/>
          </a:stretch>
        </p:blipFill>
        <p:spPr bwMode="auto">
          <a:xfrm>
            <a:off x="739775" y="1004888"/>
            <a:ext cx="7696200" cy="1662112"/>
          </a:xfrm>
          <a:prstGeom prst="rect">
            <a:avLst/>
          </a:prstGeom>
          <a:noFill/>
          <a:ln w="57150" cmpd="thickThin">
            <a:solidFill>
              <a:srgbClr val="CC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6019" name="Text Box 3"/>
          <p:cNvSpPr txBox="1"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400" b="1">
                <a:solidFill>
                  <a:srgbClr val="FFFF00"/>
                </a:solidFill>
              </a:rPr>
              <a:t>Algorithm to extract REP sequences</a:t>
            </a:r>
            <a:endParaRPr lang="en-US" altLang="en-US" sz="4400">
              <a:solidFill>
                <a:srgbClr val="FFFF00"/>
              </a:solidFill>
            </a:endParaRPr>
          </a:p>
        </p:txBody>
      </p:sp>
      <p:sp>
        <p:nvSpPr>
          <p:cNvPr id="86020" name="Text Box 4"/>
          <p:cNvSpPr txBox="1">
            <a:spLocks noChangeArrowheads="1"/>
          </p:cNvSpPr>
          <p:nvPr/>
        </p:nvSpPr>
        <p:spPr bwMode="auto">
          <a:xfrm>
            <a:off x="3113088" y="2894013"/>
            <a:ext cx="29718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u="sng">
                <a:solidFill>
                  <a:srgbClr val="FFFF00"/>
                </a:solidFill>
              </a:rPr>
              <a:t>Pattern</a:t>
            </a:r>
          </a:p>
        </p:txBody>
      </p:sp>
      <p:sp>
        <p:nvSpPr>
          <p:cNvPr id="86021" name="Text Box 5"/>
          <p:cNvSpPr txBox="1">
            <a:spLocks noChangeArrowheads="1"/>
          </p:cNvSpPr>
          <p:nvPr/>
        </p:nvSpPr>
        <p:spPr bwMode="auto">
          <a:xfrm>
            <a:off x="533400" y="3429000"/>
            <a:ext cx="807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chemeClr val="bg1"/>
                </a:solidFill>
                <a:latin typeface="Courier New" pitchFamily="49" charset="0"/>
              </a:rPr>
              <a:t>"repeat_region ...(#...)**(#...)*..'(</a:t>
            </a:r>
            <a:r>
              <a:rPr lang="en-US" altLang="en-US" sz="2400">
                <a:solidFill>
                  <a:srgbClr val="FF3300"/>
                </a:solidFill>
                <a:latin typeface="Courier New" pitchFamily="49" charset="0"/>
              </a:rPr>
              <a:t>*..</a:t>
            </a:r>
            <a:r>
              <a:rPr lang="en-US" altLang="en-US" sz="2400">
                <a:solidFill>
                  <a:schemeClr val="bg1"/>
                </a:solidFill>
                <a:latin typeface="Courier New" pitchFamily="49" charset="0"/>
              </a:rPr>
              <a:t>)'"</a:t>
            </a:r>
          </a:p>
        </p:txBody>
      </p:sp>
      <p:sp>
        <p:nvSpPr>
          <p:cNvPr id="86022" name="Text Box 6"/>
          <p:cNvSpPr txBox="1">
            <a:spLocks noChangeArrowheads="1"/>
          </p:cNvSpPr>
          <p:nvPr/>
        </p:nvSpPr>
        <p:spPr bwMode="auto">
          <a:xfrm>
            <a:off x="923925" y="4038600"/>
            <a:ext cx="7315200" cy="283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u="sng">
                <a:solidFill>
                  <a:srgbClr val="FFFF00"/>
                </a:solidFill>
              </a:rPr>
              <a:t>Special symbols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chemeClr val="bg1"/>
                </a:solidFill>
                <a:latin typeface="Courier New" pitchFamily="49" charset="0"/>
              </a:rPr>
              <a:t>...	</a:t>
            </a:r>
            <a:r>
              <a:rPr lang="en-US" altLang="en-US" sz="2400">
                <a:solidFill>
                  <a:srgbClr val="FFFF00"/>
                </a:solidFill>
              </a:rPr>
              <a:t>As many of previous character as possible</a:t>
            </a:r>
            <a:br>
              <a:rPr lang="en-US" altLang="en-US" sz="2400">
                <a:solidFill>
                  <a:srgbClr val="FFFF00"/>
                </a:solidFill>
              </a:rPr>
            </a:br>
            <a:r>
              <a:rPr lang="en-US" altLang="en-US" sz="2400">
                <a:solidFill>
                  <a:srgbClr val="FFFF00"/>
                </a:solidFill>
              </a:rPr>
              <a:t>  </a:t>
            </a:r>
            <a:r>
              <a:rPr lang="en-US" altLang="en-US" sz="2400">
                <a:solidFill>
                  <a:schemeClr val="bg1"/>
                </a:solidFill>
                <a:latin typeface="Courier New" pitchFamily="49" charset="0"/>
              </a:rPr>
              <a:t>#</a:t>
            </a:r>
            <a:r>
              <a:rPr lang="en-US" altLang="en-US" sz="2400">
                <a:solidFill>
                  <a:srgbClr val="FFFF00"/>
                </a:solidFill>
              </a:rPr>
              <a:t>	A single digit</a:t>
            </a:r>
            <a:br>
              <a:rPr lang="en-US" altLang="en-US" sz="2400">
                <a:solidFill>
                  <a:srgbClr val="FFFF00"/>
                </a:solidFill>
              </a:rPr>
            </a:br>
            <a:r>
              <a:rPr lang="en-US" altLang="en-US" sz="2400">
                <a:solidFill>
                  <a:srgbClr val="FFFF00"/>
                </a:solidFill>
              </a:rPr>
              <a:t> </a:t>
            </a:r>
            <a:r>
              <a:rPr lang="en-US" altLang="en-US" sz="2400">
                <a:solidFill>
                  <a:schemeClr val="bg1"/>
                </a:solidFill>
                <a:latin typeface="Courier New" pitchFamily="49" charset="0"/>
              </a:rPr>
              <a:t>()</a:t>
            </a:r>
            <a:r>
              <a:rPr lang="en-US" altLang="en-US" sz="2400">
                <a:solidFill>
                  <a:srgbClr val="FFFF00"/>
                </a:solidFill>
              </a:rPr>
              <a:t>	Capture what's inside</a:t>
            </a:r>
            <a:br>
              <a:rPr lang="en-US" altLang="en-US" sz="2400">
                <a:solidFill>
                  <a:srgbClr val="FFFF00"/>
                </a:solidFill>
              </a:rPr>
            </a:br>
            <a:r>
              <a:rPr lang="en-US" altLang="en-US" sz="2400">
                <a:solidFill>
                  <a:srgbClr val="FFFF00"/>
                </a:solidFill>
              </a:rPr>
              <a:t>  </a:t>
            </a:r>
            <a:r>
              <a:rPr lang="en-US" altLang="en-US" sz="2400">
                <a:solidFill>
                  <a:schemeClr val="bg1"/>
                </a:solidFill>
                <a:latin typeface="Courier New" pitchFamily="49" charset="0"/>
              </a:rPr>
              <a:t>*</a:t>
            </a:r>
            <a:r>
              <a:rPr lang="en-US" altLang="en-US" sz="2400">
                <a:solidFill>
                  <a:srgbClr val="FFFF00"/>
                </a:solidFill>
              </a:rPr>
              <a:t>	Any character</a:t>
            </a:r>
            <a:br>
              <a:rPr lang="en-US" altLang="en-US" sz="2400">
                <a:solidFill>
                  <a:srgbClr val="FFFF00"/>
                </a:solidFill>
              </a:rPr>
            </a:br>
            <a:r>
              <a:rPr lang="en-US" altLang="en-US" sz="2400">
                <a:solidFill>
                  <a:srgbClr val="FFFF00"/>
                </a:solidFill>
              </a:rPr>
              <a:t> </a:t>
            </a:r>
            <a:r>
              <a:rPr lang="en-US" altLang="en-US" sz="2400">
                <a:solidFill>
                  <a:schemeClr val="bg1"/>
                </a:solidFill>
                <a:latin typeface="Courier New" pitchFamily="49" charset="0"/>
              </a:rPr>
              <a:t>..</a:t>
            </a:r>
            <a:r>
              <a:rPr lang="en-US" altLang="en-US" sz="2400">
                <a:solidFill>
                  <a:srgbClr val="FFFF00"/>
                </a:solidFill>
              </a:rPr>
              <a:t>	As few of previous character as necessary</a:t>
            </a:r>
            <a:br>
              <a:rPr lang="en-US" altLang="en-US" sz="2400">
                <a:solidFill>
                  <a:srgbClr val="FFFF00"/>
                </a:solidFill>
              </a:rPr>
            </a:br>
            <a:r>
              <a:rPr lang="en-US" altLang="en-US" sz="2400">
                <a:solidFill>
                  <a:srgbClr val="FFFF00"/>
                </a:solidFill>
              </a:rPr>
              <a:t>   </a:t>
            </a:r>
            <a:r>
              <a:rPr lang="en-US" altLang="en-US" sz="2400">
                <a:solidFill>
                  <a:schemeClr val="bg1"/>
                </a:solidFill>
              </a:rPr>
              <a:t>'</a:t>
            </a:r>
            <a:r>
              <a:rPr lang="en-US" altLang="en-US" sz="2400">
                <a:solidFill>
                  <a:srgbClr val="FFFF00"/>
                </a:solidFill>
              </a:rPr>
              <a:t>	'  or  ''</a:t>
            </a:r>
          </a:p>
        </p:txBody>
      </p:sp>
      <p:sp>
        <p:nvSpPr>
          <p:cNvPr id="86023" name="Rectangle 7"/>
          <p:cNvSpPr>
            <a:spLocks noChangeArrowheads="1"/>
          </p:cNvSpPr>
          <p:nvPr/>
        </p:nvSpPr>
        <p:spPr bwMode="auto">
          <a:xfrm>
            <a:off x="2470150" y="1524000"/>
            <a:ext cx="533400" cy="228600"/>
          </a:xfrm>
          <a:prstGeom prst="rect">
            <a:avLst/>
          </a:prstGeom>
          <a:solidFill>
            <a:srgbClr val="FF0000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86024" name="Rectangle 8"/>
          <p:cNvSpPr>
            <a:spLocks noChangeArrowheads="1"/>
          </p:cNvSpPr>
          <p:nvPr/>
        </p:nvSpPr>
        <p:spPr bwMode="auto">
          <a:xfrm>
            <a:off x="3167063" y="1512888"/>
            <a:ext cx="533400" cy="228600"/>
          </a:xfrm>
          <a:prstGeom prst="rect">
            <a:avLst/>
          </a:prstGeom>
          <a:solidFill>
            <a:srgbClr val="FF0000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86025" name="Rectangle 9"/>
          <p:cNvSpPr>
            <a:spLocks noChangeArrowheads="1"/>
          </p:cNvSpPr>
          <p:nvPr/>
        </p:nvSpPr>
        <p:spPr bwMode="auto">
          <a:xfrm>
            <a:off x="3178175" y="1730375"/>
            <a:ext cx="5064125" cy="228600"/>
          </a:xfrm>
          <a:prstGeom prst="rect">
            <a:avLst/>
          </a:prstGeom>
          <a:solidFill>
            <a:srgbClr val="FF0000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86026" name="Rectangle 10"/>
          <p:cNvSpPr>
            <a:spLocks noChangeArrowheads="1"/>
          </p:cNvSpPr>
          <p:nvPr/>
        </p:nvSpPr>
        <p:spPr bwMode="auto">
          <a:xfrm>
            <a:off x="2481263" y="1958975"/>
            <a:ext cx="2439987" cy="228600"/>
          </a:xfrm>
          <a:prstGeom prst="rect">
            <a:avLst/>
          </a:prstGeom>
          <a:solidFill>
            <a:srgbClr val="FF0000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52035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0"/>
            <a:ext cx="8839200" cy="689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90500" y="50800"/>
            <a:ext cx="8772525" cy="6654800"/>
            <a:chOff x="190500" y="50802"/>
            <a:chExt cx="8772078" cy="6654798"/>
          </a:xfrm>
        </p:grpSpPr>
        <p:cxnSp>
          <p:nvCxnSpPr>
            <p:cNvPr id="3" name="Straight Connector 2"/>
            <p:cNvCxnSpPr/>
            <p:nvPr/>
          </p:nvCxnSpPr>
          <p:spPr>
            <a:xfrm>
              <a:off x="190500" y="152402"/>
              <a:ext cx="8648259" cy="6553198"/>
            </a:xfrm>
            <a:prstGeom prst="line">
              <a:avLst/>
            </a:prstGeom>
            <a:ln w="76200">
              <a:solidFill>
                <a:srgbClr val="FF3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/>
            <p:cNvCxnSpPr/>
            <p:nvPr/>
          </p:nvCxnSpPr>
          <p:spPr>
            <a:xfrm>
              <a:off x="261934" y="138115"/>
              <a:ext cx="8648259" cy="6553198"/>
            </a:xfrm>
            <a:prstGeom prst="line">
              <a:avLst/>
            </a:prstGeom>
            <a:ln w="76200">
              <a:solidFill>
                <a:srgbClr val="FF3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303207" y="123827"/>
              <a:ext cx="8648259" cy="6553198"/>
            </a:xfrm>
            <a:prstGeom prst="line">
              <a:avLst/>
            </a:prstGeom>
            <a:ln w="76200">
              <a:solidFill>
                <a:srgbClr val="FF3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301619" y="109540"/>
              <a:ext cx="8648259" cy="6553198"/>
            </a:xfrm>
            <a:prstGeom prst="line">
              <a:avLst/>
            </a:prstGeom>
            <a:ln w="76200">
              <a:solidFill>
                <a:srgbClr val="FF3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314319" y="50802"/>
              <a:ext cx="8648259" cy="6553198"/>
            </a:xfrm>
            <a:prstGeom prst="line">
              <a:avLst/>
            </a:prstGeom>
            <a:ln w="76200">
              <a:solidFill>
                <a:srgbClr val="FF3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9"/>
          <p:cNvGrpSpPr>
            <a:grpSpLocks/>
          </p:cNvGrpSpPr>
          <p:nvPr/>
        </p:nvGrpSpPr>
        <p:grpSpPr bwMode="auto">
          <a:xfrm flipH="1">
            <a:off x="342900" y="76200"/>
            <a:ext cx="8772525" cy="6654800"/>
            <a:chOff x="190500" y="50802"/>
            <a:chExt cx="8772078" cy="6654798"/>
          </a:xfrm>
        </p:grpSpPr>
        <p:cxnSp>
          <p:nvCxnSpPr>
            <p:cNvPr id="11" name="Straight Connector 10"/>
            <p:cNvCxnSpPr/>
            <p:nvPr/>
          </p:nvCxnSpPr>
          <p:spPr>
            <a:xfrm>
              <a:off x="190500" y="152402"/>
              <a:ext cx="8648259" cy="6553198"/>
            </a:xfrm>
            <a:prstGeom prst="line">
              <a:avLst/>
            </a:prstGeom>
            <a:ln w="76200">
              <a:solidFill>
                <a:srgbClr val="FF3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261933" y="138115"/>
              <a:ext cx="8648259" cy="6553198"/>
            </a:xfrm>
            <a:prstGeom prst="line">
              <a:avLst/>
            </a:prstGeom>
            <a:ln w="76200">
              <a:solidFill>
                <a:srgbClr val="FF3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303206" y="123827"/>
              <a:ext cx="8648259" cy="6553198"/>
            </a:xfrm>
            <a:prstGeom prst="line">
              <a:avLst/>
            </a:prstGeom>
            <a:ln w="76200">
              <a:solidFill>
                <a:srgbClr val="FF3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301619" y="109540"/>
              <a:ext cx="8648259" cy="6553198"/>
            </a:xfrm>
            <a:prstGeom prst="line">
              <a:avLst/>
            </a:prstGeom>
            <a:ln w="76200">
              <a:solidFill>
                <a:srgbClr val="FF3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314319" y="50802"/>
              <a:ext cx="8648259" cy="6553198"/>
            </a:xfrm>
            <a:prstGeom prst="line">
              <a:avLst/>
            </a:prstGeom>
            <a:ln w="76200">
              <a:solidFill>
                <a:srgbClr val="FF3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66" t="75212" r="46695" b="11555"/>
          <a:stretch>
            <a:fillRect/>
          </a:stretch>
        </p:blipFill>
        <p:spPr bwMode="auto">
          <a:xfrm>
            <a:off x="739775" y="1004888"/>
            <a:ext cx="7696200" cy="1662112"/>
          </a:xfrm>
          <a:prstGeom prst="rect">
            <a:avLst/>
          </a:prstGeom>
          <a:noFill/>
          <a:ln w="57150" cmpd="thickThin">
            <a:solidFill>
              <a:srgbClr val="CC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6019" name="Text Box 3"/>
          <p:cNvSpPr txBox="1"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400" b="1">
                <a:solidFill>
                  <a:srgbClr val="FFFF00"/>
                </a:solidFill>
              </a:rPr>
              <a:t>Algorithm to extract REP sequences</a:t>
            </a:r>
            <a:endParaRPr lang="en-US" altLang="en-US" sz="4400">
              <a:solidFill>
                <a:srgbClr val="FFFF00"/>
              </a:solidFill>
            </a:endParaRPr>
          </a:p>
        </p:txBody>
      </p:sp>
      <p:sp>
        <p:nvSpPr>
          <p:cNvPr id="86020" name="Text Box 4"/>
          <p:cNvSpPr txBox="1">
            <a:spLocks noChangeArrowheads="1"/>
          </p:cNvSpPr>
          <p:nvPr/>
        </p:nvSpPr>
        <p:spPr bwMode="auto">
          <a:xfrm>
            <a:off x="3113088" y="2894013"/>
            <a:ext cx="29718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u="sng">
                <a:solidFill>
                  <a:srgbClr val="FFFF00"/>
                </a:solidFill>
              </a:rPr>
              <a:t>Pattern</a:t>
            </a:r>
          </a:p>
        </p:txBody>
      </p:sp>
      <p:sp>
        <p:nvSpPr>
          <p:cNvPr id="86021" name="Text Box 5"/>
          <p:cNvSpPr txBox="1">
            <a:spLocks noChangeArrowheads="1"/>
          </p:cNvSpPr>
          <p:nvPr/>
        </p:nvSpPr>
        <p:spPr bwMode="auto">
          <a:xfrm>
            <a:off x="533400" y="3429000"/>
            <a:ext cx="807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chemeClr val="bg1"/>
                </a:solidFill>
                <a:latin typeface="Courier New" pitchFamily="49" charset="0"/>
              </a:rPr>
              <a:t>"repeat_region ...(#...)**(#...)*..'(</a:t>
            </a:r>
            <a:r>
              <a:rPr lang="en-US" altLang="en-US" sz="2400">
                <a:solidFill>
                  <a:srgbClr val="FF3300"/>
                </a:solidFill>
                <a:latin typeface="Courier New" pitchFamily="49" charset="0"/>
              </a:rPr>
              <a:t>*..</a:t>
            </a:r>
            <a:r>
              <a:rPr lang="en-US" altLang="en-US" sz="2400">
                <a:solidFill>
                  <a:schemeClr val="bg1"/>
                </a:solidFill>
                <a:latin typeface="Courier New" pitchFamily="49" charset="0"/>
              </a:rPr>
              <a:t>)'"</a:t>
            </a:r>
          </a:p>
        </p:txBody>
      </p:sp>
      <p:sp>
        <p:nvSpPr>
          <p:cNvPr id="86022" name="Text Box 6"/>
          <p:cNvSpPr txBox="1">
            <a:spLocks noChangeArrowheads="1"/>
          </p:cNvSpPr>
          <p:nvPr/>
        </p:nvSpPr>
        <p:spPr bwMode="auto">
          <a:xfrm>
            <a:off x="923925" y="4038600"/>
            <a:ext cx="7315200" cy="283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u="sng">
                <a:solidFill>
                  <a:srgbClr val="FFFF00"/>
                </a:solidFill>
              </a:rPr>
              <a:t>Special symbols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chemeClr val="bg1"/>
                </a:solidFill>
                <a:latin typeface="Courier New" pitchFamily="49" charset="0"/>
              </a:rPr>
              <a:t>...	</a:t>
            </a:r>
            <a:r>
              <a:rPr lang="en-US" altLang="en-US" sz="2400">
                <a:solidFill>
                  <a:srgbClr val="FFFF00"/>
                </a:solidFill>
              </a:rPr>
              <a:t>As many of previous character as possible</a:t>
            </a:r>
            <a:br>
              <a:rPr lang="en-US" altLang="en-US" sz="2400">
                <a:solidFill>
                  <a:srgbClr val="FFFF00"/>
                </a:solidFill>
              </a:rPr>
            </a:br>
            <a:r>
              <a:rPr lang="en-US" altLang="en-US" sz="2400">
                <a:solidFill>
                  <a:srgbClr val="FFFF00"/>
                </a:solidFill>
              </a:rPr>
              <a:t>  </a:t>
            </a:r>
            <a:r>
              <a:rPr lang="en-US" altLang="en-US" sz="2400">
                <a:solidFill>
                  <a:schemeClr val="bg1"/>
                </a:solidFill>
                <a:latin typeface="Courier New" pitchFamily="49" charset="0"/>
              </a:rPr>
              <a:t>#</a:t>
            </a:r>
            <a:r>
              <a:rPr lang="en-US" altLang="en-US" sz="2400">
                <a:solidFill>
                  <a:srgbClr val="FFFF00"/>
                </a:solidFill>
              </a:rPr>
              <a:t>	A single digit</a:t>
            </a:r>
            <a:br>
              <a:rPr lang="en-US" altLang="en-US" sz="2400">
                <a:solidFill>
                  <a:srgbClr val="FFFF00"/>
                </a:solidFill>
              </a:rPr>
            </a:br>
            <a:r>
              <a:rPr lang="en-US" altLang="en-US" sz="2400">
                <a:solidFill>
                  <a:srgbClr val="FFFF00"/>
                </a:solidFill>
              </a:rPr>
              <a:t> </a:t>
            </a:r>
            <a:r>
              <a:rPr lang="en-US" altLang="en-US" sz="2400">
                <a:solidFill>
                  <a:schemeClr val="bg1"/>
                </a:solidFill>
                <a:latin typeface="Courier New" pitchFamily="49" charset="0"/>
              </a:rPr>
              <a:t>()</a:t>
            </a:r>
            <a:r>
              <a:rPr lang="en-US" altLang="en-US" sz="2400">
                <a:solidFill>
                  <a:srgbClr val="FFFF00"/>
                </a:solidFill>
              </a:rPr>
              <a:t>	Capture what's inside</a:t>
            </a:r>
            <a:br>
              <a:rPr lang="en-US" altLang="en-US" sz="2400">
                <a:solidFill>
                  <a:srgbClr val="FFFF00"/>
                </a:solidFill>
              </a:rPr>
            </a:br>
            <a:r>
              <a:rPr lang="en-US" altLang="en-US" sz="2400">
                <a:solidFill>
                  <a:srgbClr val="FFFF00"/>
                </a:solidFill>
              </a:rPr>
              <a:t>  </a:t>
            </a:r>
            <a:r>
              <a:rPr lang="en-US" altLang="en-US" sz="2400">
                <a:solidFill>
                  <a:schemeClr val="bg1"/>
                </a:solidFill>
                <a:latin typeface="Courier New" pitchFamily="49" charset="0"/>
              </a:rPr>
              <a:t>*</a:t>
            </a:r>
            <a:r>
              <a:rPr lang="en-US" altLang="en-US" sz="2400">
                <a:solidFill>
                  <a:srgbClr val="FFFF00"/>
                </a:solidFill>
              </a:rPr>
              <a:t>	Any character</a:t>
            </a:r>
            <a:br>
              <a:rPr lang="en-US" altLang="en-US" sz="2400">
                <a:solidFill>
                  <a:srgbClr val="FFFF00"/>
                </a:solidFill>
              </a:rPr>
            </a:br>
            <a:r>
              <a:rPr lang="en-US" altLang="en-US" sz="2400">
                <a:solidFill>
                  <a:srgbClr val="FFFF00"/>
                </a:solidFill>
              </a:rPr>
              <a:t> </a:t>
            </a:r>
            <a:r>
              <a:rPr lang="en-US" altLang="en-US" sz="2400">
                <a:solidFill>
                  <a:schemeClr val="bg1"/>
                </a:solidFill>
                <a:latin typeface="Courier New" pitchFamily="49" charset="0"/>
              </a:rPr>
              <a:t>..</a:t>
            </a:r>
            <a:r>
              <a:rPr lang="en-US" altLang="en-US" sz="2400">
                <a:solidFill>
                  <a:srgbClr val="FFFF00"/>
                </a:solidFill>
              </a:rPr>
              <a:t>	As few of previous character as necessary</a:t>
            </a:r>
            <a:br>
              <a:rPr lang="en-US" altLang="en-US" sz="2400">
                <a:solidFill>
                  <a:srgbClr val="FFFF00"/>
                </a:solidFill>
              </a:rPr>
            </a:br>
            <a:r>
              <a:rPr lang="en-US" altLang="en-US" sz="2400">
                <a:solidFill>
                  <a:srgbClr val="FFFF00"/>
                </a:solidFill>
              </a:rPr>
              <a:t>   </a:t>
            </a:r>
            <a:r>
              <a:rPr lang="en-US" altLang="en-US" sz="2400">
                <a:solidFill>
                  <a:schemeClr val="bg1"/>
                </a:solidFill>
              </a:rPr>
              <a:t>'</a:t>
            </a:r>
            <a:r>
              <a:rPr lang="en-US" altLang="en-US" sz="2400">
                <a:solidFill>
                  <a:srgbClr val="FFFF00"/>
                </a:solidFill>
              </a:rPr>
              <a:t>	'  or  ''</a:t>
            </a:r>
          </a:p>
        </p:txBody>
      </p:sp>
      <p:sp>
        <p:nvSpPr>
          <p:cNvPr id="86023" name="Rectangle 7"/>
          <p:cNvSpPr>
            <a:spLocks noChangeArrowheads="1"/>
          </p:cNvSpPr>
          <p:nvPr/>
        </p:nvSpPr>
        <p:spPr bwMode="auto">
          <a:xfrm>
            <a:off x="2470150" y="1524000"/>
            <a:ext cx="533400" cy="228600"/>
          </a:xfrm>
          <a:prstGeom prst="rect">
            <a:avLst/>
          </a:prstGeom>
          <a:solidFill>
            <a:srgbClr val="FF0000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86024" name="Rectangle 8"/>
          <p:cNvSpPr>
            <a:spLocks noChangeArrowheads="1"/>
          </p:cNvSpPr>
          <p:nvPr/>
        </p:nvSpPr>
        <p:spPr bwMode="auto">
          <a:xfrm>
            <a:off x="3167063" y="1512888"/>
            <a:ext cx="533400" cy="228600"/>
          </a:xfrm>
          <a:prstGeom prst="rect">
            <a:avLst/>
          </a:prstGeom>
          <a:solidFill>
            <a:srgbClr val="FF0000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86025" name="Rectangle 9"/>
          <p:cNvSpPr>
            <a:spLocks noChangeArrowheads="1"/>
          </p:cNvSpPr>
          <p:nvPr/>
        </p:nvSpPr>
        <p:spPr bwMode="auto">
          <a:xfrm>
            <a:off x="3178175" y="1730375"/>
            <a:ext cx="5064125" cy="228600"/>
          </a:xfrm>
          <a:prstGeom prst="rect">
            <a:avLst/>
          </a:prstGeom>
          <a:solidFill>
            <a:srgbClr val="FF0000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86026" name="Rectangle 10"/>
          <p:cNvSpPr>
            <a:spLocks noChangeArrowheads="1"/>
          </p:cNvSpPr>
          <p:nvPr/>
        </p:nvSpPr>
        <p:spPr bwMode="auto">
          <a:xfrm>
            <a:off x="2481263" y="1958975"/>
            <a:ext cx="2439987" cy="228600"/>
          </a:xfrm>
          <a:prstGeom prst="rect">
            <a:avLst/>
          </a:prstGeom>
          <a:solidFill>
            <a:srgbClr val="FF0000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" name="TextBox 1"/>
          <p:cNvSpPr txBox="1"/>
          <p:nvPr/>
        </p:nvSpPr>
        <p:spPr>
          <a:xfrm>
            <a:off x="2077155" y="1378424"/>
            <a:ext cx="22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1951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27352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E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Text Box 2"/>
          <p:cNvSpPr txBox="1">
            <a:spLocks noChangeArrowheads="1"/>
          </p:cNvSpPr>
          <p:nvPr/>
        </p:nvSpPr>
        <p:spPr bwMode="auto">
          <a:xfrm>
            <a:off x="0" y="152400"/>
            <a:ext cx="9144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/>
              <a:t>Mining files for data</a:t>
            </a:r>
          </a:p>
        </p:txBody>
      </p:sp>
      <p:sp>
        <p:nvSpPr>
          <p:cNvPr id="87043" name="Text Box 3"/>
          <p:cNvSpPr txBox="1">
            <a:spLocks noChangeArrowheads="1"/>
          </p:cNvSpPr>
          <p:nvPr/>
        </p:nvSpPr>
        <p:spPr bwMode="auto">
          <a:xfrm>
            <a:off x="1143000" y="1295400"/>
            <a:ext cx="4953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u="sng"/>
              <a:t>Pattern matching</a:t>
            </a:r>
            <a:endParaRPr lang="en-US" altLang="en-US" sz="2400"/>
          </a:p>
        </p:txBody>
      </p:sp>
      <p:sp>
        <p:nvSpPr>
          <p:cNvPr id="87044" name="Text Box 4"/>
          <p:cNvSpPr txBox="1">
            <a:spLocks noChangeArrowheads="1"/>
          </p:cNvSpPr>
          <p:nvPr/>
        </p:nvSpPr>
        <p:spPr bwMode="auto">
          <a:xfrm>
            <a:off x="1143000" y="3005138"/>
            <a:ext cx="4953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>
                <a:sym typeface="Wingdings" pitchFamily="2" charset="2"/>
              </a:rPr>
              <a:t> Works great</a:t>
            </a:r>
            <a:endParaRPr lang="en-US" altLang="en-US" sz="2400"/>
          </a:p>
        </p:txBody>
      </p:sp>
      <p:sp>
        <p:nvSpPr>
          <p:cNvPr id="87045" name="Text Box 5"/>
          <p:cNvSpPr txBox="1">
            <a:spLocks noChangeArrowheads="1"/>
          </p:cNvSpPr>
          <p:nvPr/>
        </p:nvSpPr>
        <p:spPr bwMode="auto">
          <a:xfrm>
            <a:off x="1143000" y="2459038"/>
            <a:ext cx="4953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/>
              <a:t> Highly flexible</a:t>
            </a:r>
          </a:p>
        </p:txBody>
      </p:sp>
      <p:sp>
        <p:nvSpPr>
          <p:cNvPr id="87046" name="Text Box 6"/>
          <p:cNvSpPr txBox="1">
            <a:spLocks noChangeArrowheads="1"/>
          </p:cNvSpPr>
          <p:nvPr/>
        </p:nvSpPr>
        <p:spPr bwMode="auto">
          <a:xfrm>
            <a:off x="1143000" y="1906588"/>
            <a:ext cx="4953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/>
              <a:t> Quick and easy</a:t>
            </a: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685800" y="3316287"/>
            <a:ext cx="69342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3600" dirty="0">
                <a:solidFill>
                  <a:srgbClr val="FF0000"/>
                </a:solidFill>
              </a:rPr>
              <a:t>BUT...</a:t>
            </a: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1143000" y="4191000"/>
            <a:ext cx="4953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dirty="0"/>
              <a:t> Unforgiving (1 mismatch </a:t>
            </a:r>
            <a:r>
              <a:rPr lang="en-US" altLang="en-US" sz="2400" dirty="0">
                <a:sym typeface="Wingdings" pitchFamily="2" charset="2"/>
              </a:rPr>
              <a:t> death)</a:t>
            </a:r>
            <a:endParaRPr lang="en-US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30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362075"/>
            <a:ext cx="3925888" cy="343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830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352550"/>
            <a:ext cx="3813175" cy="405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8308" name="Text Box 5"/>
          <p:cNvSpPr txBox="1">
            <a:spLocks noChangeArrowheads="1"/>
          </p:cNvSpPr>
          <p:nvPr/>
        </p:nvSpPr>
        <p:spPr bwMode="auto">
          <a:xfrm>
            <a:off x="0" y="152400"/>
            <a:ext cx="9144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>
                <a:solidFill>
                  <a:srgbClr val="FFFF00"/>
                </a:solidFill>
              </a:rPr>
              <a:t>Conserved motifs of methyltransferases</a:t>
            </a:r>
          </a:p>
        </p:txBody>
      </p:sp>
      <p:sp>
        <p:nvSpPr>
          <p:cNvPr id="665606" name="Text Box 6"/>
          <p:cNvSpPr txBox="1">
            <a:spLocks noChangeArrowheads="1"/>
          </p:cNvSpPr>
          <p:nvPr/>
        </p:nvSpPr>
        <p:spPr bwMode="auto">
          <a:xfrm>
            <a:off x="457200" y="4951413"/>
            <a:ext cx="37338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u="sng">
                <a:solidFill>
                  <a:srgbClr val="FFFF00"/>
                </a:solidFill>
              </a:rPr>
              <a:t>Pattern</a:t>
            </a:r>
          </a:p>
        </p:txBody>
      </p:sp>
      <p:sp>
        <p:nvSpPr>
          <p:cNvPr id="98310" name="Text Box 7"/>
          <p:cNvSpPr txBox="1">
            <a:spLocks noChangeArrowheads="1"/>
          </p:cNvSpPr>
          <p:nvPr/>
        </p:nvSpPr>
        <p:spPr bwMode="auto">
          <a:xfrm>
            <a:off x="609600" y="5486400"/>
            <a:ext cx="3352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chemeClr val="bg1"/>
                </a:solidFill>
                <a:latin typeface="Courier New" pitchFamily="49" charset="0"/>
              </a:rPr>
              <a:t>"[DS]PP[YF]"</a:t>
            </a:r>
          </a:p>
        </p:txBody>
      </p:sp>
      <p:sp>
        <p:nvSpPr>
          <p:cNvPr id="665608" name="Text Box 8"/>
          <p:cNvSpPr txBox="1">
            <a:spLocks noChangeArrowheads="1"/>
          </p:cNvSpPr>
          <p:nvPr/>
        </p:nvSpPr>
        <p:spPr bwMode="auto">
          <a:xfrm>
            <a:off x="4953000" y="5562600"/>
            <a:ext cx="3663950" cy="100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u="sng">
                <a:solidFill>
                  <a:srgbClr val="FFFF00"/>
                </a:solidFill>
              </a:rPr>
              <a:t>Special symbols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chemeClr val="bg1"/>
                </a:solidFill>
                <a:latin typeface="Courier New" pitchFamily="49" charset="0"/>
              </a:rPr>
              <a:t>[ ]	</a:t>
            </a:r>
            <a:r>
              <a:rPr lang="en-US" altLang="en-US" sz="2400">
                <a:solidFill>
                  <a:srgbClr val="FFFF00"/>
                </a:solidFill>
              </a:rPr>
              <a:t>Character set</a:t>
            </a:r>
          </a:p>
        </p:txBody>
      </p:sp>
      <p:sp>
        <p:nvSpPr>
          <p:cNvPr id="8" name="Rectangle 7"/>
          <p:cNvSpPr/>
          <p:nvPr/>
        </p:nvSpPr>
        <p:spPr>
          <a:xfrm>
            <a:off x="2895600" y="1828800"/>
            <a:ext cx="533400" cy="2514600"/>
          </a:xfrm>
          <a:prstGeom prst="rect">
            <a:avLst/>
          </a:prstGeom>
          <a:noFill/>
          <a:ln w="28575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defRPr/>
            </a:pPr>
            <a:endParaRPr lang="en-US" altLang="en-US" smtClean="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286625" y="1828800"/>
            <a:ext cx="533400" cy="1828800"/>
          </a:xfrm>
          <a:prstGeom prst="rect">
            <a:avLst/>
          </a:prstGeom>
          <a:noFill/>
          <a:ln w="28575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defRPr/>
            </a:pPr>
            <a:endParaRPr lang="en-US" altLang="en-US" smtClean="0">
              <a:solidFill>
                <a:srgbClr val="FFFFFF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286625" y="3736975"/>
            <a:ext cx="533400" cy="1625600"/>
          </a:xfrm>
          <a:prstGeom prst="rect">
            <a:avLst/>
          </a:prstGeom>
          <a:noFill/>
          <a:ln w="28575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defRPr/>
            </a:pPr>
            <a:endParaRPr lang="en-US" altLang="en-US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9324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06" grpId="0"/>
      <p:bldP spid="98310" grpId="0"/>
      <p:bldP spid="665608" grpId="0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E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Text Box 2"/>
          <p:cNvSpPr txBox="1">
            <a:spLocks noChangeArrowheads="1"/>
          </p:cNvSpPr>
          <p:nvPr/>
        </p:nvSpPr>
        <p:spPr bwMode="auto">
          <a:xfrm>
            <a:off x="0" y="152400"/>
            <a:ext cx="9144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/>
              <a:t>Searching for conserved motifs</a:t>
            </a:r>
          </a:p>
        </p:txBody>
      </p:sp>
      <p:sp>
        <p:nvSpPr>
          <p:cNvPr id="100355" name="Text Box 3"/>
          <p:cNvSpPr txBox="1">
            <a:spLocks noChangeArrowheads="1"/>
          </p:cNvSpPr>
          <p:nvPr/>
        </p:nvSpPr>
        <p:spPr bwMode="auto">
          <a:xfrm>
            <a:off x="1143000" y="1295400"/>
            <a:ext cx="4953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u="sng"/>
              <a:t>Pattern matching</a:t>
            </a:r>
            <a:endParaRPr lang="en-US" altLang="en-US" sz="2400"/>
          </a:p>
        </p:txBody>
      </p:sp>
      <p:sp>
        <p:nvSpPr>
          <p:cNvPr id="677892" name="Text Box 4"/>
          <p:cNvSpPr txBox="1">
            <a:spLocks noChangeArrowheads="1"/>
          </p:cNvSpPr>
          <p:nvPr/>
        </p:nvSpPr>
        <p:spPr bwMode="auto">
          <a:xfrm>
            <a:off x="1143000" y="3005138"/>
            <a:ext cx="4953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>
                <a:sym typeface="Wingdings" pitchFamily="2" charset="2"/>
              </a:rPr>
              <a:t> Ignores lots of information</a:t>
            </a:r>
            <a:endParaRPr lang="en-US" altLang="en-US" sz="2400"/>
          </a:p>
        </p:txBody>
      </p:sp>
      <p:sp>
        <p:nvSpPr>
          <p:cNvPr id="677893" name="Text Box 5"/>
          <p:cNvSpPr txBox="1">
            <a:spLocks noChangeArrowheads="1"/>
          </p:cNvSpPr>
          <p:nvPr/>
        </p:nvSpPr>
        <p:spPr bwMode="auto">
          <a:xfrm>
            <a:off x="1143000" y="2459038"/>
            <a:ext cx="4953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dirty="0"/>
              <a:t> Unforgiving (1 mismatch </a:t>
            </a:r>
            <a:r>
              <a:rPr lang="en-US" altLang="en-US" sz="2400" dirty="0">
                <a:sym typeface="Wingdings" pitchFamily="2" charset="2"/>
              </a:rPr>
              <a:t> death)</a:t>
            </a:r>
            <a:endParaRPr lang="en-US" altLang="en-US" sz="2400" dirty="0"/>
          </a:p>
        </p:txBody>
      </p:sp>
      <p:sp>
        <p:nvSpPr>
          <p:cNvPr id="677894" name="Text Box 6"/>
          <p:cNvSpPr txBox="1">
            <a:spLocks noChangeArrowheads="1"/>
          </p:cNvSpPr>
          <p:nvPr/>
        </p:nvSpPr>
        <p:spPr bwMode="auto">
          <a:xfrm>
            <a:off x="1143000" y="1906588"/>
            <a:ext cx="4953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dirty="0"/>
              <a:t> Quick and easy</a:t>
            </a:r>
          </a:p>
        </p:txBody>
      </p:sp>
      <p:sp>
        <p:nvSpPr>
          <p:cNvPr id="677895" name="Text Box 7"/>
          <p:cNvSpPr txBox="1">
            <a:spLocks noChangeArrowheads="1"/>
          </p:cNvSpPr>
          <p:nvPr/>
        </p:nvSpPr>
        <p:spPr bwMode="auto">
          <a:xfrm>
            <a:off x="1143000" y="3748088"/>
            <a:ext cx="72390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u="sng"/>
              <a:t>Position-specific scoring matrices (PSSMs)</a:t>
            </a:r>
            <a:endParaRPr lang="en-US" altLang="en-US" sz="2400"/>
          </a:p>
        </p:txBody>
      </p:sp>
    </p:spTree>
    <p:extLst>
      <p:ext uri="{BB962C8B-B14F-4D97-AF65-F5344CB8AC3E}">
        <p14:creationId xmlns:p14="http://schemas.microsoft.com/office/powerpoint/2010/main" val="899122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7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7892" grpId="0"/>
      <p:bldP spid="677895" grpId="0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E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Text Box 2"/>
          <p:cNvSpPr txBox="1">
            <a:spLocks noChangeArrowheads="1"/>
          </p:cNvSpPr>
          <p:nvPr/>
        </p:nvSpPr>
        <p:spPr bwMode="auto">
          <a:xfrm>
            <a:off x="0" y="152400"/>
            <a:ext cx="9144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/>
              <a:t>Searching for conserved motifs</a:t>
            </a:r>
          </a:p>
        </p:txBody>
      </p:sp>
      <p:sp>
        <p:nvSpPr>
          <p:cNvPr id="101379" name="Text Box 3"/>
          <p:cNvSpPr txBox="1">
            <a:spLocks noChangeArrowheads="1"/>
          </p:cNvSpPr>
          <p:nvPr/>
        </p:nvSpPr>
        <p:spPr bwMode="auto">
          <a:xfrm>
            <a:off x="1143000" y="1295400"/>
            <a:ext cx="4953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u="sng"/>
              <a:t>Pattern matching</a:t>
            </a:r>
            <a:endParaRPr lang="en-US" altLang="en-US" sz="2400"/>
          </a:p>
        </p:txBody>
      </p:sp>
      <p:sp>
        <p:nvSpPr>
          <p:cNvPr id="101380" name="Text Box 4"/>
          <p:cNvSpPr txBox="1">
            <a:spLocks noChangeArrowheads="1"/>
          </p:cNvSpPr>
          <p:nvPr/>
        </p:nvSpPr>
        <p:spPr bwMode="auto">
          <a:xfrm>
            <a:off x="1143000" y="3005138"/>
            <a:ext cx="4953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>
                <a:sym typeface="Wingdings" pitchFamily="2" charset="2"/>
              </a:rPr>
              <a:t> Ignores lots of information</a:t>
            </a:r>
            <a:endParaRPr lang="en-US" altLang="en-US" sz="2400"/>
          </a:p>
        </p:txBody>
      </p:sp>
      <p:sp>
        <p:nvSpPr>
          <p:cNvPr id="101381" name="Text Box 5"/>
          <p:cNvSpPr txBox="1">
            <a:spLocks noChangeArrowheads="1"/>
          </p:cNvSpPr>
          <p:nvPr/>
        </p:nvSpPr>
        <p:spPr bwMode="auto">
          <a:xfrm>
            <a:off x="1143000" y="2459038"/>
            <a:ext cx="4953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/>
              <a:t> Unforgiving (1 mismatch </a:t>
            </a:r>
            <a:r>
              <a:rPr lang="en-US" altLang="en-US" sz="2400">
                <a:sym typeface="Wingdings" pitchFamily="2" charset="2"/>
              </a:rPr>
              <a:t> death)</a:t>
            </a:r>
            <a:endParaRPr lang="en-US" altLang="en-US" sz="2400"/>
          </a:p>
        </p:txBody>
      </p:sp>
      <p:sp>
        <p:nvSpPr>
          <p:cNvPr id="101382" name="Text Box 6"/>
          <p:cNvSpPr txBox="1">
            <a:spLocks noChangeArrowheads="1"/>
          </p:cNvSpPr>
          <p:nvPr/>
        </p:nvSpPr>
        <p:spPr bwMode="auto">
          <a:xfrm>
            <a:off x="1143000" y="1906588"/>
            <a:ext cx="4953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/>
              <a:t> Quick and easy</a:t>
            </a:r>
          </a:p>
        </p:txBody>
      </p:sp>
      <p:sp>
        <p:nvSpPr>
          <p:cNvPr id="101383" name="Text Box 7"/>
          <p:cNvSpPr txBox="1">
            <a:spLocks noChangeArrowheads="1"/>
          </p:cNvSpPr>
          <p:nvPr/>
        </p:nvSpPr>
        <p:spPr bwMode="auto">
          <a:xfrm>
            <a:off x="1143000" y="3748088"/>
            <a:ext cx="72390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u="sng"/>
              <a:t>Position-specific scoring matrices (PSSMs)</a:t>
            </a:r>
            <a:endParaRPr lang="en-US" altLang="en-US" sz="2400"/>
          </a:p>
        </p:txBody>
      </p:sp>
      <p:sp>
        <p:nvSpPr>
          <p:cNvPr id="678920" name="Text Box 8"/>
          <p:cNvSpPr txBox="1">
            <a:spLocks noChangeArrowheads="1"/>
          </p:cNvSpPr>
          <p:nvPr/>
        </p:nvSpPr>
        <p:spPr bwMode="auto">
          <a:xfrm>
            <a:off x="1143000" y="4343400"/>
            <a:ext cx="4953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/>
              <a:t> Needs training set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081314" y="5068887"/>
            <a:ext cx="69342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3600" b="1" dirty="0" smtClean="0">
                <a:solidFill>
                  <a:srgbClr val="FF0000"/>
                </a:solidFill>
              </a:rPr>
              <a:t>What if you don’t have one?</a:t>
            </a:r>
            <a:endParaRPr lang="en-US" altLang="en-US" sz="3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8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8920" grpId="0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6" name="Picture 2" descr="labworksil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125" y="0"/>
            <a:ext cx="6934200" cy="693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8067" name="Text Box 3"/>
          <p:cNvSpPr txBox="1">
            <a:spLocks noChangeArrowheads="1"/>
          </p:cNvSpPr>
          <p:nvPr/>
        </p:nvSpPr>
        <p:spPr bwMode="auto">
          <a:xfrm>
            <a:off x="0" y="2667000"/>
            <a:ext cx="9296400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7200">
                <a:solidFill>
                  <a:srgbClr val="FFFF00"/>
                </a:solidFill>
              </a:rPr>
              <a:t>Lives of the Scientist</a:t>
            </a:r>
          </a:p>
        </p:txBody>
      </p:sp>
      <p:sp>
        <p:nvSpPr>
          <p:cNvPr id="653316" name="Text Box 4"/>
          <p:cNvSpPr txBox="1">
            <a:spLocks noChangeArrowheads="1"/>
          </p:cNvSpPr>
          <p:nvPr/>
        </p:nvSpPr>
        <p:spPr bwMode="auto">
          <a:xfrm>
            <a:off x="1600200" y="3810000"/>
            <a:ext cx="6477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FFFF00"/>
                </a:solidFill>
              </a:rPr>
              <a:t>(Part III)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3316" grpId="0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Text Box 2"/>
          <p:cNvSpPr txBox="1">
            <a:spLocks noChangeArrowheads="1"/>
          </p:cNvSpPr>
          <p:nvPr/>
        </p:nvSpPr>
        <p:spPr bwMode="auto">
          <a:xfrm>
            <a:off x="1063625" y="1843088"/>
            <a:ext cx="72628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u="sng"/>
              <a:t>New pattern discovery</a:t>
            </a:r>
            <a:r>
              <a:rPr lang="en-US" altLang="en-US" sz="2400"/>
              <a:t> </a:t>
            </a:r>
            <a:r>
              <a:rPr lang="en-US" altLang="en-US" sz="2000"/>
              <a:t>(Meme, Gibbs sampler, BioProspector)</a:t>
            </a:r>
            <a:endParaRPr lang="en-US" altLang="en-US" sz="2400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038225" y="2316163"/>
            <a:ext cx="7373938" cy="3676650"/>
            <a:chOff x="654" y="1927"/>
            <a:chExt cx="4645" cy="2316"/>
          </a:xfrm>
        </p:grpSpPr>
        <p:sp>
          <p:nvSpPr>
            <p:cNvPr id="102406" name="Text Box 4"/>
            <p:cNvSpPr txBox="1">
              <a:spLocks noChangeArrowheads="1"/>
            </p:cNvSpPr>
            <p:nvPr/>
          </p:nvSpPr>
          <p:spPr bwMode="auto">
            <a:xfrm>
              <a:off x="654" y="2175"/>
              <a:ext cx="4645" cy="20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919163" eaLnBrk="0" hangingPunct="0">
                <a:spcBef>
                  <a:spcPct val="20000"/>
                </a:spcBef>
                <a:buChar char="•"/>
                <a:tabLst>
                  <a:tab pos="2063750" algn="l"/>
                </a:tabLs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defTabSz="919163" eaLnBrk="0" hangingPunct="0">
                <a:spcBef>
                  <a:spcPct val="20000"/>
                </a:spcBef>
                <a:buChar char="–"/>
                <a:tabLst>
                  <a:tab pos="2063750" algn="l"/>
                </a:tabLs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defTabSz="919163" eaLnBrk="0" hangingPunct="0">
                <a:spcBef>
                  <a:spcPct val="20000"/>
                </a:spcBef>
                <a:buChar char="•"/>
                <a:tabLst>
                  <a:tab pos="2063750" algn="l"/>
                </a:tabLs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defTabSz="919163" eaLnBrk="0" hangingPunct="0">
                <a:spcBef>
                  <a:spcPct val="20000"/>
                </a:spcBef>
                <a:buChar char="–"/>
                <a:tabLst>
                  <a:tab pos="2063750" algn="l"/>
                </a:tabLs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defTabSz="919163" eaLnBrk="0" hangingPunct="0">
                <a:spcBef>
                  <a:spcPct val="20000"/>
                </a:spcBef>
                <a:buChar char="»"/>
                <a:tabLst>
                  <a:tab pos="2063750" algn="l"/>
                </a:tabLs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defTabSz="9191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2063750" algn="l"/>
                </a:tabLs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defTabSz="9191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2063750" algn="l"/>
                </a:tabLs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defTabSz="9191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2063750" algn="l"/>
                </a:tabLs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defTabSz="9191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2063750" algn="l"/>
                </a:tabLs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latin typeface="Courier New" pitchFamily="49" charset="0"/>
                </a:rPr>
                <a:t>snRNA U1 (pU1-6)	AGGTATATGGAGCTGTGACAGGGCAGAAGTGTGTGAAGTC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latin typeface="Courier New" pitchFamily="49" charset="0"/>
                </a:rPr>
                <a:t>histone H1t	GCCCTACCCTATATAAGGCCCCGAGGCCGCCCGGGTGTTT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latin typeface="Courier New" pitchFamily="49" charset="0"/>
                </a:rPr>
                <a:t>HMG-14	CGGCCGGCGGGGAGGGGGAGCCCGCGGCCGGGGACGCGGG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latin typeface="Courier New" pitchFamily="49" charset="0"/>
                </a:rPr>
                <a:t>TP1	GCCAAGGCCTTAAATACCCAGACTCCTGCCCCCGGGCCTT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latin typeface="Courier New" pitchFamily="49" charset="0"/>
                </a:rPr>
                <a:t>protamine P1	CCCTGGCATCTATAACAGGCCGCAGAGCTGGCCCCTGACT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latin typeface="Courier New" pitchFamily="49" charset="0"/>
                </a:rPr>
                <a:t>nucleolin	GCAGGCTCAGTCTTTCGCCTCAGTCTCGAGCTCTCGCTGG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latin typeface="Courier New" pitchFamily="49" charset="0"/>
                </a:rPr>
                <a:t>snRNP E	TGCCGCCGCGTGACCTTCACACTTCCGCTTCCGGTTCTTT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latin typeface="Courier New" pitchFamily="49" charset="0"/>
                </a:rPr>
                <a:t>rp S14	GACACGGAAGTGACCCCCGTCGCTCCGCCCTCTCCCACTC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latin typeface="Courier New" pitchFamily="49" charset="0"/>
                </a:rPr>
                <a:t>rp S17	TGGCCTAAGCTTTAACAGGCTTCGCCTGTGCTTCCTGTTT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latin typeface="Courier New" pitchFamily="49" charset="0"/>
                </a:rPr>
                <a:t>ribosomal p. S19	ACCCTACGCCCGACTTGTGCGCCCGGGAAACCCCGTCGTT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latin typeface="Courier New" pitchFamily="49" charset="0"/>
                </a:rPr>
                <a:t>a'-tubulin ba'1	GGTCTGGGCGTCCCGGCTGGGCCCCGTGTCTGTGCGCACG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latin typeface="Courier New" pitchFamily="49" charset="0"/>
                </a:rPr>
                <a:t>b'-tubulin b'2	GGGAGGGTATATAAGCGTTGGCGGACGGTCGGTTGTAGCA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latin typeface="Courier New" pitchFamily="49" charset="0"/>
                </a:rPr>
                <a:t>a'-actin skel-m.	CCGCGGGCTATATAAAACCTGAGCAGAGGGACAAGCGGCC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latin typeface="Courier New" pitchFamily="49" charset="0"/>
                </a:rPr>
                <a:t>a'-cardiac actin	TCAGCGTTCTATAAAGCGGCCCTCCTGGAGCCAGCCACCC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latin typeface="Courier New" pitchFamily="49" charset="0"/>
                </a:rPr>
                <a:t>b'-actin	CGCGGCGGCGCCCTATAAAACCCAGCGGCGCGACGCGCCA</a:t>
              </a:r>
              <a:endParaRPr lang="en-US" altLang="en-US" sz="2400"/>
            </a:p>
          </p:txBody>
        </p:sp>
        <p:sp>
          <p:nvSpPr>
            <p:cNvPr id="102407" name="Text Box 5"/>
            <p:cNvSpPr txBox="1">
              <a:spLocks noChangeArrowheads="1"/>
            </p:cNvSpPr>
            <p:nvPr/>
          </p:nvSpPr>
          <p:spPr bwMode="auto">
            <a:xfrm>
              <a:off x="728" y="1927"/>
              <a:ext cx="3945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US" altLang="en-US" sz="1800" b="1"/>
                <a:t>Human sequences 5’ to transcriptional start</a:t>
              </a:r>
            </a:p>
          </p:txBody>
        </p:sp>
        <p:sp>
          <p:nvSpPr>
            <p:cNvPr id="102408" name="Line 6"/>
            <p:cNvSpPr>
              <a:spLocks noChangeShapeType="1"/>
            </p:cNvSpPr>
            <p:nvPr/>
          </p:nvSpPr>
          <p:spPr bwMode="auto">
            <a:xfrm flipV="1">
              <a:off x="4699" y="2099"/>
              <a:ext cx="0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409" name="Line 7"/>
            <p:cNvSpPr>
              <a:spLocks noChangeShapeType="1"/>
            </p:cNvSpPr>
            <p:nvPr/>
          </p:nvSpPr>
          <p:spPr bwMode="auto">
            <a:xfrm>
              <a:off x="4704" y="2100"/>
              <a:ext cx="1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70728" name="Oval 8"/>
          <p:cNvSpPr>
            <a:spLocks noChangeArrowheads="1"/>
          </p:cNvSpPr>
          <p:nvPr/>
        </p:nvSpPr>
        <p:spPr bwMode="auto">
          <a:xfrm>
            <a:off x="3178175" y="2686050"/>
            <a:ext cx="3716338" cy="3233738"/>
          </a:xfrm>
          <a:prstGeom prst="ellipse">
            <a:avLst/>
          </a:prstGeom>
          <a:noFill/>
          <a:ln w="38100">
            <a:solidFill>
              <a:srgbClr val="EB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02405" name="Text Box 9"/>
          <p:cNvSpPr txBox="1">
            <a:spLocks noChangeArrowheads="1"/>
          </p:cNvSpPr>
          <p:nvPr/>
        </p:nvSpPr>
        <p:spPr bwMode="auto">
          <a:xfrm>
            <a:off x="838200" y="381000"/>
            <a:ext cx="74676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/>
              <a:t>What to do with no training set?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581400" y="5992813"/>
            <a:ext cx="2819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0000"/>
                </a:solidFill>
              </a:rPr>
              <a:t>“TATA box”?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7239000" y="2438400"/>
            <a:ext cx="533400" cy="3810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0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0728" grpId="0" animBg="1"/>
      <p:bldP spid="3" grpId="0"/>
      <p:bldP spid="4" grpId="0" animBg="1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1746" name="Rectangle 2"/>
          <p:cNvSpPr>
            <a:spLocks noChangeArrowheads="1"/>
          </p:cNvSpPr>
          <p:nvPr/>
        </p:nvSpPr>
        <p:spPr bwMode="auto">
          <a:xfrm>
            <a:off x="6032500" y="2897188"/>
            <a:ext cx="1284288" cy="173037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671747" name="Text Box 3"/>
          <p:cNvSpPr txBox="1">
            <a:spLocks noChangeArrowheads="1"/>
          </p:cNvSpPr>
          <p:nvPr/>
        </p:nvSpPr>
        <p:spPr bwMode="auto">
          <a:xfrm>
            <a:off x="1111250" y="2425700"/>
            <a:ext cx="6565900" cy="115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919163" eaLnBrk="0" hangingPunct="0">
              <a:spcBef>
                <a:spcPct val="20000"/>
              </a:spcBef>
              <a:buChar char="•"/>
              <a:tabLst>
                <a:tab pos="2063750" algn="l"/>
              </a:tabLst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19163" eaLnBrk="0" hangingPunct="0">
              <a:spcBef>
                <a:spcPct val="20000"/>
              </a:spcBef>
              <a:buChar char="–"/>
              <a:tabLst>
                <a:tab pos="2063750" algn="l"/>
              </a:tabLst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19163" eaLnBrk="0" hangingPunct="0">
              <a:spcBef>
                <a:spcPct val="20000"/>
              </a:spcBef>
              <a:buChar char="•"/>
              <a:tabLst>
                <a:tab pos="206375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19163" eaLnBrk="0" hangingPunct="0">
              <a:spcBef>
                <a:spcPct val="20000"/>
              </a:spcBef>
              <a:buChar char="–"/>
              <a:tabLst>
                <a:tab pos="2063750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19163" eaLnBrk="0" hangingPunct="0">
              <a:spcBef>
                <a:spcPct val="20000"/>
              </a:spcBef>
              <a:buChar char="»"/>
              <a:tabLst>
                <a:tab pos="2063750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191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063750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191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063750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191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063750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191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063750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latin typeface="Courier New" pitchFamily="49" charset="0"/>
              </a:rPr>
              <a:t>snRNA U1 (pU1-6)	AGGTATATGGAGCTGTGACAGGGCAGAAGTGTGTGAAGTC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latin typeface="Courier New" pitchFamily="49" charset="0"/>
              </a:rPr>
              <a:t>histone H1t	GCCCTACCCTATATAAGGCCCCGAGGCCGCCCGGGTGTTT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latin typeface="Courier New" pitchFamily="49" charset="0"/>
              </a:rPr>
              <a:t>HMG-14	CGGCCGGCGGGGAGGGGGAGCCCGCGGCCGGGGACGCGGG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latin typeface="Courier New" pitchFamily="49" charset="0"/>
              </a:rPr>
              <a:t>TP1	GCCAAGGCCTTAAATACCCAGACTCCTGCCCCCGGGCCTT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latin typeface="Courier New" pitchFamily="49" charset="0"/>
              </a:rPr>
              <a:t>protamine P1	CCCTGGCATCTATAACAGGCCGCAGAGCTGGCCCCTGACT</a:t>
            </a:r>
            <a:endParaRPr lang="en-US" altLang="en-US" sz="2400"/>
          </a:p>
        </p:txBody>
      </p:sp>
      <p:sp>
        <p:nvSpPr>
          <p:cNvPr id="671748" name="Text Box 4"/>
          <p:cNvSpPr txBox="1">
            <a:spLocks noChangeArrowheads="1"/>
          </p:cNvSpPr>
          <p:nvPr/>
        </p:nvSpPr>
        <p:spPr bwMode="auto">
          <a:xfrm>
            <a:off x="1038225" y="3868738"/>
            <a:ext cx="65817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000">
                <a:solidFill>
                  <a:srgbClr val="EB3300"/>
                </a:solidFill>
              </a:rPr>
              <a:t>Step 1. Arbitrarily choose candidate pattern from a sequence</a:t>
            </a:r>
            <a:endParaRPr lang="en-US" altLang="en-US" sz="2400">
              <a:solidFill>
                <a:srgbClr val="EB3300"/>
              </a:solidFill>
            </a:endParaRPr>
          </a:p>
        </p:txBody>
      </p:sp>
      <p:sp>
        <p:nvSpPr>
          <p:cNvPr id="103429" name="Text Box 5"/>
          <p:cNvSpPr txBox="1">
            <a:spLocks noChangeArrowheads="1"/>
          </p:cNvSpPr>
          <p:nvPr/>
        </p:nvSpPr>
        <p:spPr bwMode="auto">
          <a:xfrm>
            <a:off x="838200" y="381000"/>
            <a:ext cx="74676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/>
              <a:t>How does Meme work?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1746" grpId="0" animBg="1"/>
      <p:bldP spid="671747" grpId="0" autoUpdateAnimBg="0"/>
      <p:bldP spid="671748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E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0" y="228600"/>
            <a:ext cx="9144000" cy="274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800" i="1"/>
              <a:t>Welcome to</a:t>
            </a:r>
            <a:br>
              <a:rPr lang="en-US" altLang="en-US" sz="4800" i="1"/>
            </a:br>
            <a:r>
              <a:rPr lang="en-US" altLang="en-US" sz="3600"/>
              <a:t>Advanced Molecular Genetics, </a:t>
            </a:r>
            <a:br>
              <a:rPr lang="en-US" altLang="en-US" sz="3600"/>
            </a:br>
            <a:r>
              <a:rPr lang="en-US" altLang="en-US" sz="3600"/>
              <a:t>Bioinformatics, and Computational Genomics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/>
              <a:t>Pattern Recognition and Gene Finding</a:t>
            </a:r>
          </a:p>
        </p:txBody>
      </p:sp>
      <p:sp>
        <p:nvSpPr>
          <p:cNvPr id="620547" name="Text Box 3"/>
          <p:cNvSpPr txBox="1">
            <a:spLocks noChangeArrowheads="1"/>
          </p:cNvSpPr>
          <p:nvPr/>
        </p:nvSpPr>
        <p:spPr bwMode="auto">
          <a:xfrm>
            <a:off x="800100" y="3733800"/>
            <a:ext cx="75438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400"/>
              <a:t>An alternative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371600" y="2974975"/>
            <a:ext cx="647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(Through software tools)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0547" grpId="0"/>
      <p:bldP spid="2" grpId="0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4945063" y="2486025"/>
            <a:ext cx="2559050" cy="1027113"/>
            <a:chOff x="3115" y="1566"/>
            <a:chExt cx="1612" cy="647"/>
          </a:xfrm>
        </p:grpSpPr>
        <p:sp>
          <p:nvSpPr>
            <p:cNvPr id="104456" name="Rectangle 3"/>
            <p:cNvSpPr>
              <a:spLocks noChangeArrowheads="1"/>
            </p:cNvSpPr>
            <p:nvPr/>
          </p:nvSpPr>
          <p:spPr bwMode="auto">
            <a:xfrm>
              <a:off x="3264" y="2104"/>
              <a:ext cx="809" cy="109"/>
            </a:xfrm>
            <a:prstGeom prst="rect">
              <a:avLst/>
            </a:pr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04457" name="Rectangle 4"/>
            <p:cNvSpPr>
              <a:spLocks noChangeArrowheads="1"/>
            </p:cNvSpPr>
            <p:nvPr/>
          </p:nvSpPr>
          <p:spPr bwMode="auto">
            <a:xfrm>
              <a:off x="3861" y="1963"/>
              <a:ext cx="809" cy="109"/>
            </a:xfrm>
            <a:prstGeom prst="rect">
              <a:avLst/>
            </a:pr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04458" name="Rectangle 5"/>
            <p:cNvSpPr>
              <a:spLocks noChangeArrowheads="1"/>
            </p:cNvSpPr>
            <p:nvPr/>
          </p:nvSpPr>
          <p:spPr bwMode="auto">
            <a:xfrm>
              <a:off x="3918" y="1687"/>
              <a:ext cx="809" cy="109"/>
            </a:xfrm>
            <a:prstGeom prst="rect">
              <a:avLst/>
            </a:pr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04459" name="Rectangle 6"/>
            <p:cNvSpPr>
              <a:spLocks noChangeArrowheads="1"/>
            </p:cNvSpPr>
            <p:nvPr/>
          </p:nvSpPr>
          <p:spPr bwMode="auto">
            <a:xfrm>
              <a:off x="3115" y="1566"/>
              <a:ext cx="809" cy="109"/>
            </a:xfrm>
            <a:prstGeom prst="rect">
              <a:avLst/>
            </a:pr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</p:grpSp>
      <p:sp>
        <p:nvSpPr>
          <p:cNvPr id="104451" name="Rectangle 7"/>
          <p:cNvSpPr>
            <a:spLocks noChangeArrowheads="1"/>
          </p:cNvSpPr>
          <p:nvPr/>
        </p:nvSpPr>
        <p:spPr bwMode="auto">
          <a:xfrm>
            <a:off x="6032500" y="2897188"/>
            <a:ext cx="1284288" cy="173037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04452" name="Text Box 8"/>
          <p:cNvSpPr txBox="1">
            <a:spLocks noChangeArrowheads="1"/>
          </p:cNvSpPr>
          <p:nvPr/>
        </p:nvSpPr>
        <p:spPr bwMode="auto">
          <a:xfrm>
            <a:off x="1111250" y="2425700"/>
            <a:ext cx="6565900" cy="115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919163" eaLnBrk="0" hangingPunct="0">
              <a:spcBef>
                <a:spcPct val="20000"/>
              </a:spcBef>
              <a:buChar char="•"/>
              <a:tabLst>
                <a:tab pos="2063750" algn="l"/>
              </a:tabLst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19163" eaLnBrk="0" hangingPunct="0">
              <a:spcBef>
                <a:spcPct val="20000"/>
              </a:spcBef>
              <a:buChar char="–"/>
              <a:tabLst>
                <a:tab pos="2063750" algn="l"/>
              </a:tabLst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19163" eaLnBrk="0" hangingPunct="0">
              <a:spcBef>
                <a:spcPct val="20000"/>
              </a:spcBef>
              <a:buChar char="•"/>
              <a:tabLst>
                <a:tab pos="206375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19163" eaLnBrk="0" hangingPunct="0">
              <a:spcBef>
                <a:spcPct val="20000"/>
              </a:spcBef>
              <a:buChar char="–"/>
              <a:tabLst>
                <a:tab pos="2063750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19163" eaLnBrk="0" hangingPunct="0">
              <a:spcBef>
                <a:spcPct val="20000"/>
              </a:spcBef>
              <a:buChar char="»"/>
              <a:tabLst>
                <a:tab pos="2063750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191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063750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191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063750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191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063750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191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063750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latin typeface="Courier New" pitchFamily="49" charset="0"/>
              </a:rPr>
              <a:t>snRNA U1 (pU1-6)	AGGTATATGGAGCTGTGACAGGGCAGAAGTGTGTGAAGTC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latin typeface="Courier New" pitchFamily="49" charset="0"/>
              </a:rPr>
              <a:t>histone H1t	GCCCTACCCTATATAAGGCCCCGAGGCCGCCCGGGTGTTT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latin typeface="Courier New" pitchFamily="49" charset="0"/>
              </a:rPr>
              <a:t>HMG-14	CGGCCGGCGGGGAGGGGGAGCCCGCGGCCGGGGACGCGGG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latin typeface="Courier New" pitchFamily="49" charset="0"/>
              </a:rPr>
              <a:t>TP1	GCCAAGGCCTTAAATACCCAGACTCCTGCCCCCGGGCCTT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latin typeface="Courier New" pitchFamily="49" charset="0"/>
              </a:rPr>
              <a:t>protamine P1	CCCTGGCATCTATAACAGGCCGCAGAGCTGGCCCCTGACT</a:t>
            </a:r>
            <a:endParaRPr lang="en-US" altLang="en-US" sz="2400"/>
          </a:p>
        </p:txBody>
      </p:sp>
      <p:sp>
        <p:nvSpPr>
          <p:cNvPr id="104453" name="Text Box 9"/>
          <p:cNvSpPr txBox="1">
            <a:spLocks noChangeArrowheads="1"/>
          </p:cNvSpPr>
          <p:nvPr/>
        </p:nvSpPr>
        <p:spPr bwMode="auto">
          <a:xfrm>
            <a:off x="1038225" y="3868738"/>
            <a:ext cx="65817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000">
                <a:solidFill>
                  <a:schemeClr val="folHlink"/>
                </a:solidFill>
              </a:rPr>
              <a:t>Step 1. Arbitrarily choose candidate pattern from a sequence</a:t>
            </a:r>
            <a:endParaRPr lang="en-US" altLang="en-US" sz="2400">
              <a:solidFill>
                <a:schemeClr val="folHlink"/>
              </a:solidFill>
            </a:endParaRPr>
          </a:p>
        </p:txBody>
      </p:sp>
      <p:sp>
        <p:nvSpPr>
          <p:cNvPr id="104454" name="Text Box 10"/>
          <p:cNvSpPr txBox="1">
            <a:spLocks noChangeArrowheads="1"/>
          </p:cNvSpPr>
          <p:nvPr/>
        </p:nvSpPr>
        <p:spPr bwMode="auto">
          <a:xfrm>
            <a:off x="1038225" y="4232275"/>
            <a:ext cx="77041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000">
                <a:solidFill>
                  <a:srgbClr val="EB3300"/>
                </a:solidFill>
              </a:rPr>
              <a:t>Step 2. Find best matches to pattern in all sequences</a:t>
            </a:r>
            <a:endParaRPr lang="en-US" altLang="en-US" sz="2400">
              <a:solidFill>
                <a:srgbClr val="EB3300"/>
              </a:solidFill>
            </a:endParaRPr>
          </a:p>
        </p:txBody>
      </p:sp>
      <p:sp>
        <p:nvSpPr>
          <p:cNvPr id="104455" name="Text Box 11"/>
          <p:cNvSpPr txBox="1">
            <a:spLocks noChangeArrowheads="1"/>
          </p:cNvSpPr>
          <p:nvPr/>
        </p:nvSpPr>
        <p:spPr bwMode="auto">
          <a:xfrm>
            <a:off x="838200" y="381000"/>
            <a:ext cx="74676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/>
              <a:t>How does Meme work?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5474" name="Group 2"/>
          <p:cNvGrpSpPr>
            <a:grpSpLocks/>
          </p:cNvGrpSpPr>
          <p:nvPr/>
        </p:nvGrpSpPr>
        <p:grpSpPr bwMode="auto">
          <a:xfrm>
            <a:off x="4945063" y="2486025"/>
            <a:ext cx="2559050" cy="1027113"/>
            <a:chOff x="3115" y="1566"/>
            <a:chExt cx="1612" cy="647"/>
          </a:xfrm>
        </p:grpSpPr>
        <p:sp>
          <p:nvSpPr>
            <p:cNvPr id="105487" name="Rectangle 3"/>
            <p:cNvSpPr>
              <a:spLocks noChangeArrowheads="1"/>
            </p:cNvSpPr>
            <p:nvPr/>
          </p:nvSpPr>
          <p:spPr bwMode="auto">
            <a:xfrm>
              <a:off x="3264" y="2104"/>
              <a:ext cx="809" cy="109"/>
            </a:xfrm>
            <a:prstGeom prst="rect">
              <a:avLst/>
            </a:pr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05488" name="Rectangle 4"/>
            <p:cNvSpPr>
              <a:spLocks noChangeArrowheads="1"/>
            </p:cNvSpPr>
            <p:nvPr/>
          </p:nvSpPr>
          <p:spPr bwMode="auto">
            <a:xfrm>
              <a:off x="3861" y="1963"/>
              <a:ext cx="809" cy="109"/>
            </a:xfrm>
            <a:prstGeom prst="rect">
              <a:avLst/>
            </a:pr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05489" name="Rectangle 5"/>
            <p:cNvSpPr>
              <a:spLocks noChangeArrowheads="1"/>
            </p:cNvSpPr>
            <p:nvPr/>
          </p:nvSpPr>
          <p:spPr bwMode="auto">
            <a:xfrm>
              <a:off x="3918" y="1687"/>
              <a:ext cx="809" cy="109"/>
            </a:xfrm>
            <a:prstGeom prst="rect">
              <a:avLst/>
            </a:pr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05490" name="Rectangle 6"/>
            <p:cNvSpPr>
              <a:spLocks noChangeArrowheads="1"/>
            </p:cNvSpPr>
            <p:nvPr/>
          </p:nvSpPr>
          <p:spPr bwMode="auto">
            <a:xfrm>
              <a:off x="3115" y="1566"/>
              <a:ext cx="809" cy="109"/>
            </a:xfrm>
            <a:prstGeom prst="rect">
              <a:avLst/>
            </a:pr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</p:grpSp>
      <p:sp>
        <p:nvSpPr>
          <p:cNvPr id="105475" name="Rectangle 7"/>
          <p:cNvSpPr>
            <a:spLocks noChangeArrowheads="1"/>
          </p:cNvSpPr>
          <p:nvPr/>
        </p:nvSpPr>
        <p:spPr bwMode="auto">
          <a:xfrm>
            <a:off x="6032500" y="2897188"/>
            <a:ext cx="1284288" cy="173037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05476" name="Text Box 8"/>
          <p:cNvSpPr txBox="1">
            <a:spLocks noChangeArrowheads="1"/>
          </p:cNvSpPr>
          <p:nvPr/>
        </p:nvSpPr>
        <p:spPr bwMode="auto">
          <a:xfrm>
            <a:off x="1111250" y="2425700"/>
            <a:ext cx="6565900" cy="115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919163" eaLnBrk="0" hangingPunct="0">
              <a:spcBef>
                <a:spcPct val="20000"/>
              </a:spcBef>
              <a:buChar char="•"/>
              <a:tabLst>
                <a:tab pos="2063750" algn="l"/>
              </a:tabLst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19163" eaLnBrk="0" hangingPunct="0">
              <a:spcBef>
                <a:spcPct val="20000"/>
              </a:spcBef>
              <a:buChar char="–"/>
              <a:tabLst>
                <a:tab pos="2063750" algn="l"/>
              </a:tabLst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19163" eaLnBrk="0" hangingPunct="0">
              <a:spcBef>
                <a:spcPct val="20000"/>
              </a:spcBef>
              <a:buChar char="•"/>
              <a:tabLst>
                <a:tab pos="206375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19163" eaLnBrk="0" hangingPunct="0">
              <a:spcBef>
                <a:spcPct val="20000"/>
              </a:spcBef>
              <a:buChar char="–"/>
              <a:tabLst>
                <a:tab pos="2063750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19163" eaLnBrk="0" hangingPunct="0">
              <a:spcBef>
                <a:spcPct val="20000"/>
              </a:spcBef>
              <a:buChar char="»"/>
              <a:tabLst>
                <a:tab pos="2063750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191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063750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191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063750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191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063750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191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063750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latin typeface="Courier New" pitchFamily="49" charset="0"/>
              </a:rPr>
              <a:t>snRNA U1 (pU1-6)	AGGTATATGGAGCTGTGACAGGGCAGAAGTGTGTGAAGTC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latin typeface="Courier New" pitchFamily="49" charset="0"/>
              </a:rPr>
              <a:t>histone H1t	GCCCTACCCTATATAAGGCCCCGAGGCCGCCCGGGTGTTT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latin typeface="Courier New" pitchFamily="49" charset="0"/>
              </a:rPr>
              <a:t>HMG-14	CGGCCGGCGGGGAGGGGGAGCCCGCGGCCGGGGACGCGGG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latin typeface="Courier New" pitchFamily="49" charset="0"/>
              </a:rPr>
              <a:t>TP1	GCCAAGGCCTTAAATACCCAGACTCCTGCCCCCGGGCCTT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latin typeface="Courier New" pitchFamily="49" charset="0"/>
              </a:rPr>
              <a:t>protamine P1	CCCTGGCATCTATAACAGGCCGCAGAGCTGGCCCCTGACT</a:t>
            </a:r>
            <a:endParaRPr lang="en-US" altLang="en-US" sz="2400"/>
          </a:p>
        </p:txBody>
      </p:sp>
      <p:sp>
        <p:nvSpPr>
          <p:cNvPr id="105477" name="Text Box 9"/>
          <p:cNvSpPr txBox="1">
            <a:spLocks noChangeArrowheads="1"/>
          </p:cNvSpPr>
          <p:nvPr/>
        </p:nvSpPr>
        <p:spPr bwMode="auto">
          <a:xfrm>
            <a:off x="1038225" y="3868738"/>
            <a:ext cx="65817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000">
                <a:solidFill>
                  <a:schemeClr val="folHlink"/>
                </a:solidFill>
              </a:rPr>
              <a:t>Step 1. Arbitrarily choose candidate pattern from a sequence</a:t>
            </a:r>
            <a:endParaRPr lang="en-US" altLang="en-US" sz="2400">
              <a:solidFill>
                <a:schemeClr val="folHlink"/>
              </a:solidFill>
            </a:endParaRPr>
          </a:p>
        </p:txBody>
      </p:sp>
      <p:sp>
        <p:nvSpPr>
          <p:cNvPr id="105478" name="Text Box 10"/>
          <p:cNvSpPr txBox="1">
            <a:spLocks noChangeArrowheads="1"/>
          </p:cNvSpPr>
          <p:nvPr/>
        </p:nvSpPr>
        <p:spPr bwMode="auto">
          <a:xfrm>
            <a:off x="1038225" y="4232275"/>
            <a:ext cx="77041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000">
                <a:solidFill>
                  <a:schemeClr val="folHlink"/>
                </a:solidFill>
              </a:rPr>
              <a:t>Step 2. Find best matches to pattern in all sequences</a:t>
            </a:r>
            <a:endParaRPr lang="en-US" altLang="en-US" sz="2400">
              <a:solidFill>
                <a:schemeClr val="folHlink"/>
              </a:solidFill>
            </a:endParaRPr>
          </a:p>
        </p:txBody>
      </p:sp>
      <p:sp>
        <p:nvSpPr>
          <p:cNvPr id="105479" name="Text Box 11"/>
          <p:cNvSpPr txBox="1">
            <a:spLocks noChangeArrowheads="1"/>
          </p:cNvSpPr>
          <p:nvPr/>
        </p:nvSpPr>
        <p:spPr bwMode="auto">
          <a:xfrm>
            <a:off x="1033463" y="4584700"/>
            <a:ext cx="77041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000">
                <a:solidFill>
                  <a:srgbClr val="EB3300"/>
                </a:solidFill>
              </a:rPr>
              <a:t>Step 3. Construct position-dependent frequency table based on matches</a:t>
            </a:r>
            <a:endParaRPr lang="en-US" altLang="en-US" sz="2400">
              <a:solidFill>
                <a:srgbClr val="EB3300"/>
              </a:solidFill>
            </a:endParaRPr>
          </a:p>
        </p:txBody>
      </p:sp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1471613" y="5411788"/>
            <a:ext cx="2973387" cy="1155700"/>
            <a:chOff x="927" y="3409"/>
            <a:chExt cx="1873" cy="728"/>
          </a:xfrm>
        </p:grpSpPr>
        <p:grpSp>
          <p:nvGrpSpPr>
            <p:cNvPr id="105483" name="Group 13"/>
            <p:cNvGrpSpPr>
              <a:grpSpLocks/>
            </p:cNvGrpSpPr>
            <p:nvPr/>
          </p:nvGrpSpPr>
          <p:grpSpPr bwMode="auto">
            <a:xfrm>
              <a:off x="964" y="3437"/>
              <a:ext cx="827" cy="681"/>
              <a:chOff x="964" y="3437"/>
              <a:chExt cx="827" cy="681"/>
            </a:xfrm>
          </p:grpSpPr>
          <p:sp>
            <p:nvSpPr>
              <p:cNvPr id="105485" name="Rectangle 14"/>
              <p:cNvSpPr>
                <a:spLocks noChangeArrowheads="1"/>
              </p:cNvSpPr>
              <p:nvPr/>
            </p:nvSpPr>
            <p:spPr bwMode="auto">
              <a:xfrm>
                <a:off x="973" y="3437"/>
                <a:ext cx="818" cy="681"/>
              </a:xfrm>
              <a:prstGeom prst="rect">
                <a:avLst/>
              </a:prstGeom>
              <a:solidFill>
                <a:srgbClr val="FF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105486" name="Rectangle 15"/>
              <p:cNvSpPr>
                <a:spLocks noChangeArrowheads="1"/>
              </p:cNvSpPr>
              <p:nvPr/>
            </p:nvSpPr>
            <p:spPr bwMode="auto">
              <a:xfrm>
                <a:off x="964" y="3709"/>
                <a:ext cx="818" cy="109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</p:grpSp>
        <p:sp>
          <p:nvSpPr>
            <p:cNvPr id="105484" name="Text Box 16"/>
            <p:cNvSpPr txBox="1">
              <a:spLocks noChangeArrowheads="1"/>
            </p:cNvSpPr>
            <p:nvPr/>
          </p:nvSpPr>
          <p:spPr bwMode="auto">
            <a:xfrm>
              <a:off x="927" y="3409"/>
              <a:ext cx="1873" cy="7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1400">
                  <a:latin typeface="Courier New" pitchFamily="49" charset="0"/>
                </a:rPr>
                <a:t>GACAGGGCAGAA</a:t>
              </a:r>
              <a:br>
                <a:rPr lang="en-US" altLang="en-US" sz="1400">
                  <a:latin typeface="Courier New" pitchFamily="49" charset="0"/>
                </a:rPr>
              </a:br>
              <a:r>
                <a:rPr lang="en-US" altLang="en-US" sz="1400">
                  <a:latin typeface="Courier New" pitchFamily="49" charset="0"/>
                </a:rPr>
                <a:t>GCCCGGGTGTTT</a:t>
              </a:r>
              <a:br>
                <a:rPr lang="en-US" altLang="en-US" sz="1400">
                  <a:latin typeface="Courier New" pitchFamily="49" charset="0"/>
                </a:rPr>
              </a:br>
              <a:r>
                <a:rPr lang="en-US" altLang="en-US" sz="1400">
                  <a:latin typeface="Courier New" pitchFamily="49" charset="0"/>
                </a:rPr>
                <a:t>GCCGGGGACGCG</a:t>
              </a:r>
              <a:br>
                <a:rPr lang="en-US" altLang="en-US" sz="1400">
                  <a:latin typeface="Courier New" pitchFamily="49" charset="0"/>
                </a:rPr>
              </a:br>
              <a:r>
                <a:rPr lang="en-US" altLang="en-US" sz="1400">
                  <a:latin typeface="Courier New" pitchFamily="49" charset="0"/>
                </a:rPr>
                <a:t>GCCCCCGGGCCT</a:t>
              </a:r>
              <a:br>
                <a:rPr lang="en-US" altLang="en-US" sz="1400">
                  <a:latin typeface="Courier New" pitchFamily="49" charset="0"/>
                </a:rPr>
              </a:br>
              <a:r>
                <a:rPr lang="en-US" altLang="en-US" sz="1400">
                  <a:latin typeface="Courier New" pitchFamily="49" charset="0"/>
                </a:rPr>
                <a:t>GCCGCAGAGCTG</a:t>
              </a:r>
              <a:endParaRPr lang="en-US" altLang="en-US" sz="1400"/>
            </a:p>
          </p:txBody>
        </p:sp>
      </p:grpSp>
      <p:sp>
        <p:nvSpPr>
          <p:cNvPr id="105481" name="Text Box 20"/>
          <p:cNvSpPr txBox="1">
            <a:spLocks noChangeArrowheads="1"/>
          </p:cNvSpPr>
          <p:nvPr/>
        </p:nvSpPr>
        <p:spPr bwMode="auto">
          <a:xfrm>
            <a:off x="838200" y="381000"/>
            <a:ext cx="74676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/>
              <a:t>How does Meme work?</a:t>
            </a:r>
          </a:p>
        </p:txBody>
      </p:sp>
      <p:sp>
        <p:nvSpPr>
          <p:cNvPr id="103434" name="TextBox 21"/>
          <p:cNvSpPr txBox="1">
            <a:spLocks noChangeArrowheads="1"/>
          </p:cNvSpPr>
          <p:nvPr/>
        </p:nvSpPr>
        <p:spPr bwMode="auto">
          <a:xfrm>
            <a:off x="3352800" y="5459413"/>
            <a:ext cx="5638800" cy="1169987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en-US" sz="1400">
                <a:latin typeface="Courier New" pitchFamily="49" charset="0"/>
                <a:cs typeface="Courier New" pitchFamily="49" charset="0"/>
              </a:rPr>
              <a:t>    1   2   3   4   5   6   7   8   9   10  11  12 </a:t>
            </a:r>
            <a:br>
              <a:rPr lang="fr-FR" altLang="en-US" sz="1400">
                <a:latin typeface="Courier New" pitchFamily="49" charset="0"/>
                <a:cs typeface="Courier New" pitchFamily="49" charset="0"/>
              </a:rPr>
            </a:br>
            <a:r>
              <a:rPr lang="fr-FR" altLang="en-US" sz="1400">
                <a:latin typeface="Courier New" pitchFamily="49" charset="0"/>
                <a:cs typeface="Courier New" pitchFamily="49" charset="0"/>
              </a:rPr>
              <a:t>A  0.0 0.2 0.0 0.2 0.0 0.2 0.0 0.4 0.2 0.0 0.2 0.2 </a:t>
            </a:r>
            <a:br>
              <a:rPr lang="fr-FR" altLang="en-US" sz="1400">
                <a:latin typeface="Courier New" pitchFamily="49" charset="0"/>
                <a:cs typeface="Courier New" pitchFamily="49" charset="0"/>
              </a:rPr>
            </a:br>
            <a:r>
              <a:rPr lang="fr-FR" altLang="en-US" sz="1400">
                <a:latin typeface="Courier New" pitchFamily="49" charset="0"/>
                <a:cs typeface="Courier New" pitchFamily="49" charset="0"/>
              </a:rPr>
              <a:t>C  0.0 </a:t>
            </a:r>
            <a:r>
              <a:rPr lang="fr-FR" altLang="en-US" sz="1400" b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0.8</a:t>
            </a:r>
            <a:r>
              <a:rPr lang="fr-FR" altLang="en-US" sz="1400">
                <a:latin typeface="Courier New" pitchFamily="49" charset="0"/>
                <a:cs typeface="Courier New" pitchFamily="49" charset="0"/>
              </a:rPr>
              <a:t> </a:t>
            </a:r>
            <a:r>
              <a:rPr lang="fr-FR" altLang="en-US" sz="1400" b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1.0</a:t>
            </a:r>
            <a:r>
              <a:rPr lang="fr-FR" altLang="en-US" sz="1400">
                <a:latin typeface="Courier New" pitchFamily="49" charset="0"/>
                <a:cs typeface="Courier New" pitchFamily="49" charset="0"/>
              </a:rPr>
              <a:t> 0.4 0.4 0.2 0.0 0.2 0.2 0.4 0.4 0.0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en-US" sz="1400">
                <a:latin typeface="Courier New" pitchFamily="49" charset="0"/>
                <a:cs typeface="Courier New" pitchFamily="49" charset="0"/>
              </a:rPr>
              <a:t>G  </a:t>
            </a:r>
            <a:r>
              <a:rPr lang="fr-FR" altLang="en-US" sz="1400" b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1.0</a:t>
            </a:r>
            <a:r>
              <a:rPr lang="fr-FR" altLang="en-US" sz="1400">
                <a:latin typeface="Courier New" pitchFamily="49" charset="0"/>
                <a:cs typeface="Courier New" pitchFamily="49" charset="0"/>
              </a:rPr>
              <a:t> 0.0 0.0 0.4 0.6 0.6 1.0 0.2 0.6 0.4 0.0 0.4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en-US" sz="1400">
                <a:latin typeface="Courier New" pitchFamily="49" charset="0"/>
                <a:cs typeface="Courier New" pitchFamily="49" charset="0"/>
              </a:rPr>
              <a:t>T  0.0 0.0 0.0 0.0 0.0 0.0 0.0 0.2 0.0 0.2 0.4 0.4 </a:t>
            </a:r>
            <a:endParaRPr lang="en-US" altLang="en-US" sz="1400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34" grpId="0" animBg="1"/>
    </p:bld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498" name="Group 2"/>
          <p:cNvGrpSpPr>
            <a:grpSpLocks/>
          </p:cNvGrpSpPr>
          <p:nvPr/>
        </p:nvGrpSpPr>
        <p:grpSpPr bwMode="auto">
          <a:xfrm>
            <a:off x="4945063" y="2486025"/>
            <a:ext cx="2559050" cy="1027113"/>
            <a:chOff x="3115" y="1566"/>
            <a:chExt cx="1612" cy="647"/>
          </a:xfrm>
        </p:grpSpPr>
        <p:sp>
          <p:nvSpPr>
            <p:cNvPr id="106512" name="Rectangle 3"/>
            <p:cNvSpPr>
              <a:spLocks noChangeArrowheads="1"/>
            </p:cNvSpPr>
            <p:nvPr/>
          </p:nvSpPr>
          <p:spPr bwMode="auto">
            <a:xfrm>
              <a:off x="3264" y="2104"/>
              <a:ext cx="809" cy="109"/>
            </a:xfrm>
            <a:prstGeom prst="rect">
              <a:avLst/>
            </a:pr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06513" name="Rectangle 4"/>
            <p:cNvSpPr>
              <a:spLocks noChangeArrowheads="1"/>
            </p:cNvSpPr>
            <p:nvPr/>
          </p:nvSpPr>
          <p:spPr bwMode="auto">
            <a:xfrm>
              <a:off x="3861" y="1963"/>
              <a:ext cx="809" cy="109"/>
            </a:xfrm>
            <a:prstGeom prst="rect">
              <a:avLst/>
            </a:pr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06514" name="Rectangle 5"/>
            <p:cNvSpPr>
              <a:spLocks noChangeArrowheads="1"/>
            </p:cNvSpPr>
            <p:nvPr/>
          </p:nvSpPr>
          <p:spPr bwMode="auto">
            <a:xfrm>
              <a:off x="3918" y="1687"/>
              <a:ext cx="809" cy="109"/>
            </a:xfrm>
            <a:prstGeom prst="rect">
              <a:avLst/>
            </a:pr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06515" name="Rectangle 6"/>
            <p:cNvSpPr>
              <a:spLocks noChangeArrowheads="1"/>
            </p:cNvSpPr>
            <p:nvPr/>
          </p:nvSpPr>
          <p:spPr bwMode="auto">
            <a:xfrm>
              <a:off x="3115" y="1566"/>
              <a:ext cx="809" cy="109"/>
            </a:xfrm>
            <a:prstGeom prst="rect">
              <a:avLst/>
            </a:pr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</p:grpSp>
      <p:sp>
        <p:nvSpPr>
          <p:cNvPr id="106499" name="Rectangle 7"/>
          <p:cNvSpPr>
            <a:spLocks noChangeArrowheads="1"/>
          </p:cNvSpPr>
          <p:nvPr/>
        </p:nvSpPr>
        <p:spPr bwMode="auto">
          <a:xfrm>
            <a:off x="6032500" y="2897188"/>
            <a:ext cx="1284288" cy="173037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06500" name="Text Box 8"/>
          <p:cNvSpPr txBox="1">
            <a:spLocks noChangeArrowheads="1"/>
          </p:cNvSpPr>
          <p:nvPr/>
        </p:nvSpPr>
        <p:spPr bwMode="auto">
          <a:xfrm>
            <a:off x="1111250" y="2425700"/>
            <a:ext cx="6565900" cy="115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919163" eaLnBrk="0" hangingPunct="0">
              <a:spcBef>
                <a:spcPct val="20000"/>
              </a:spcBef>
              <a:buChar char="•"/>
              <a:tabLst>
                <a:tab pos="2063750" algn="l"/>
              </a:tabLst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19163" eaLnBrk="0" hangingPunct="0">
              <a:spcBef>
                <a:spcPct val="20000"/>
              </a:spcBef>
              <a:buChar char="–"/>
              <a:tabLst>
                <a:tab pos="2063750" algn="l"/>
              </a:tabLst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19163" eaLnBrk="0" hangingPunct="0">
              <a:spcBef>
                <a:spcPct val="20000"/>
              </a:spcBef>
              <a:buChar char="•"/>
              <a:tabLst>
                <a:tab pos="206375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19163" eaLnBrk="0" hangingPunct="0">
              <a:spcBef>
                <a:spcPct val="20000"/>
              </a:spcBef>
              <a:buChar char="–"/>
              <a:tabLst>
                <a:tab pos="2063750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19163" eaLnBrk="0" hangingPunct="0">
              <a:spcBef>
                <a:spcPct val="20000"/>
              </a:spcBef>
              <a:buChar char="»"/>
              <a:tabLst>
                <a:tab pos="2063750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191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063750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191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063750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191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063750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191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063750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latin typeface="Courier New" pitchFamily="49" charset="0"/>
              </a:rPr>
              <a:t>snRNA U1 (pU1-6)	AGGTATATGGAGCTGTGACAGGGCAGAAGTGTGTGAAGTC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latin typeface="Courier New" pitchFamily="49" charset="0"/>
              </a:rPr>
              <a:t>histone H1t	GCCCTACCCTATATAAGGCCCCGAGGCCGCCCGGGTGTTT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latin typeface="Courier New" pitchFamily="49" charset="0"/>
              </a:rPr>
              <a:t>HMG-14	CGGCCGGCGGGGAGGGGGAGCCCGCGGCCGGGGACGCGGG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latin typeface="Courier New" pitchFamily="49" charset="0"/>
              </a:rPr>
              <a:t>TP1	GCCAAGGCCTTAAATACCCAGACTCCTGCCCCCGGGCCTT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latin typeface="Courier New" pitchFamily="49" charset="0"/>
              </a:rPr>
              <a:t>protamine P1	CCCTGGCATCTATAACAGGCCGCAGAGCTGGCCCCTGACT</a:t>
            </a:r>
            <a:endParaRPr lang="en-US" altLang="en-US" sz="2400"/>
          </a:p>
        </p:txBody>
      </p:sp>
      <p:sp>
        <p:nvSpPr>
          <p:cNvPr id="106501" name="Text Box 9"/>
          <p:cNvSpPr txBox="1">
            <a:spLocks noChangeArrowheads="1"/>
          </p:cNvSpPr>
          <p:nvPr/>
        </p:nvSpPr>
        <p:spPr bwMode="auto">
          <a:xfrm>
            <a:off x="1038225" y="3868738"/>
            <a:ext cx="65817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000">
                <a:solidFill>
                  <a:schemeClr val="folHlink"/>
                </a:solidFill>
              </a:rPr>
              <a:t>Step 1. Arbitrarily choose candidate pattern from a sequence</a:t>
            </a:r>
            <a:endParaRPr lang="en-US" altLang="en-US" sz="2400">
              <a:solidFill>
                <a:schemeClr val="folHlink"/>
              </a:solidFill>
            </a:endParaRPr>
          </a:p>
        </p:txBody>
      </p:sp>
      <p:sp>
        <p:nvSpPr>
          <p:cNvPr id="106502" name="Text Box 10"/>
          <p:cNvSpPr txBox="1">
            <a:spLocks noChangeArrowheads="1"/>
          </p:cNvSpPr>
          <p:nvPr/>
        </p:nvSpPr>
        <p:spPr bwMode="auto">
          <a:xfrm>
            <a:off x="1038225" y="4232275"/>
            <a:ext cx="77041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000">
                <a:solidFill>
                  <a:schemeClr val="folHlink"/>
                </a:solidFill>
              </a:rPr>
              <a:t>Step 2. Find best matches to pattern in all sequences</a:t>
            </a:r>
            <a:endParaRPr lang="en-US" altLang="en-US" sz="2400">
              <a:solidFill>
                <a:schemeClr val="folHlink"/>
              </a:solidFill>
            </a:endParaRPr>
          </a:p>
        </p:txBody>
      </p:sp>
      <p:sp>
        <p:nvSpPr>
          <p:cNvPr id="106503" name="Text Box 11"/>
          <p:cNvSpPr txBox="1">
            <a:spLocks noChangeArrowheads="1"/>
          </p:cNvSpPr>
          <p:nvPr/>
        </p:nvSpPr>
        <p:spPr bwMode="auto">
          <a:xfrm>
            <a:off x="1033463" y="4584700"/>
            <a:ext cx="77041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000">
                <a:solidFill>
                  <a:schemeClr val="folHlink"/>
                </a:solidFill>
              </a:rPr>
              <a:t>Step 3. Construct position-dependent frequency table based on matches</a:t>
            </a:r>
            <a:endParaRPr lang="en-US" altLang="en-US" sz="2400">
              <a:solidFill>
                <a:schemeClr val="folHlink"/>
              </a:solidFill>
            </a:endParaRPr>
          </a:p>
        </p:txBody>
      </p:sp>
      <p:sp>
        <p:nvSpPr>
          <p:cNvPr id="106504" name="Text Box 12"/>
          <p:cNvSpPr txBox="1">
            <a:spLocks noChangeArrowheads="1"/>
          </p:cNvSpPr>
          <p:nvPr/>
        </p:nvSpPr>
        <p:spPr bwMode="auto">
          <a:xfrm>
            <a:off x="1028700" y="4951413"/>
            <a:ext cx="77041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000">
                <a:solidFill>
                  <a:srgbClr val="EB3300"/>
                </a:solidFill>
              </a:rPr>
              <a:t>Step 4. Calculate relative probability of matches from frequency table</a:t>
            </a:r>
            <a:endParaRPr lang="en-US" altLang="en-US" sz="2400">
              <a:solidFill>
                <a:srgbClr val="EB3300"/>
              </a:solidFill>
            </a:endParaRPr>
          </a:p>
        </p:txBody>
      </p:sp>
      <p:grpSp>
        <p:nvGrpSpPr>
          <p:cNvPr id="106505" name="Group 13"/>
          <p:cNvGrpSpPr>
            <a:grpSpLocks/>
          </p:cNvGrpSpPr>
          <p:nvPr/>
        </p:nvGrpSpPr>
        <p:grpSpPr bwMode="auto">
          <a:xfrm>
            <a:off x="1471613" y="5411788"/>
            <a:ext cx="2973387" cy="1155700"/>
            <a:chOff x="927" y="3409"/>
            <a:chExt cx="1873" cy="728"/>
          </a:xfrm>
        </p:grpSpPr>
        <p:grpSp>
          <p:nvGrpSpPr>
            <p:cNvPr id="106508" name="Group 14"/>
            <p:cNvGrpSpPr>
              <a:grpSpLocks/>
            </p:cNvGrpSpPr>
            <p:nvPr/>
          </p:nvGrpSpPr>
          <p:grpSpPr bwMode="auto">
            <a:xfrm>
              <a:off x="964" y="3437"/>
              <a:ext cx="827" cy="681"/>
              <a:chOff x="964" y="3437"/>
              <a:chExt cx="827" cy="681"/>
            </a:xfrm>
          </p:grpSpPr>
          <p:sp>
            <p:nvSpPr>
              <p:cNvPr id="106510" name="Rectangle 15"/>
              <p:cNvSpPr>
                <a:spLocks noChangeArrowheads="1"/>
              </p:cNvSpPr>
              <p:nvPr/>
            </p:nvSpPr>
            <p:spPr bwMode="auto">
              <a:xfrm>
                <a:off x="973" y="3437"/>
                <a:ext cx="818" cy="681"/>
              </a:xfrm>
              <a:prstGeom prst="rect">
                <a:avLst/>
              </a:prstGeom>
              <a:solidFill>
                <a:srgbClr val="FF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106511" name="Rectangle 16"/>
              <p:cNvSpPr>
                <a:spLocks noChangeArrowheads="1"/>
              </p:cNvSpPr>
              <p:nvPr/>
            </p:nvSpPr>
            <p:spPr bwMode="auto">
              <a:xfrm>
                <a:off x="964" y="3709"/>
                <a:ext cx="818" cy="109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</p:grpSp>
        <p:sp>
          <p:nvSpPr>
            <p:cNvPr id="106509" name="Text Box 17"/>
            <p:cNvSpPr txBox="1">
              <a:spLocks noChangeArrowheads="1"/>
            </p:cNvSpPr>
            <p:nvPr/>
          </p:nvSpPr>
          <p:spPr bwMode="auto">
            <a:xfrm>
              <a:off x="927" y="3409"/>
              <a:ext cx="1873" cy="7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1400">
                  <a:latin typeface="Courier New" pitchFamily="49" charset="0"/>
                </a:rPr>
                <a:t>GACAGGGCAGAA</a:t>
              </a:r>
              <a:br>
                <a:rPr lang="en-US" altLang="en-US" sz="1400">
                  <a:latin typeface="Courier New" pitchFamily="49" charset="0"/>
                </a:rPr>
              </a:br>
              <a:r>
                <a:rPr lang="en-US" altLang="en-US" sz="1400">
                  <a:latin typeface="Courier New" pitchFamily="49" charset="0"/>
                </a:rPr>
                <a:t>GCCCGGGTGTTT</a:t>
              </a:r>
              <a:br>
                <a:rPr lang="en-US" altLang="en-US" sz="1400">
                  <a:latin typeface="Courier New" pitchFamily="49" charset="0"/>
                </a:rPr>
              </a:br>
              <a:r>
                <a:rPr lang="en-US" altLang="en-US" sz="1400">
                  <a:latin typeface="Courier New" pitchFamily="49" charset="0"/>
                </a:rPr>
                <a:t>GCCGGGGACGCG</a:t>
              </a:r>
              <a:br>
                <a:rPr lang="en-US" altLang="en-US" sz="1400">
                  <a:latin typeface="Courier New" pitchFamily="49" charset="0"/>
                </a:rPr>
              </a:br>
              <a:r>
                <a:rPr lang="en-US" altLang="en-US" sz="1400">
                  <a:latin typeface="Courier New" pitchFamily="49" charset="0"/>
                </a:rPr>
                <a:t>GCCCCCGGGCCT</a:t>
              </a:r>
              <a:br>
                <a:rPr lang="en-US" altLang="en-US" sz="1400">
                  <a:latin typeface="Courier New" pitchFamily="49" charset="0"/>
                </a:rPr>
              </a:br>
              <a:r>
                <a:rPr lang="en-US" altLang="en-US" sz="1400">
                  <a:latin typeface="Courier New" pitchFamily="49" charset="0"/>
                </a:rPr>
                <a:t>GCCGCAGAGCTG</a:t>
              </a:r>
              <a:endParaRPr lang="en-US" altLang="en-US" sz="1400"/>
            </a:p>
          </p:txBody>
        </p:sp>
      </p:grpSp>
      <p:sp>
        <p:nvSpPr>
          <p:cNvPr id="106506" name="Text Box 21"/>
          <p:cNvSpPr txBox="1">
            <a:spLocks noChangeArrowheads="1"/>
          </p:cNvSpPr>
          <p:nvPr/>
        </p:nvSpPr>
        <p:spPr bwMode="auto">
          <a:xfrm>
            <a:off x="838200" y="381000"/>
            <a:ext cx="74676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/>
              <a:t>How does Meme work?</a:t>
            </a:r>
          </a:p>
        </p:txBody>
      </p:sp>
      <p:sp>
        <p:nvSpPr>
          <p:cNvPr id="106507" name="TextBox 23"/>
          <p:cNvSpPr txBox="1">
            <a:spLocks noChangeArrowheads="1"/>
          </p:cNvSpPr>
          <p:nvPr/>
        </p:nvSpPr>
        <p:spPr bwMode="auto">
          <a:xfrm>
            <a:off x="3352800" y="5459413"/>
            <a:ext cx="5638800" cy="1169987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en-US" sz="1400">
                <a:latin typeface="Courier New" pitchFamily="49" charset="0"/>
                <a:cs typeface="Courier New" pitchFamily="49" charset="0"/>
              </a:rPr>
              <a:t>    1   2   3   4   5   6   7   8   9   10  11  12 </a:t>
            </a:r>
            <a:br>
              <a:rPr lang="fr-FR" altLang="en-US" sz="1400">
                <a:latin typeface="Courier New" pitchFamily="49" charset="0"/>
                <a:cs typeface="Courier New" pitchFamily="49" charset="0"/>
              </a:rPr>
            </a:br>
            <a:r>
              <a:rPr lang="fr-FR" altLang="en-US" sz="1400">
                <a:latin typeface="Courier New" pitchFamily="49" charset="0"/>
                <a:cs typeface="Courier New" pitchFamily="49" charset="0"/>
              </a:rPr>
              <a:t>A  0.0 0.2 0.0 0.2 0.0 0.2 0.0 0.4 0.2 0.0 0.2 0.2 </a:t>
            </a:r>
            <a:br>
              <a:rPr lang="fr-FR" altLang="en-US" sz="1400">
                <a:latin typeface="Courier New" pitchFamily="49" charset="0"/>
                <a:cs typeface="Courier New" pitchFamily="49" charset="0"/>
              </a:rPr>
            </a:br>
            <a:r>
              <a:rPr lang="fr-FR" altLang="en-US" sz="1400">
                <a:latin typeface="Courier New" pitchFamily="49" charset="0"/>
                <a:cs typeface="Courier New" pitchFamily="49" charset="0"/>
              </a:rPr>
              <a:t>C  0.0 </a:t>
            </a:r>
            <a:r>
              <a:rPr lang="fr-FR" altLang="en-US" sz="1400" b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0.8</a:t>
            </a:r>
            <a:r>
              <a:rPr lang="fr-FR" altLang="en-US" sz="1400">
                <a:latin typeface="Courier New" pitchFamily="49" charset="0"/>
                <a:cs typeface="Courier New" pitchFamily="49" charset="0"/>
              </a:rPr>
              <a:t> </a:t>
            </a:r>
            <a:r>
              <a:rPr lang="fr-FR" altLang="en-US" sz="1400" b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1.0</a:t>
            </a:r>
            <a:r>
              <a:rPr lang="fr-FR" altLang="en-US" sz="1400">
                <a:latin typeface="Courier New" pitchFamily="49" charset="0"/>
                <a:cs typeface="Courier New" pitchFamily="49" charset="0"/>
              </a:rPr>
              <a:t> 0.4 0.4 0.2 0.0 0.2 0.2 0.4 0.4 0.0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en-US" sz="1400">
                <a:latin typeface="Courier New" pitchFamily="49" charset="0"/>
                <a:cs typeface="Courier New" pitchFamily="49" charset="0"/>
              </a:rPr>
              <a:t>G  </a:t>
            </a:r>
            <a:r>
              <a:rPr lang="fr-FR" altLang="en-US" sz="1400" b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1.0</a:t>
            </a:r>
            <a:r>
              <a:rPr lang="fr-FR" altLang="en-US" sz="1400">
                <a:latin typeface="Courier New" pitchFamily="49" charset="0"/>
                <a:cs typeface="Courier New" pitchFamily="49" charset="0"/>
              </a:rPr>
              <a:t> 0.0 0.0 0.4 0.6 0.6 1.0 0.2 0.6 0.4 0.0 0.4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en-US" sz="1400">
                <a:latin typeface="Courier New" pitchFamily="49" charset="0"/>
                <a:cs typeface="Courier New" pitchFamily="49" charset="0"/>
              </a:rPr>
              <a:t>T  0.0 0.0 0.0 0.0 0.0 0.0 0.0 0.2 0.0 0.2 0.4 0.4 </a:t>
            </a:r>
            <a:endParaRPr lang="en-US" altLang="en-US" sz="1400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7522" name="Group 2"/>
          <p:cNvGrpSpPr>
            <a:grpSpLocks/>
          </p:cNvGrpSpPr>
          <p:nvPr/>
        </p:nvGrpSpPr>
        <p:grpSpPr bwMode="auto">
          <a:xfrm>
            <a:off x="4945063" y="2486025"/>
            <a:ext cx="2559050" cy="1027113"/>
            <a:chOff x="3115" y="1566"/>
            <a:chExt cx="1612" cy="647"/>
          </a:xfrm>
        </p:grpSpPr>
        <p:sp>
          <p:nvSpPr>
            <p:cNvPr id="107531" name="Rectangle 3"/>
            <p:cNvSpPr>
              <a:spLocks noChangeArrowheads="1"/>
            </p:cNvSpPr>
            <p:nvPr/>
          </p:nvSpPr>
          <p:spPr bwMode="auto">
            <a:xfrm>
              <a:off x="3264" y="2104"/>
              <a:ext cx="809" cy="109"/>
            </a:xfrm>
            <a:prstGeom prst="rect">
              <a:avLst/>
            </a:pr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07532" name="Rectangle 4"/>
            <p:cNvSpPr>
              <a:spLocks noChangeArrowheads="1"/>
            </p:cNvSpPr>
            <p:nvPr/>
          </p:nvSpPr>
          <p:spPr bwMode="auto">
            <a:xfrm>
              <a:off x="3861" y="1963"/>
              <a:ext cx="809" cy="109"/>
            </a:xfrm>
            <a:prstGeom prst="rect">
              <a:avLst/>
            </a:pr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07533" name="Rectangle 5"/>
            <p:cNvSpPr>
              <a:spLocks noChangeArrowheads="1"/>
            </p:cNvSpPr>
            <p:nvPr/>
          </p:nvSpPr>
          <p:spPr bwMode="auto">
            <a:xfrm>
              <a:off x="3918" y="1687"/>
              <a:ext cx="809" cy="109"/>
            </a:xfrm>
            <a:prstGeom prst="rect">
              <a:avLst/>
            </a:pr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07534" name="Rectangle 6"/>
            <p:cNvSpPr>
              <a:spLocks noChangeArrowheads="1"/>
            </p:cNvSpPr>
            <p:nvPr/>
          </p:nvSpPr>
          <p:spPr bwMode="auto">
            <a:xfrm>
              <a:off x="3115" y="1566"/>
              <a:ext cx="809" cy="109"/>
            </a:xfrm>
            <a:prstGeom prst="rect">
              <a:avLst/>
            </a:pr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</p:grpSp>
      <p:sp>
        <p:nvSpPr>
          <p:cNvPr id="107523" name="Rectangle 7"/>
          <p:cNvSpPr>
            <a:spLocks noChangeArrowheads="1"/>
          </p:cNvSpPr>
          <p:nvPr/>
        </p:nvSpPr>
        <p:spPr bwMode="auto">
          <a:xfrm>
            <a:off x="6032500" y="2897188"/>
            <a:ext cx="1284288" cy="173037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07524" name="Text Box 8"/>
          <p:cNvSpPr txBox="1">
            <a:spLocks noChangeArrowheads="1"/>
          </p:cNvSpPr>
          <p:nvPr/>
        </p:nvSpPr>
        <p:spPr bwMode="auto">
          <a:xfrm>
            <a:off x="1111250" y="2425700"/>
            <a:ext cx="6565900" cy="115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919163" eaLnBrk="0" hangingPunct="0">
              <a:spcBef>
                <a:spcPct val="20000"/>
              </a:spcBef>
              <a:buChar char="•"/>
              <a:tabLst>
                <a:tab pos="2063750" algn="l"/>
              </a:tabLst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19163" eaLnBrk="0" hangingPunct="0">
              <a:spcBef>
                <a:spcPct val="20000"/>
              </a:spcBef>
              <a:buChar char="–"/>
              <a:tabLst>
                <a:tab pos="2063750" algn="l"/>
              </a:tabLst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19163" eaLnBrk="0" hangingPunct="0">
              <a:spcBef>
                <a:spcPct val="20000"/>
              </a:spcBef>
              <a:buChar char="•"/>
              <a:tabLst>
                <a:tab pos="206375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19163" eaLnBrk="0" hangingPunct="0">
              <a:spcBef>
                <a:spcPct val="20000"/>
              </a:spcBef>
              <a:buChar char="–"/>
              <a:tabLst>
                <a:tab pos="2063750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19163" eaLnBrk="0" hangingPunct="0">
              <a:spcBef>
                <a:spcPct val="20000"/>
              </a:spcBef>
              <a:buChar char="»"/>
              <a:tabLst>
                <a:tab pos="2063750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191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063750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191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063750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191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063750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191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063750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latin typeface="Courier New" pitchFamily="49" charset="0"/>
              </a:rPr>
              <a:t>snRNA U1 (pU1-6)	AGGTATATGGAGCTGTGACAGGGCAGAAGTGTGTGAAGTC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latin typeface="Courier New" pitchFamily="49" charset="0"/>
              </a:rPr>
              <a:t>histone H1t	GCCCTACCCTATATAAGGCCCCGAGGCCGCCCGGGTGTTT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latin typeface="Courier New" pitchFamily="49" charset="0"/>
              </a:rPr>
              <a:t>HMG-14	CGGCCGGCGGGGAGGGGGAGCCCGCGGCCGGGGACGCGGG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latin typeface="Courier New" pitchFamily="49" charset="0"/>
              </a:rPr>
              <a:t>TP1	GCCAAGGCCTTAAATACCCAGACTCCTGCCCCCGGGCCTT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latin typeface="Courier New" pitchFamily="49" charset="0"/>
              </a:rPr>
              <a:t>protamine P1	CCCTGGCATCTATAACAGGCCGCAGAGCTGGCCCCTGACT</a:t>
            </a:r>
            <a:endParaRPr lang="en-US" altLang="en-US" sz="2400"/>
          </a:p>
        </p:txBody>
      </p:sp>
      <p:sp>
        <p:nvSpPr>
          <p:cNvPr id="107525" name="Text Box 9"/>
          <p:cNvSpPr txBox="1">
            <a:spLocks noChangeArrowheads="1"/>
          </p:cNvSpPr>
          <p:nvPr/>
        </p:nvSpPr>
        <p:spPr bwMode="auto">
          <a:xfrm>
            <a:off x="1038225" y="3868738"/>
            <a:ext cx="65817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000">
                <a:solidFill>
                  <a:schemeClr val="folHlink"/>
                </a:solidFill>
              </a:rPr>
              <a:t>Step 1. Arbitrarily choose candidate pattern from a sequence</a:t>
            </a:r>
            <a:endParaRPr lang="en-US" altLang="en-US" sz="2400">
              <a:solidFill>
                <a:schemeClr val="folHlink"/>
              </a:solidFill>
            </a:endParaRPr>
          </a:p>
        </p:txBody>
      </p:sp>
      <p:sp>
        <p:nvSpPr>
          <p:cNvPr id="107526" name="Text Box 10"/>
          <p:cNvSpPr txBox="1">
            <a:spLocks noChangeArrowheads="1"/>
          </p:cNvSpPr>
          <p:nvPr/>
        </p:nvSpPr>
        <p:spPr bwMode="auto">
          <a:xfrm>
            <a:off x="1038225" y="4232275"/>
            <a:ext cx="77041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000">
                <a:solidFill>
                  <a:schemeClr val="folHlink"/>
                </a:solidFill>
              </a:rPr>
              <a:t>Step 2. Find best matches to pattern in all sequences</a:t>
            </a:r>
            <a:endParaRPr lang="en-US" altLang="en-US" sz="2400">
              <a:solidFill>
                <a:schemeClr val="folHlink"/>
              </a:solidFill>
            </a:endParaRPr>
          </a:p>
        </p:txBody>
      </p:sp>
      <p:sp>
        <p:nvSpPr>
          <p:cNvPr id="107527" name="Text Box 11"/>
          <p:cNvSpPr txBox="1">
            <a:spLocks noChangeArrowheads="1"/>
          </p:cNvSpPr>
          <p:nvPr/>
        </p:nvSpPr>
        <p:spPr bwMode="auto">
          <a:xfrm>
            <a:off x="1033463" y="4584700"/>
            <a:ext cx="77041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000">
                <a:solidFill>
                  <a:schemeClr val="folHlink"/>
                </a:solidFill>
              </a:rPr>
              <a:t>Step 3. Construct position-dependent frequency table based on matches</a:t>
            </a:r>
            <a:endParaRPr lang="en-US" altLang="en-US" sz="2400">
              <a:solidFill>
                <a:schemeClr val="folHlink"/>
              </a:solidFill>
            </a:endParaRPr>
          </a:p>
        </p:txBody>
      </p:sp>
      <p:sp>
        <p:nvSpPr>
          <p:cNvPr id="107528" name="Text Box 12"/>
          <p:cNvSpPr txBox="1">
            <a:spLocks noChangeArrowheads="1"/>
          </p:cNvSpPr>
          <p:nvPr/>
        </p:nvSpPr>
        <p:spPr bwMode="auto">
          <a:xfrm>
            <a:off x="1028700" y="4951413"/>
            <a:ext cx="77041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000">
                <a:solidFill>
                  <a:schemeClr val="folHlink"/>
                </a:solidFill>
              </a:rPr>
              <a:t>Step 4. Calculate relative probability of matches from frequency table</a:t>
            </a:r>
            <a:endParaRPr lang="en-US" altLang="en-US" sz="2400">
              <a:solidFill>
                <a:schemeClr val="folHlink"/>
              </a:solidFill>
            </a:endParaRPr>
          </a:p>
        </p:txBody>
      </p:sp>
      <p:sp>
        <p:nvSpPr>
          <p:cNvPr id="107529" name="Text Box 13"/>
          <p:cNvSpPr txBox="1">
            <a:spLocks noChangeArrowheads="1"/>
          </p:cNvSpPr>
          <p:nvPr/>
        </p:nvSpPr>
        <p:spPr bwMode="auto">
          <a:xfrm>
            <a:off x="1023938" y="5318125"/>
            <a:ext cx="77041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000">
                <a:solidFill>
                  <a:srgbClr val="FF0000"/>
                </a:solidFill>
              </a:rPr>
              <a:t>Step 5. If probability score high, remember pattern and score</a:t>
            </a:r>
            <a:endParaRPr lang="en-US" altLang="en-US" sz="2400">
              <a:solidFill>
                <a:srgbClr val="FF0000"/>
              </a:solidFill>
            </a:endParaRPr>
          </a:p>
        </p:txBody>
      </p:sp>
      <p:sp>
        <p:nvSpPr>
          <p:cNvPr id="107530" name="Text Box 14"/>
          <p:cNvSpPr txBox="1">
            <a:spLocks noChangeArrowheads="1"/>
          </p:cNvSpPr>
          <p:nvPr/>
        </p:nvSpPr>
        <p:spPr bwMode="auto">
          <a:xfrm>
            <a:off x="838200" y="381000"/>
            <a:ext cx="74676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/>
              <a:t>How does Meme work?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866" name="Rectangle 2"/>
          <p:cNvSpPr>
            <a:spLocks noChangeArrowheads="1"/>
          </p:cNvSpPr>
          <p:nvPr/>
        </p:nvSpPr>
        <p:spPr bwMode="auto">
          <a:xfrm>
            <a:off x="4832350" y="3111500"/>
            <a:ext cx="1284288" cy="173038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08547" name="Text Box 3"/>
          <p:cNvSpPr txBox="1">
            <a:spLocks noChangeArrowheads="1"/>
          </p:cNvSpPr>
          <p:nvPr/>
        </p:nvSpPr>
        <p:spPr bwMode="auto">
          <a:xfrm>
            <a:off x="1111250" y="2425700"/>
            <a:ext cx="6565900" cy="115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919163" eaLnBrk="0" hangingPunct="0">
              <a:spcBef>
                <a:spcPct val="20000"/>
              </a:spcBef>
              <a:buChar char="•"/>
              <a:tabLst>
                <a:tab pos="2063750" algn="l"/>
              </a:tabLst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19163" eaLnBrk="0" hangingPunct="0">
              <a:spcBef>
                <a:spcPct val="20000"/>
              </a:spcBef>
              <a:buChar char="–"/>
              <a:tabLst>
                <a:tab pos="2063750" algn="l"/>
              </a:tabLst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19163" eaLnBrk="0" hangingPunct="0">
              <a:spcBef>
                <a:spcPct val="20000"/>
              </a:spcBef>
              <a:buChar char="•"/>
              <a:tabLst>
                <a:tab pos="206375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19163" eaLnBrk="0" hangingPunct="0">
              <a:spcBef>
                <a:spcPct val="20000"/>
              </a:spcBef>
              <a:buChar char="–"/>
              <a:tabLst>
                <a:tab pos="2063750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19163" eaLnBrk="0" hangingPunct="0">
              <a:spcBef>
                <a:spcPct val="20000"/>
              </a:spcBef>
              <a:buChar char="»"/>
              <a:tabLst>
                <a:tab pos="2063750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191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063750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191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063750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191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063750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191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063750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latin typeface="Courier New" pitchFamily="49" charset="0"/>
              </a:rPr>
              <a:t>snRNA U1 (pU1-6)	AGGTATATGGAGCTGTGACAGGGCAGAAGTGTGTGAAGTC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latin typeface="Courier New" pitchFamily="49" charset="0"/>
              </a:rPr>
              <a:t>histone H1t	GCCCTACCCTATATAAGGCCCCGAGGCCGCCCGGGTGTTT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latin typeface="Courier New" pitchFamily="49" charset="0"/>
              </a:rPr>
              <a:t>HMG-14	CGGCCGGCGGGGAGGGGGAGCCCGCGGCCGGGGACGCGGG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latin typeface="Courier New" pitchFamily="49" charset="0"/>
              </a:rPr>
              <a:t>TP1	GCCAAGGCCTTAAATACCCAGACTCCTGCCCCCGGGCCTT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latin typeface="Courier New" pitchFamily="49" charset="0"/>
              </a:rPr>
              <a:t>protamine P1	CCCTGGCATCTATAACAGGCCGCAGAGCTGGCCCCTGACT</a:t>
            </a:r>
            <a:endParaRPr lang="en-US" altLang="en-US" sz="2400"/>
          </a:p>
        </p:txBody>
      </p:sp>
      <p:sp>
        <p:nvSpPr>
          <p:cNvPr id="108548" name="Text Box 4"/>
          <p:cNvSpPr txBox="1">
            <a:spLocks noChangeArrowheads="1"/>
          </p:cNvSpPr>
          <p:nvPr/>
        </p:nvSpPr>
        <p:spPr bwMode="auto">
          <a:xfrm>
            <a:off x="1038225" y="3868738"/>
            <a:ext cx="65817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000">
                <a:solidFill>
                  <a:schemeClr val="folHlink"/>
                </a:solidFill>
              </a:rPr>
              <a:t>Step 1. Arbitrarily choose candidate pattern from a sequence</a:t>
            </a:r>
            <a:endParaRPr lang="en-US" altLang="en-US" sz="2400">
              <a:solidFill>
                <a:schemeClr val="folHlink"/>
              </a:solidFill>
            </a:endParaRPr>
          </a:p>
        </p:txBody>
      </p:sp>
      <p:sp>
        <p:nvSpPr>
          <p:cNvPr id="108549" name="Text Box 5"/>
          <p:cNvSpPr txBox="1">
            <a:spLocks noChangeArrowheads="1"/>
          </p:cNvSpPr>
          <p:nvPr/>
        </p:nvSpPr>
        <p:spPr bwMode="auto">
          <a:xfrm>
            <a:off x="1038225" y="4232275"/>
            <a:ext cx="77041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000">
                <a:solidFill>
                  <a:schemeClr val="folHlink"/>
                </a:solidFill>
              </a:rPr>
              <a:t>Step 2. Find best matches to pattern in all sequences</a:t>
            </a:r>
            <a:endParaRPr lang="en-US" altLang="en-US" sz="2400">
              <a:solidFill>
                <a:schemeClr val="folHlink"/>
              </a:solidFill>
            </a:endParaRPr>
          </a:p>
        </p:txBody>
      </p:sp>
      <p:sp>
        <p:nvSpPr>
          <p:cNvPr id="108550" name="Text Box 6"/>
          <p:cNvSpPr txBox="1">
            <a:spLocks noChangeArrowheads="1"/>
          </p:cNvSpPr>
          <p:nvPr/>
        </p:nvSpPr>
        <p:spPr bwMode="auto">
          <a:xfrm>
            <a:off x="1033463" y="4584700"/>
            <a:ext cx="77041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000">
                <a:solidFill>
                  <a:schemeClr val="folHlink"/>
                </a:solidFill>
              </a:rPr>
              <a:t>Step 3. Construct position-dependent frequency table based on matches</a:t>
            </a:r>
            <a:endParaRPr lang="en-US" altLang="en-US" sz="2400">
              <a:solidFill>
                <a:schemeClr val="folHlink"/>
              </a:solidFill>
            </a:endParaRPr>
          </a:p>
        </p:txBody>
      </p:sp>
      <p:sp>
        <p:nvSpPr>
          <p:cNvPr id="108551" name="Text Box 7"/>
          <p:cNvSpPr txBox="1">
            <a:spLocks noChangeArrowheads="1"/>
          </p:cNvSpPr>
          <p:nvPr/>
        </p:nvSpPr>
        <p:spPr bwMode="auto">
          <a:xfrm>
            <a:off x="1028700" y="4951413"/>
            <a:ext cx="77041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000">
                <a:solidFill>
                  <a:schemeClr val="folHlink"/>
                </a:solidFill>
              </a:rPr>
              <a:t>Step 4. Calculate relative probability of matches from frequency table</a:t>
            </a:r>
            <a:endParaRPr lang="en-US" altLang="en-US" sz="2400">
              <a:solidFill>
                <a:schemeClr val="folHlink"/>
              </a:solidFill>
            </a:endParaRPr>
          </a:p>
        </p:txBody>
      </p:sp>
      <p:sp>
        <p:nvSpPr>
          <p:cNvPr id="108552" name="Text Box 8"/>
          <p:cNvSpPr txBox="1">
            <a:spLocks noChangeArrowheads="1"/>
          </p:cNvSpPr>
          <p:nvPr/>
        </p:nvSpPr>
        <p:spPr bwMode="auto">
          <a:xfrm>
            <a:off x="1023938" y="5318125"/>
            <a:ext cx="77041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000">
                <a:solidFill>
                  <a:schemeClr val="folHlink"/>
                </a:solidFill>
              </a:rPr>
              <a:t>Step 5. If probability score high, remember pattern and score</a:t>
            </a:r>
            <a:endParaRPr lang="en-US" altLang="en-US" sz="2400">
              <a:solidFill>
                <a:schemeClr val="folHlink"/>
              </a:solidFill>
            </a:endParaRPr>
          </a:p>
        </p:txBody>
      </p:sp>
      <p:sp>
        <p:nvSpPr>
          <p:cNvPr id="108553" name="Text Box 9"/>
          <p:cNvSpPr txBox="1">
            <a:spLocks noChangeArrowheads="1"/>
          </p:cNvSpPr>
          <p:nvPr/>
        </p:nvSpPr>
        <p:spPr bwMode="auto">
          <a:xfrm>
            <a:off x="1019175" y="5684838"/>
            <a:ext cx="77041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000">
                <a:solidFill>
                  <a:srgbClr val="FF0000"/>
                </a:solidFill>
              </a:rPr>
              <a:t>Step 6. Repeat Steps 1 - 5</a:t>
            </a:r>
            <a:endParaRPr lang="en-US" altLang="en-US" sz="2400">
              <a:solidFill>
                <a:srgbClr val="FF0000"/>
              </a:solidFill>
            </a:endParaRPr>
          </a:p>
        </p:txBody>
      </p:sp>
      <p:sp>
        <p:nvSpPr>
          <p:cNvPr id="108554" name="Text Box 10"/>
          <p:cNvSpPr txBox="1">
            <a:spLocks noChangeArrowheads="1"/>
          </p:cNvSpPr>
          <p:nvPr/>
        </p:nvSpPr>
        <p:spPr bwMode="auto">
          <a:xfrm>
            <a:off x="838200" y="381000"/>
            <a:ext cx="74676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/>
              <a:t>How does Meme work?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6866" grpId="0" animBg="1"/>
    </p:bld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Text Box 2"/>
          <p:cNvSpPr txBox="1">
            <a:spLocks noChangeArrowheads="1"/>
          </p:cNvSpPr>
          <p:nvPr/>
        </p:nvSpPr>
        <p:spPr bwMode="auto">
          <a:xfrm>
            <a:off x="406400" y="1843088"/>
            <a:ext cx="72628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u="sng"/>
              <a:t>New pattern discovery</a:t>
            </a:r>
            <a:r>
              <a:rPr lang="en-US" altLang="en-US" sz="2400"/>
              <a:t> </a:t>
            </a:r>
            <a:r>
              <a:rPr lang="en-US" altLang="en-US" sz="2000"/>
              <a:t>(Meme, Gibbs sampler, BioProspector)</a:t>
            </a:r>
            <a:endParaRPr lang="en-US" altLang="en-US" sz="2400"/>
          </a:p>
        </p:txBody>
      </p:sp>
      <p:grpSp>
        <p:nvGrpSpPr>
          <p:cNvPr id="109571" name="Group 3"/>
          <p:cNvGrpSpPr>
            <a:grpSpLocks/>
          </p:cNvGrpSpPr>
          <p:nvPr/>
        </p:nvGrpSpPr>
        <p:grpSpPr bwMode="auto">
          <a:xfrm>
            <a:off x="381000" y="2316163"/>
            <a:ext cx="7373938" cy="3676650"/>
            <a:chOff x="654" y="1927"/>
            <a:chExt cx="4645" cy="2316"/>
          </a:xfrm>
        </p:grpSpPr>
        <p:sp>
          <p:nvSpPr>
            <p:cNvPr id="109573" name="Text Box 4"/>
            <p:cNvSpPr txBox="1">
              <a:spLocks noChangeArrowheads="1"/>
            </p:cNvSpPr>
            <p:nvPr/>
          </p:nvSpPr>
          <p:spPr bwMode="auto">
            <a:xfrm>
              <a:off x="654" y="2175"/>
              <a:ext cx="4645" cy="20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919163" eaLnBrk="0" hangingPunct="0">
                <a:spcBef>
                  <a:spcPct val="20000"/>
                </a:spcBef>
                <a:buChar char="•"/>
                <a:tabLst>
                  <a:tab pos="2063750" algn="l"/>
                </a:tabLs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defTabSz="919163" eaLnBrk="0" hangingPunct="0">
                <a:spcBef>
                  <a:spcPct val="20000"/>
                </a:spcBef>
                <a:buChar char="–"/>
                <a:tabLst>
                  <a:tab pos="2063750" algn="l"/>
                </a:tabLs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defTabSz="919163" eaLnBrk="0" hangingPunct="0">
                <a:spcBef>
                  <a:spcPct val="20000"/>
                </a:spcBef>
                <a:buChar char="•"/>
                <a:tabLst>
                  <a:tab pos="2063750" algn="l"/>
                </a:tabLs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defTabSz="919163" eaLnBrk="0" hangingPunct="0">
                <a:spcBef>
                  <a:spcPct val="20000"/>
                </a:spcBef>
                <a:buChar char="–"/>
                <a:tabLst>
                  <a:tab pos="2063750" algn="l"/>
                </a:tabLs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defTabSz="919163" eaLnBrk="0" hangingPunct="0">
                <a:spcBef>
                  <a:spcPct val="20000"/>
                </a:spcBef>
                <a:buChar char="»"/>
                <a:tabLst>
                  <a:tab pos="2063750" algn="l"/>
                </a:tabLs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defTabSz="9191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2063750" algn="l"/>
                </a:tabLs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defTabSz="9191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2063750" algn="l"/>
                </a:tabLs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defTabSz="9191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2063750" algn="l"/>
                </a:tabLs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defTabSz="9191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2063750" algn="l"/>
                </a:tabLs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dirty="0">
                  <a:latin typeface="Courier New" pitchFamily="49" charset="0"/>
                </a:rPr>
                <a:t>snRNA U1 (pU1-6)	AGGTATATGGAGCTGTGACAGGGCAGAAGTGTGTGAAGTC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dirty="0">
                  <a:latin typeface="Courier New" pitchFamily="49" charset="0"/>
                </a:rPr>
                <a:t>histone H1t	GCCCTACCCTATATAAGGCCCCGAGGCCGCCCGGGTGTTT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dirty="0">
                  <a:latin typeface="Courier New" pitchFamily="49" charset="0"/>
                </a:rPr>
                <a:t>HMG-14	CGGCCGGCGGGGAGGGGGAGCCCGCGGCCGGGGACGCGGG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dirty="0">
                  <a:latin typeface="Courier New" pitchFamily="49" charset="0"/>
                </a:rPr>
                <a:t>TP1	GCCAAGGCCTTAAATACCCAGACTCCTGCCCCCGGGCCTT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dirty="0">
                  <a:latin typeface="Courier New" pitchFamily="49" charset="0"/>
                </a:rPr>
                <a:t>protamine P1	CCCTGGCATCTATAACAGGCCGCAGAGCTGGCCCCTGACT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dirty="0" err="1">
                  <a:latin typeface="Courier New" pitchFamily="49" charset="0"/>
                </a:rPr>
                <a:t>nucleolin</a:t>
              </a:r>
              <a:r>
                <a:rPr lang="en-US" altLang="en-US" sz="1400" dirty="0">
                  <a:latin typeface="Courier New" pitchFamily="49" charset="0"/>
                </a:rPr>
                <a:t>	GCAGGCTCAGTCTTTCGCCTCAGTCTCGAGCTCTCGCTGG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dirty="0" err="1">
                  <a:latin typeface="Courier New" pitchFamily="49" charset="0"/>
                </a:rPr>
                <a:t>snRNP</a:t>
              </a:r>
              <a:r>
                <a:rPr lang="en-US" altLang="en-US" sz="1400" dirty="0">
                  <a:latin typeface="Courier New" pitchFamily="49" charset="0"/>
                </a:rPr>
                <a:t> E	TGCCGCCGCGTGACCTTCACACTTCCGCTTCCGGTTCTTT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dirty="0" err="1">
                  <a:latin typeface="Courier New" pitchFamily="49" charset="0"/>
                </a:rPr>
                <a:t>rp</a:t>
              </a:r>
              <a:r>
                <a:rPr lang="en-US" altLang="en-US" sz="1400" dirty="0">
                  <a:latin typeface="Courier New" pitchFamily="49" charset="0"/>
                </a:rPr>
                <a:t> S14	GACACGGAAGTGACCCCCGTCGCTCCGCCCTCTCCCACTC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dirty="0" err="1">
                  <a:latin typeface="Courier New" pitchFamily="49" charset="0"/>
                </a:rPr>
                <a:t>rp</a:t>
              </a:r>
              <a:r>
                <a:rPr lang="en-US" altLang="en-US" sz="1400" dirty="0">
                  <a:latin typeface="Courier New" pitchFamily="49" charset="0"/>
                </a:rPr>
                <a:t> S17	TGGCCTAAGCTTTAACAGGCTTCGCCTGTGCTTCCTGTTT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dirty="0">
                  <a:latin typeface="Courier New" pitchFamily="49" charset="0"/>
                </a:rPr>
                <a:t>ribosomal p. S19	ACCCTACGCCCGACTTGTGCGCCCGGGAAACCCCGTCGTT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dirty="0">
                  <a:latin typeface="Courier New" pitchFamily="49" charset="0"/>
                </a:rPr>
                <a:t>a'-tubulin ba'1	GGTCTGGGCGTCCCGGCTGGGCCCCGTGTCTGTGCGCACG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dirty="0">
                  <a:latin typeface="Courier New" pitchFamily="49" charset="0"/>
                </a:rPr>
                <a:t>b'-tubulin b'2	GGGAGGGTATATAAGCGTTGGCGGACGGTCGGTTGTAGCA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dirty="0">
                  <a:latin typeface="Courier New" pitchFamily="49" charset="0"/>
                </a:rPr>
                <a:t>a'-actin </a:t>
              </a:r>
              <a:r>
                <a:rPr lang="en-US" altLang="en-US" sz="1400" dirty="0" err="1">
                  <a:latin typeface="Courier New" pitchFamily="49" charset="0"/>
                </a:rPr>
                <a:t>skel</a:t>
              </a:r>
              <a:r>
                <a:rPr lang="en-US" altLang="en-US" sz="1400" dirty="0">
                  <a:latin typeface="Courier New" pitchFamily="49" charset="0"/>
                </a:rPr>
                <a:t>-m.	CCGCGGGCTATATAAAACCTGAGCAGAGGGACAAGCGGCC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dirty="0">
                  <a:latin typeface="Courier New" pitchFamily="49" charset="0"/>
                </a:rPr>
                <a:t>a'-cardiac actin	TCAGCGTTCTATAAAGCGGCCCTCCTGGAGCCAGCCACCC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dirty="0">
                  <a:latin typeface="Courier New" pitchFamily="49" charset="0"/>
                </a:rPr>
                <a:t>b'-actin	CGCGGCGGCGCCCTATAAAACCCAGCGGCGCGACGCGCCA</a:t>
              </a:r>
              <a:endParaRPr lang="en-US" altLang="en-US" sz="2400" dirty="0"/>
            </a:p>
          </p:txBody>
        </p:sp>
        <p:sp>
          <p:nvSpPr>
            <p:cNvPr id="109574" name="Text Box 5"/>
            <p:cNvSpPr txBox="1">
              <a:spLocks noChangeArrowheads="1"/>
            </p:cNvSpPr>
            <p:nvPr/>
          </p:nvSpPr>
          <p:spPr bwMode="auto">
            <a:xfrm>
              <a:off x="728" y="1927"/>
              <a:ext cx="3945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US" altLang="en-US" sz="1800" b="1"/>
                <a:t>Human sequences 5’ to transcriptional start</a:t>
              </a:r>
            </a:p>
          </p:txBody>
        </p:sp>
        <p:sp>
          <p:nvSpPr>
            <p:cNvPr id="109575" name="Line 6"/>
            <p:cNvSpPr>
              <a:spLocks noChangeShapeType="1"/>
            </p:cNvSpPr>
            <p:nvPr/>
          </p:nvSpPr>
          <p:spPr bwMode="auto">
            <a:xfrm flipV="1">
              <a:off x="4699" y="2099"/>
              <a:ext cx="0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9576" name="Line 7"/>
            <p:cNvSpPr>
              <a:spLocks noChangeShapeType="1"/>
            </p:cNvSpPr>
            <p:nvPr/>
          </p:nvSpPr>
          <p:spPr bwMode="auto">
            <a:xfrm>
              <a:off x="4704" y="2100"/>
              <a:ext cx="1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9572" name="Text Box 9"/>
          <p:cNvSpPr txBox="1">
            <a:spLocks noChangeArrowheads="1"/>
          </p:cNvSpPr>
          <p:nvPr/>
        </p:nvSpPr>
        <p:spPr bwMode="auto">
          <a:xfrm>
            <a:off x="838200" y="381000"/>
            <a:ext cx="74676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/>
              <a:t>What to do with no training set?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E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Text Box 2"/>
          <p:cNvSpPr txBox="1">
            <a:spLocks noChangeArrowheads="1"/>
          </p:cNvSpPr>
          <p:nvPr/>
        </p:nvSpPr>
        <p:spPr bwMode="auto">
          <a:xfrm>
            <a:off x="0" y="152400"/>
            <a:ext cx="9144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/>
              <a:t>Searching for conserved motifs</a:t>
            </a:r>
          </a:p>
        </p:txBody>
      </p:sp>
      <p:sp>
        <p:nvSpPr>
          <p:cNvPr id="113667" name="Text Box 3"/>
          <p:cNvSpPr txBox="1">
            <a:spLocks noChangeArrowheads="1"/>
          </p:cNvSpPr>
          <p:nvPr/>
        </p:nvSpPr>
        <p:spPr bwMode="auto">
          <a:xfrm>
            <a:off x="1143000" y="1295400"/>
            <a:ext cx="4953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u="sng"/>
              <a:t>Pattern matching</a:t>
            </a:r>
            <a:endParaRPr lang="en-US" altLang="en-US" sz="2400"/>
          </a:p>
        </p:txBody>
      </p:sp>
      <p:sp>
        <p:nvSpPr>
          <p:cNvPr id="113668" name="Text Box 4"/>
          <p:cNvSpPr txBox="1">
            <a:spLocks noChangeArrowheads="1"/>
          </p:cNvSpPr>
          <p:nvPr/>
        </p:nvSpPr>
        <p:spPr bwMode="auto">
          <a:xfrm>
            <a:off x="1143000" y="3005138"/>
            <a:ext cx="4953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>
                <a:sym typeface="Wingdings" pitchFamily="2" charset="2"/>
              </a:rPr>
              <a:t> Ignores lots of information</a:t>
            </a:r>
            <a:endParaRPr lang="en-US" altLang="en-US" sz="2400"/>
          </a:p>
        </p:txBody>
      </p:sp>
      <p:sp>
        <p:nvSpPr>
          <p:cNvPr id="113669" name="Text Box 5"/>
          <p:cNvSpPr txBox="1">
            <a:spLocks noChangeArrowheads="1"/>
          </p:cNvSpPr>
          <p:nvPr/>
        </p:nvSpPr>
        <p:spPr bwMode="auto">
          <a:xfrm>
            <a:off x="1143000" y="2459038"/>
            <a:ext cx="4953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/>
              <a:t> Unforgiving (1 mismatch </a:t>
            </a:r>
            <a:r>
              <a:rPr lang="en-US" altLang="en-US" sz="2400">
                <a:sym typeface="Wingdings" pitchFamily="2" charset="2"/>
              </a:rPr>
              <a:t> death)</a:t>
            </a:r>
            <a:endParaRPr lang="en-US" altLang="en-US" sz="2400"/>
          </a:p>
        </p:txBody>
      </p:sp>
      <p:sp>
        <p:nvSpPr>
          <p:cNvPr id="113670" name="Text Box 6"/>
          <p:cNvSpPr txBox="1">
            <a:spLocks noChangeArrowheads="1"/>
          </p:cNvSpPr>
          <p:nvPr/>
        </p:nvSpPr>
        <p:spPr bwMode="auto">
          <a:xfrm>
            <a:off x="1143000" y="1906588"/>
            <a:ext cx="4953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/>
              <a:t> Quick and easy</a:t>
            </a:r>
          </a:p>
        </p:txBody>
      </p:sp>
      <p:sp>
        <p:nvSpPr>
          <p:cNvPr id="113671" name="Text Box 7"/>
          <p:cNvSpPr txBox="1">
            <a:spLocks noChangeArrowheads="1"/>
          </p:cNvSpPr>
          <p:nvPr/>
        </p:nvSpPr>
        <p:spPr bwMode="auto">
          <a:xfrm>
            <a:off x="1143000" y="3748088"/>
            <a:ext cx="72390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u="sng"/>
              <a:t>Position-specific scoring matrices (PSSMs)</a:t>
            </a:r>
            <a:endParaRPr lang="en-US" altLang="en-US" sz="2400"/>
          </a:p>
        </p:txBody>
      </p:sp>
      <p:sp>
        <p:nvSpPr>
          <p:cNvPr id="113672" name="Text Box 8"/>
          <p:cNvSpPr txBox="1">
            <a:spLocks noChangeArrowheads="1"/>
          </p:cNvSpPr>
          <p:nvPr/>
        </p:nvSpPr>
        <p:spPr bwMode="auto">
          <a:xfrm>
            <a:off x="1143000" y="4343400"/>
            <a:ext cx="4953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/>
              <a:t> Needs training set</a:t>
            </a:r>
          </a:p>
        </p:txBody>
      </p:sp>
      <p:sp>
        <p:nvSpPr>
          <p:cNvPr id="113673" name="Text Box 9"/>
          <p:cNvSpPr txBox="1">
            <a:spLocks noChangeArrowheads="1"/>
          </p:cNvSpPr>
          <p:nvPr/>
        </p:nvSpPr>
        <p:spPr bwMode="auto">
          <a:xfrm>
            <a:off x="1143000" y="4814888"/>
            <a:ext cx="77724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u="sng"/>
              <a:t>Meme, Gibbs sampler, et al (PSSM in reverse)</a:t>
            </a:r>
            <a:endParaRPr lang="en-US" altLang="en-US" sz="2400"/>
          </a:p>
        </p:txBody>
      </p:sp>
      <p:sp>
        <p:nvSpPr>
          <p:cNvPr id="688138" name="Text Box 10"/>
          <p:cNvSpPr txBox="1">
            <a:spLocks noChangeArrowheads="1"/>
          </p:cNvSpPr>
          <p:nvPr/>
        </p:nvSpPr>
        <p:spPr bwMode="auto">
          <a:xfrm>
            <a:off x="1143000" y="5410200"/>
            <a:ext cx="4953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/>
              <a:t> Relatively unbiased</a:t>
            </a:r>
          </a:p>
        </p:txBody>
      </p:sp>
      <p:sp>
        <p:nvSpPr>
          <p:cNvPr id="688139" name="Text Box 11"/>
          <p:cNvSpPr txBox="1">
            <a:spLocks noChangeArrowheads="1"/>
          </p:cNvSpPr>
          <p:nvPr/>
        </p:nvSpPr>
        <p:spPr bwMode="auto">
          <a:xfrm>
            <a:off x="1143000" y="5867400"/>
            <a:ext cx="6019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/>
              <a:t> Can't easily handle variable-length gaps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8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8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8138" grpId="0"/>
      <p:bldP spid="688139" grpId="0"/>
    </p:bld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E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ChangeArrowheads="1"/>
          </p:cNvSpPr>
          <p:nvPr/>
        </p:nvSpPr>
        <p:spPr bwMode="auto">
          <a:xfrm>
            <a:off x="533400" y="2590800"/>
            <a:ext cx="8077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="1"/>
              <a:t>Moral of the Stories</a:t>
            </a:r>
            <a:br>
              <a:rPr lang="en-US" altLang="en-US" sz="4400" b="1"/>
            </a:br>
            <a:endParaRPr lang="en-US" altLang="en-US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ChangeArrowheads="1"/>
          </p:cNvSpPr>
          <p:nvPr/>
        </p:nvSpPr>
        <p:spPr bwMode="auto">
          <a:xfrm>
            <a:off x="4543425" y="3309938"/>
            <a:ext cx="4724400" cy="3657600"/>
          </a:xfrm>
          <a:prstGeom prst="rect">
            <a:avLst/>
          </a:prstGeom>
          <a:solidFill>
            <a:srgbClr val="CC9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15715" name="Rectangle 3"/>
          <p:cNvSpPr>
            <a:spLocks noChangeArrowheads="1"/>
          </p:cNvSpPr>
          <p:nvPr/>
        </p:nvSpPr>
        <p:spPr bwMode="auto">
          <a:xfrm>
            <a:off x="4495800" y="-14288"/>
            <a:ext cx="4800600" cy="3352801"/>
          </a:xfrm>
          <a:prstGeom prst="rect">
            <a:avLst/>
          </a:pr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15716" name="Rectangle 4"/>
          <p:cNvSpPr>
            <a:spLocks noChangeArrowheads="1"/>
          </p:cNvSpPr>
          <p:nvPr/>
        </p:nvSpPr>
        <p:spPr bwMode="auto">
          <a:xfrm>
            <a:off x="4367213" y="6313488"/>
            <a:ext cx="90487" cy="904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15717" name="Freeform 5"/>
          <p:cNvSpPr>
            <a:spLocks/>
          </p:cNvSpPr>
          <p:nvPr/>
        </p:nvSpPr>
        <p:spPr bwMode="auto">
          <a:xfrm>
            <a:off x="-352425" y="2424113"/>
            <a:ext cx="3341688" cy="2627312"/>
          </a:xfrm>
          <a:custGeom>
            <a:avLst/>
            <a:gdLst>
              <a:gd name="T0" fmla="*/ 2147483647 w 2077"/>
              <a:gd name="T1" fmla="*/ 2147483647 h 1636"/>
              <a:gd name="T2" fmla="*/ 2147483647 w 2077"/>
              <a:gd name="T3" fmla="*/ 2147483647 h 1636"/>
              <a:gd name="T4" fmla="*/ 2147483647 w 2077"/>
              <a:gd name="T5" fmla="*/ 2147483647 h 1636"/>
              <a:gd name="T6" fmla="*/ 2147483647 w 2077"/>
              <a:gd name="T7" fmla="*/ 2147483647 h 1636"/>
              <a:gd name="T8" fmla="*/ 2147483647 w 2077"/>
              <a:gd name="T9" fmla="*/ 2147483647 h 1636"/>
              <a:gd name="T10" fmla="*/ 2147483647 w 2077"/>
              <a:gd name="T11" fmla="*/ 2147483647 h 1636"/>
              <a:gd name="T12" fmla="*/ 2147483647 w 2077"/>
              <a:gd name="T13" fmla="*/ 2147483647 h 1636"/>
              <a:gd name="T14" fmla="*/ 2147483647 w 2077"/>
              <a:gd name="T15" fmla="*/ 2147483647 h 1636"/>
              <a:gd name="T16" fmla="*/ 2147483647 w 2077"/>
              <a:gd name="T17" fmla="*/ 2147483647 h 1636"/>
              <a:gd name="T18" fmla="*/ 2147483647 w 2077"/>
              <a:gd name="T19" fmla="*/ 2147483647 h 1636"/>
              <a:gd name="T20" fmla="*/ 2147483647 w 2077"/>
              <a:gd name="T21" fmla="*/ 2147483647 h 1636"/>
              <a:gd name="T22" fmla="*/ 2147483647 w 2077"/>
              <a:gd name="T23" fmla="*/ 2147483647 h 1636"/>
              <a:gd name="T24" fmla="*/ 2147483647 w 2077"/>
              <a:gd name="T25" fmla="*/ 2147483647 h 1636"/>
              <a:gd name="T26" fmla="*/ 2147483647 w 2077"/>
              <a:gd name="T27" fmla="*/ 2147483647 h 1636"/>
              <a:gd name="T28" fmla="*/ 2147483647 w 2077"/>
              <a:gd name="T29" fmla="*/ 2147483647 h 1636"/>
              <a:gd name="T30" fmla="*/ 2147483647 w 2077"/>
              <a:gd name="T31" fmla="*/ 2147483647 h 1636"/>
              <a:gd name="T32" fmla="*/ 2147483647 w 2077"/>
              <a:gd name="T33" fmla="*/ 2147483647 h 1636"/>
              <a:gd name="T34" fmla="*/ 2147483647 w 2077"/>
              <a:gd name="T35" fmla="*/ 2147483647 h 1636"/>
              <a:gd name="T36" fmla="*/ 2147483647 w 2077"/>
              <a:gd name="T37" fmla="*/ 2147483647 h 1636"/>
              <a:gd name="T38" fmla="*/ 2147483647 w 2077"/>
              <a:gd name="T39" fmla="*/ 2147483647 h 1636"/>
              <a:gd name="T40" fmla="*/ 2147483647 w 2077"/>
              <a:gd name="T41" fmla="*/ 2147483647 h 1636"/>
              <a:gd name="T42" fmla="*/ 2147483647 w 2077"/>
              <a:gd name="T43" fmla="*/ 2147483647 h 1636"/>
              <a:gd name="T44" fmla="*/ 2147483647 w 2077"/>
              <a:gd name="T45" fmla="*/ 2147483647 h 1636"/>
              <a:gd name="T46" fmla="*/ 2147483647 w 2077"/>
              <a:gd name="T47" fmla="*/ 2147483647 h 1636"/>
              <a:gd name="T48" fmla="*/ 2147483647 w 2077"/>
              <a:gd name="T49" fmla="*/ 2147483647 h 1636"/>
              <a:gd name="T50" fmla="*/ 2147483647 w 2077"/>
              <a:gd name="T51" fmla="*/ 2147483647 h 1636"/>
              <a:gd name="T52" fmla="*/ 2147483647 w 2077"/>
              <a:gd name="T53" fmla="*/ 2147483647 h 1636"/>
              <a:gd name="T54" fmla="*/ 2147483647 w 2077"/>
              <a:gd name="T55" fmla="*/ 2147483647 h 1636"/>
              <a:gd name="T56" fmla="*/ 2147483647 w 2077"/>
              <a:gd name="T57" fmla="*/ 2147483647 h 1636"/>
              <a:gd name="T58" fmla="*/ 2147483647 w 2077"/>
              <a:gd name="T59" fmla="*/ 2147483647 h 1636"/>
              <a:gd name="T60" fmla="*/ 2147483647 w 2077"/>
              <a:gd name="T61" fmla="*/ 2147483647 h 1636"/>
              <a:gd name="T62" fmla="*/ 2147483647 w 2077"/>
              <a:gd name="T63" fmla="*/ 2147483647 h 1636"/>
              <a:gd name="T64" fmla="*/ 2147483647 w 2077"/>
              <a:gd name="T65" fmla="*/ 2147483647 h 1636"/>
              <a:gd name="T66" fmla="*/ 2147483647 w 2077"/>
              <a:gd name="T67" fmla="*/ 2147483647 h 1636"/>
              <a:gd name="T68" fmla="*/ 2147483647 w 2077"/>
              <a:gd name="T69" fmla="*/ 2147483647 h 1636"/>
              <a:gd name="T70" fmla="*/ 2147483647 w 2077"/>
              <a:gd name="T71" fmla="*/ 2147483647 h 1636"/>
              <a:gd name="T72" fmla="*/ 2147483647 w 2077"/>
              <a:gd name="T73" fmla="*/ 2147483647 h 1636"/>
              <a:gd name="T74" fmla="*/ 2147483647 w 2077"/>
              <a:gd name="T75" fmla="*/ 2147483647 h 1636"/>
              <a:gd name="T76" fmla="*/ 2147483647 w 2077"/>
              <a:gd name="T77" fmla="*/ 2147483647 h 1636"/>
              <a:gd name="T78" fmla="*/ 2147483647 w 2077"/>
              <a:gd name="T79" fmla="*/ 2147483647 h 1636"/>
              <a:gd name="T80" fmla="*/ 2147483647 w 2077"/>
              <a:gd name="T81" fmla="*/ 2147483647 h 1636"/>
              <a:gd name="T82" fmla="*/ 2147483647 w 2077"/>
              <a:gd name="T83" fmla="*/ 2147483647 h 1636"/>
              <a:gd name="T84" fmla="*/ 2147483647 w 2077"/>
              <a:gd name="T85" fmla="*/ 2147483647 h 1636"/>
              <a:gd name="T86" fmla="*/ 2147483647 w 2077"/>
              <a:gd name="T87" fmla="*/ 2147483647 h 1636"/>
              <a:gd name="T88" fmla="*/ 2147483647 w 2077"/>
              <a:gd name="T89" fmla="*/ 2147483647 h 1636"/>
              <a:gd name="T90" fmla="*/ 2147483647 w 2077"/>
              <a:gd name="T91" fmla="*/ 2147483647 h 1636"/>
              <a:gd name="T92" fmla="*/ 2147483647 w 2077"/>
              <a:gd name="T93" fmla="*/ 2147483647 h 1636"/>
              <a:gd name="T94" fmla="*/ 2147483647 w 2077"/>
              <a:gd name="T95" fmla="*/ 2147483647 h 1636"/>
              <a:gd name="T96" fmla="*/ 2147483647 w 2077"/>
              <a:gd name="T97" fmla="*/ 2147483647 h 1636"/>
              <a:gd name="T98" fmla="*/ 2147483647 w 2077"/>
              <a:gd name="T99" fmla="*/ 2147483647 h 1636"/>
              <a:gd name="T100" fmla="*/ 2147483647 w 2077"/>
              <a:gd name="T101" fmla="*/ 2147483647 h 1636"/>
              <a:gd name="T102" fmla="*/ 2147483647 w 2077"/>
              <a:gd name="T103" fmla="*/ 2147483647 h 1636"/>
              <a:gd name="T104" fmla="*/ 2147483647 w 2077"/>
              <a:gd name="T105" fmla="*/ 2147483647 h 1636"/>
              <a:gd name="T106" fmla="*/ 2147483647 w 2077"/>
              <a:gd name="T107" fmla="*/ 2147483647 h 1636"/>
              <a:gd name="T108" fmla="*/ 2147483647 w 2077"/>
              <a:gd name="T109" fmla="*/ 2147483647 h 1636"/>
              <a:gd name="T110" fmla="*/ 2147483647 w 2077"/>
              <a:gd name="T111" fmla="*/ 2147483647 h 1636"/>
              <a:gd name="T112" fmla="*/ 2147483647 w 2077"/>
              <a:gd name="T113" fmla="*/ 2147483647 h 1636"/>
              <a:gd name="T114" fmla="*/ 2147483647 w 2077"/>
              <a:gd name="T115" fmla="*/ 2147483647 h 1636"/>
              <a:gd name="T116" fmla="*/ 2147483647 w 2077"/>
              <a:gd name="T117" fmla="*/ 2147483647 h 1636"/>
              <a:gd name="T118" fmla="*/ 2147483647 w 2077"/>
              <a:gd name="T119" fmla="*/ 2147483647 h 1636"/>
              <a:gd name="T120" fmla="*/ 2147483647 w 2077"/>
              <a:gd name="T121" fmla="*/ 2147483647 h 1636"/>
              <a:gd name="T122" fmla="*/ 2147483647 w 2077"/>
              <a:gd name="T123" fmla="*/ 2147483647 h 1636"/>
              <a:gd name="T124" fmla="*/ 2147483647 w 2077"/>
              <a:gd name="T125" fmla="*/ 2147483647 h 16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2077"/>
              <a:gd name="T190" fmla="*/ 0 h 1636"/>
              <a:gd name="T191" fmla="*/ 2077 w 2077"/>
              <a:gd name="T192" fmla="*/ 1636 h 16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2077" h="1636">
                <a:moveTo>
                  <a:pt x="294" y="356"/>
                </a:moveTo>
                <a:cubicBezTo>
                  <a:pt x="334" y="276"/>
                  <a:pt x="394" y="281"/>
                  <a:pt x="467" y="247"/>
                </a:cubicBezTo>
                <a:cubicBezTo>
                  <a:pt x="527" y="220"/>
                  <a:pt x="502" y="209"/>
                  <a:pt x="577" y="201"/>
                </a:cubicBezTo>
                <a:cubicBezTo>
                  <a:pt x="668" y="191"/>
                  <a:pt x="851" y="183"/>
                  <a:pt x="851" y="183"/>
                </a:cubicBezTo>
                <a:cubicBezTo>
                  <a:pt x="1128" y="212"/>
                  <a:pt x="1094" y="125"/>
                  <a:pt x="1117" y="274"/>
                </a:cubicBezTo>
                <a:cubicBezTo>
                  <a:pt x="1114" y="329"/>
                  <a:pt x="1128" y="388"/>
                  <a:pt x="1107" y="439"/>
                </a:cubicBezTo>
                <a:cubicBezTo>
                  <a:pt x="1097" y="464"/>
                  <a:pt x="1060" y="468"/>
                  <a:pt x="1034" y="475"/>
                </a:cubicBezTo>
                <a:cubicBezTo>
                  <a:pt x="957" y="494"/>
                  <a:pt x="798" y="499"/>
                  <a:pt x="723" y="503"/>
                </a:cubicBezTo>
                <a:cubicBezTo>
                  <a:pt x="696" y="506"/>
                  <a:pt x="618" y="522"/>
                  <a:pt x="605" y="503"/>
                </a:cubicBezTo>
                <a:cubicBezTo>
                  <a:pt x="591" y="482"/>
                  <a:pt x="593" y="454"/>
                  <a:pt x="586" y="430"/>
                </a:cubicBezTo>
                <a:cubicBezTo>
                  <a:pt x="572" y="381"/>
                  <a:pt x="556" y="332"/>
                  <a:pt x="541" y="283"/>
                </a:cubicBezTo>
                <a:cubicBezTo>
                  <a:pt x="580" y="213"/>
                  <a:pt x="593" y="119"/>
                  <a:pt x="659" y="73"/>
                </a:cubicBezTo>
                <a:cubicBezTo>
                  <a:pt x="717" y="33"/>
                  <a:pt x="800" y="46"/>
                  <a:pt x="870" y="55"/>
                </a:cubicBezTo>
                <a:cubicBezTo>
                  <a:pt x="929" y="63"/>
                  <a:pt x="1342" y="198"/>
                  <a:pt x="1409" y="219"/>
                </a:cubicBezTo>
                <a:cubicBezTo>
                  <a:pt x="1269" y="266"/>
                  <a:pt x="1145" y="366"/>
                  <a:pt x="1007" y="411"/>
                </a:cubicBezTo>
                <a:cubicBezTo>
                  <a:pt x="878" y="453"/>
                  <a:pt x="728" y="451"/>
                  <a:pt x="595" y="457"/>
                </a:cubicBezTo>
                <a:cubicBezTo>
                  <a:pt x="559" y="439"/>
                  <a:pt x="511" y="434"/>
                  <a:pt x="486" y="402"/>
                </a:cubicBezTo>
                <a:cubicBezTo>
                  <a:pt x="443" y="348"/>
                  <a:pt x="453" y="239"/>
                  <a:pt x="486" y="183"/>
                </a:cubicBezTo>
                <a:cubicBezTo>
                  <a:pt x="500" y="159"/>
                  <a:pt x="529" y="146"/>
                  <a:pt x="550" y="128"/>
                </a:cubicBezTo>
                <a:cubicBezTo>
                  <a:pt x="614" y="131"/>
                  <a:pt x="681" y="118"/>
                  <a:pt x="742" y="137"/>
                </a:cubicBezTo>
                <a:cubicBezTo>
                  <a:pt x="898" y="185"/>
                  <a:pt x="1011" y="288"/>
                  <a:pt x="1135" y="384"/>
                </a:cubicBezTo>
                <a:cubicBezTo>
                  <a:pt x="1132" y="424"/>
                  <a:pt x="1135" y="464"/>
                  <a:pt x="1126" y="503"/>
                </a:cubicBezTo>
                <a:cubicBezTo>
                  <a:pt x="1122" y="518"/>
                  <a:pt x="1113" y="535"/>
                  <a:pt x="1098" y="539"/>
                </a:cubicBezTo>
                <a:cubicBezTo>
                  <a:pt x="915" y="592"/>
                  <a:pt x="790" y="602"/>
                  <a:pt x="614" y="622"/>
                </a:cubicBezTo>
                <a:cubicBezTo>
                  <a:pt x="565" y="619"/>
                  <a:pt x="510" y="636"/>
                  <a:pt x="467" y="612"/>
                </a:cubicBezTo>
                <a:cubicBezTo>
                  <a:pt x="411" y="581"/>
                  <a:pt x="392" y="401"/>
                  <a:pt x="385" y="366"/>
                </a:cubicBezTo>
                <a:cubicBezTo>
                  <a:pt x="409" y="323"/>
                  <a:pt x="420" y="269"/>
                  <a:pt x="458" y="238"/>
                </a:cubicBezTo>
                <a:cubicBezTo>
                  <a:pt x="572" y="147"/>
                  <a:pt x="794" y="189"/>
                  <a:pt x="906" y="192"/>
                </a:cubicBezTo>
                <a:cubicBezTo>
                  <a:pt x="1033" y="242"/>
                  <a:pt x="1236" y="302"/>
                  <a:pt x="1327" y="420"/>
                </a:cubicBezTo>
                <a:cubicBezTo>
                  <a:pt x="1386" y="497"/>
                  <a:pt x="1406" y="597"/>
                  <a:pt x="1446" y="686"/>
                </a:cubicBezTo>
                <a:cubicBezTo>
                  <a:pt x="1439" y="866"/>
                  <a:pt x="1463" y="1104"/>
                  <a:pt x="1254" y="1188"/>
                </a:cubicBezTo>
                <a:cubicBezTo>
                  <a:pt x="1179" y="1218"/>
                  <a:pt x="1095" y="1219"/>
                  <a:pt x="1016" y="1234"/>
                </a:cubicBezTo>
                <a:cubicBezTo>
                  <a:pt x="539" y="1193"/>
                  <a:pt x="493" y="1361"/>
                  <a:pt x="467" y="1070"/>
                </a:cubicBezTo>
                <a:cubicBezTo>
                  <a:pt x="461" y="1006"/>
                  <a:pt x="461" y="942"/>
                  <a:pt x="458" y="878"/>
                </a:cubicBezTo>
                <a:cubicBezTo>
                  <a:pt x="482" y="829"/>
                  <a:pt x="492" y="769"/>
                  <a:pt x="531" y="731"/>
                </a:cubicBezTo>
                <a:cubicBezTo>
                  <a:pt x="553" y="710"/>
                  <a:pt x="887" y="524"/>
                  <a:pt x="925" y="512"/>
                </a:cubicBezTo>
                <a:cubicBezTo>
                  <a:pt x="992" y="491"/>
                  <a:pt x="1065" y="493"/>
                  <a:pt x="1135" y="484"/>
                </a:cubicBezTo>
                <a:cubicBezTo>
                  <a:pt x="1252" y="514"/>
                  <a:pt x="1208" y="480"/>
                  <a:pt x="1144" y="576"/>
                </a:cubicBezTo>
                <a:cubicBezTo>
                  <a:pt x="1125" y="604"/>
                  <a:pt x="1128" y="650"/>
                  <a:pt x="1098" y="667"/>
                </a:cubicBezTo>
                <a:cubicBezTo>
                  <a:pt x="1035" y="703"/>
                  <a:pt x="958" y="704"/>
                  <a:pt x="888" y="722"/>
                </a:cubicBezTo>
                <a:cubicBezTo>
                  <a:pt x="626" y="712"/>
                  <a:pt x="400" y="653"/>
                  <a:pt x="147" y="585"/>
                </a:cubicBezTo>
                <a:cubicBezTo>
                  <a:pt x="114" y="564"/>
                  <a:pt x="49" y="561"/>
                  <a:pt x="47" y="521"/>
                </a:cubicBezTo>
                <a:cubicBezTo>
                  <a:pt x="30" y="181"/>
                  <a:pt x="276" y="114"/>
                  <a:pt x="531" y="36"/>
                </a:cubicBezTo>
                <a:cubicBezTo>
                  <a:pt x="789" y="88"/>
                  <a:pt x="887" y="64"/>
                  <a:pt x="1071" y="302"/>
                </a:cubicBezTo>
                <a:cubicBezTo>
                  <a:pt x="1131" y="380"/>
                  <a:pt x="1144" y="485"/>
                  <a:pt x="1181" y="576"/>
                </a:cubicBezTo>
                <a:cubicBezTo>
                  <a:pt x="1198" y="740"/>
                  <a:pt x="1234" y="907"/>
                  <a:pt x="1181" y="1070"/>
                </a:cubicBezTo>
                <a:cubicBezTo>
                  <a:pt x="1138" y="1203"/>
                  <a:pt x="1130" y="1197"/>
                  <a:pt x="1053" y="1216"/>
                </a:cubicBezTo>
                <a:cubicBezTo>
                  <a:pt x="988" y="1262"/>
                  <a:pt x="871" y="1357"/>
                  <a:pt x="787" y="1371"/>
                </a:cubicBezTo>
                <a:cubicBezTo>
                  <a:pt x="742" y="1379"/>
                  <a:pt x="696" y="1359"/>
                  <a:pt x="650" y="1353"/>
                </a:cubicBezTo>
                <a:cubicBezTo>
                  <a:pt x="598" y="1316"/>
                  <a:pt x="532" y="1295"/>
                  <a:pt x="495" y="1243"/>
                </a:cubicBezTo>
                <a:cubicBezTo>
                  <a:pt x="433" y="1157"/>
                  <a:pt x="489" y="864"/>
                  <a:pt x="513" y="823"/>
                </a:cubicBezTo>
                <a:cubicBezTo>
                  <a:pt x="555" y="750"/>
                  <a:pt x="837" y="760"/>
                  <a:pt x="870" y="759"/>
                </a:cubicBezTo>
                <a:cubicBezTo>
                  <a:pt x="943" y="771"/>
                  <a:pt x="1019" y="772"/>
                  <a:pt x="1089" y="795"/>
                </a:cubicBezTo>
                <a:cubicBezTo>
                  <a:pt x="1176" y="824"/>
                  <a:pt x="1238" y="968"/>
                  <a:pt x="1272" y="1024"/>
                </a:cubicBezTo>
                <a:cubicBezTo>
                  <a:pt x="1121" y="1196"/>
                  <a:pt x="1066" y="1231"/>
                  <a:pt x="842" y="1271"/>
                </a:cubicBezTo>
                <a:cubicBezTo>
                  <a:pt x="672" y="1255"/>
                  <a:pt x="407" y="1313"/>
                  <a:pt x="495" y="1060"/>
                </a:cubicBezTo>
                <a:cubicBezTo>
                  <a:pt x="505" y="1031"/>
                  <a:pt x="538" y="1017"/>
                  <a:pt x="559" y="996"/>
                </a:cubicBezTo>
                <a:cubicBezTo>
                  <a:pt x="622" y="999"/>
                  <a:pt x="813" y="991"/>
                  <a:pt x="879" y="1051"/>
                </a:cubicBezTo>
                <a:cubicBezTo>
                  <a:pt x="892" y="1063"/>
                  <a:pt x="863" y="1084"/>
                  <a:pt x="851" y="1097"/>
                </a:cubicBezTo>
                <a:cubicBezTo>
                  <a:pt x="826" y="1124"/>
                  <a:pt x="798" y="1148"/>
                  <a:pt x="769" y="1170"/>
                </a:cubicBezTo>
                <a:cubicBezTo>
                  <a:pt x="654" y="1255"/>
                  <a:pt x="665" y="1226"/>
                  <a:pt x="495" y="1234"/>
                </a:cubicBezTo>
                <a:cubicBezTo>
                  <a:pt x="407" y="1174"/>
                  <a:pt x="228" y="1060"/>
                  <a:pt x="157" y="978"/>
                </a:cubicBezTo>
                <a:cubicBezTo>
                  <a:pt x="120" y="936"/>
                  <a:pt x="102" y="881"/>
                  <a:pt x="74" y="832"/>
                </a:cubicBezTo>
                <a:cubicBezTo>
                  <a:pt x="60" y="769"/>
                  <a:pt x="0" y="607"/>
                  <a:pt x="65" y="539"/>
                </a:cubicBezTo>
                <a:cubicBezTo>
                  <a:pt x="103" y="499"/>
                  <a:pt x="169" y="502"/>
                  <a:pt x="221" y="484"/>
                </a:cubicBezTo>
                <a:cubicBezTo>
                  <a:pt x="288" y="487"/>
                  <a:pt x="357" y="477"/>
                  <a:pt x="422" y="494"/>
                </a:cubicBezTo>
                <a:cubicBezTo>
                  <a:pt x="575" y="534"/>
                  <a:pt x="720" y="677"/>
                  <a:pt x="833" y="768"/>
                </a:cubicBezTo>
                <a:cubicBezTo>
                  <a:pt x="857" y="823"/>
                  <a:pt x="891" y="874"/>
                  <a:pt x="906" y="932"/>
                </a:cubicBezTo>
                <a:cubicBezTo>
                  <a:pt x="953" y="1119"/>
                  <a:pt x="657" y="1245"/>
                  <a:pt x="531" y="1280"/>
                </a:cubicBezTo>
                <a:cubicBezTo>
                  <a:pt x="489" y="1292"/>
                  <a:pt x="446" y="1298"/>
                  <a:pt x="403" y="1307"/>
                </a:cubicBezTo>
                <a:cubicBezTo>
                  <a:pt x="360" y="1304"/>
                  <a:pt x="314" y="1315"/>
                  <a:pt x="275" y="1298"/>
                </a:cubicBezTo>
                <a:cubicBezTo>
                  <a:pt x="257" y="1290"/>
                  <a:pt x="254" y="1262"/>
                  <a:pt x="257" y="1243"/>
                </a:cubicBezTo>
                <a:cubicBezTo>
                  <a:pt x="273" y="1153"/>
                  <a:pt x="274" y="1051"/>
                  <a:pt x="330" y="978"/>
                </a:cubicBezTo>
                <a:cubicBezTo>
                  <a:pt x="413" y="870"/>
                  <a:pt x="733" y="883"/>
                  <a:pt x="815" y="878"/>
                </a:cubicBezTo>
                <a:cubicBezTo>
                  <a:pt x="1074" y="893"/>
                  <a:pt x="1068" y="861"/>
                  <a:pt x="1254" y="951"/>
                </a:cubicBezTo>
                <a:cubicBezTo>
                  <a:pt x="1462" y="1052"/>
                  <a:pt x="1443" y="1043"/>
                  <a:pt x="1363" y="1024"/>
                </a:cubicBezTo>
                <a:cubicBezTo>
                  <a:pt x="1140" y="1058"/>
                  <a:pt x="999" y="1052"/>
                  <a:pt x="806" y="932"/>
                </a:cubicBezTo>
                <a:cubicBezTo>
                  <a:pt x="791" y="889"/>
                  <a:pt x="761" y="849"/>
                  <a:pt x="760" y="804"/>
                </a:cubicBezTo>
                <a:cubicBezTo>
                  <a:pt x="747" y="391"/>
                  <a:pt x="1338" y="332"/>
                  <a:pt x="1629" y="302"/>
                </a:cubicBezTo>
                <a:cubicBezTo>
                  <a:pt x="1613" y="345"/>
                  <a:pt x="1628" y="320"/>
                  <a:pt x="1583" y="356"/>
                </a:cubicBezTo>
                <a:cubicBezTo>
                  <a:pt x="1502" y="421"/>
                  <a:pt x="1452" y="485"/>
                  <a:pt x="1354" y="512"/>
                </a:cubicBezTo>
                <a:cubicBezTo>
                  <a:pt x="1306" y="525"/>
                  <a:pt x="1257" y="530"/>
                  <a:pt x="1208" y="539"/>
                </a:cubicBezTo>
                <a:cubicBezTo>
                  <a:pt x="1092" y="527"/>
                  <a:pt x="972" y="539"/>
                  <a:pt x="861" y="503"/>
                </a:cubicBezTo>
                <a:cubicBezTo>
                  <a:pt x="760" y="470"/>
                  <a:pt x="768" y="260"/>
                  <a:pt x="797" y="210"/>
                </a:cubicBezTo>
                <a:cubicBezTo>
                  <a:pt x="860" y="102"/>
                  <a:pt x="1057" y="42"/>
                  <a:pt x="1162" y="0"/>
                </a:cubicBezTo>
                <a:cubicBezTo>
                  <a:pt x="1382" y="35"/>
                  <a:pt x="1518" y="31"/>
                  <a:pt x="1711" y="155"/>
                </a:cubicBezTo>
                <a:cubicBezTo>
                  <a:pt x="1758" y="185"/>
                  <a:pt x="1924" y="397"/>
                  <a:pt x="1958" y="439"/>
                </a:cubicBezTo>
                <a:cubicBezTo>
                  <a:pt x="1904" y="649"/>
                  <a:pt x="1954" y="519"/>
                  <a:pt x="1729" y="786"/>
                </a:cubicBezTo>
                <a:cubicBezTo>
                  <a:pt x="1697" y="824"/>
                  <a:pt x="1663" y="865"/>
                  <a:pt x="1619" y="887"/>
                </a:cubicBezTo>
                <a:cubicBezTo>
                  <a:pt x="1549" y="922"/>
                  <a:pt x="1359" y="953"/>
                  <a:pt x="1272" y="969"/>
                </a:cubicBezTo>
                <a:cubicBezTo>
                  <a:pt x="1242" y="960"/>
                  <a:pt x="1205" y="963"/>
                  <a:pt x="1181" y="942"/>
                </a:cubicBezTo>
                <a:cubicBezTo>
                  <a:pt x="1112" y="881"/>
                  <a:pt x="1088" y="691"/>
                  <a:pt x="1199" y="649"/>
                </a:cubicBezTo>
                <a:cubicBezTo>
                  <a:pt x="1262" y="625"/>
                  <a:pt x="1333" y="637"/>
                  <a:pt x="1400" y="631"/>
                </a:cubicBezTo>
                <a:cubicBezTo>
                  <a:pt x="1464" y="625"/>
                  <a:pt x="1528" y="618"/>
                  <a:pt x="1592" y="612"/>
                </a:cubicBezTo>
                <a:cubicBezTo>
                  <a:pt x="1770" y="639"/>
                  <a:pt x="1899" y="629"/>
                  <a:pt x="2040" y="759"/>
                </a:cubicBezTo>
                <a:cubicBezTo>
                  <a:pt x="2068" y="785"/>
                  <a:pt x="2065" y="832"/>
                  <a:pt x="2077" y="868"/>
                </a:cubicBezTo>
                <a:cubicBezTo>
                  <a:pt x="2065" y="899"/>
                  <a:pt x="2061" y="934"/>
                  <a:pt x="2040" y="960"/>
                </a:cubicBezTo>
                <a:cubicBezTo>
                  <a:pt x="1972" y="1045"/>
                  <a:pt x="1860" y="1024"/>
                  <a:pt x="1766" y="1033"/>
                </a:cubicBezTo>
                <a:cubicBezTo>
                  <a:pt x="1624" y="1027"/>
                  <a:pt x="1478" y="1044"/>
                  <a:pt x="1354" y="951"/>
                </a:cubicBezTo>
                <a:cubicBezTo>
                  <a:pt x="1328" y="932"/>
                  <a:pt x="1336" y="890"/>
                  <a:pt x="1327" y="859"/>
                </a:cubicBezTo>
                <a:cubicBezTo>
                  <a:pt x="1336" y="804"/>
                  <a:pt x="1333" y="746"/>
                  <a:pt x="1354" y="695"/>
                </a:cubicBezTo>
                <a:cubicBezTo>
                  <a:pt x="1457" y="445"/>
                  <a:pt x="1727" y="492"/>
                  <a:pt x="1949" y="484"/>
                </a:cubicBezTo>
                <a:cubicBezTo>
                  <a:pt x="1921" y="493"/>
                  <a:pt x="1895" y="509"/>
                  <a:pt x="1866" y="512"/>
                </a:cubicBezTo>
                <a:cubicBezTo>
                  <a:pt x="1734" y="527"/>
                  <a:pt x="1734" y="380"/>
                  <a:pt x="1702" y="283"/>
                </a:cubicBezTo>
                <a:cubicBezTo>
                  <a:pt x="1699" y="235"/>
                  <a:pt x="1649" y="73"/>
                  <a:pt x="1775" y="73"/>
                </a:cubicBezTo>
                <a:cubicBezTo>
                  <a:pt x="1801" y="73"/>
                  <a:pt x="1806" y="116"/>
                  <a:pt x="1821" y="137"/>
                </a:cubicBezTo>
                <a:cubicBezTo>
                  <a:pt x="1695" y="385"/>
                  <a:pt x="1213" y="506"/>
                  <a:pt x="970" y="594"/>
                </a:cubicBezTo>
                <a:cubicBezTo>
                  <a:pt x="714" y="687"/>
                  <a:pt x="899" y="640"/>
                  <a:pt x="787" y="667"/>
                </a:cubicBezTo>
                <a:cubicBezTo>
                  <a:pt x="892" y="585"/>
                  <a:pt x="989" y="615"/>
                  <a:pt x="1107" y="649"/>
                </a:cubicBezTo>
                <a:cubicBezTo>
                  <a:pt x="1110" y="667"/>
                  <a:pt x="1118" y="685"/>
                  <a:pt x="1117" y="704"/>
                </a:cubicBezTo>
                <a:cubicBezTo>
                  <a:pt x="1115" y="756"/>
                  <a:pt x="1106" y="807"/>
                  <a:pt x="1098" y="859"/>
                </a:cubicBezTo>
                <a:cubicBezTo>
                  <a:pt x="1088" y="926"/>
                  <a:pt x="991" y="965"/>
                  <a:pt x="952" y="1006"/>
                </a:cubicBezTo>
                <a:cubicBezTo>
                  <a:pt x="914" y="1045"/>
                  <a:pt x="888" y="1094"/>
                  <a:pt x="851" y="1134"/>
                </a:cubicBezTo>
                <a:cubicBezTo>
                  <a:pt x="821" y="1167"/>
                  <a:pt x="783" y="1193"/>
                  <a:pt x="751" y="1225"/>
                </a:cubicBezTo>
                <a:cubicBezTo>
                  <a:pt x="727" y="1249"/>
                  <a:pt x="712" y="1285"/>
                  <a:pt x="678" y="1298"/>
                </a:cubicBezTo>
                <a:cubicBezTo>
                  <a:pt x="633" y="1316"/>
                  <a:pt x="586" y="1327"/>
                  <a:pt x="541" y="1344"/>
                </a:cubicBezTo>
                <a:cubicBezTo>
                  <a:pt x="417" y="1441"/>
                  <a:pt x="588" y="1289"/>
                  <a:pt x="486" y="1490"/>
                </a:cubicBezTo>
                <a:cubicBezTo>
                  <a:pt x="477" y="1507"/>
                  <a:pt x="478" y="1451"/>
                  <a:pt x="467" y="1435"/>
                </a:cubicBezTo>
                <a:cubicBezTo>
                  <a:pt x="459" y="1423"/>
                  <a:pt x="443" y="1417"/>
                  <a:pt x="431" y="1408"/>
                </a:cubicBezTo>
                <a:cubicBezTo>
                  <a:pt x="425" y="1396"/>
                  <a:pt x="407" y="1383"/>
                  <a:pt x="413" y="1371"/>
                </a:cubicBezTo>
                <a:cubicBezTo>
                  <a:pt x="449" y="1297"/>
                  <a:pt x="463" y="1368"/>
                  <a:pt x="467" y="1380"/>
                </a:cubicBezTo>
                <a:cubicBezTo>
                  <a:pt x="455" y="1412"/>
                  <a:pt x="448" y="1439"/>
                  <a:pt x="422" y="1463"/>
                </a:cubicBezTo>
                <a:cubicBezTo>
                  <a:pt x="403" y="1480"/>
                  <a:pt x="379" y="1493"/>
                  <a:pt x="358" y="1508"/>
                </a:cubicBezTo>
                <a:cubicBezTo>
                  <a:pt x="349" y="1514"/>
                  <a:pt x="330" y="1527"/>
                  <a:pt x="330" y="1527"/>
                </a:cubicBezTo>
                <a:cubicBezTo>
                  <a:pt x="306" y="1562"/>
                  <a:pt x="291" y="1601"/>
                  <a:pt x="266" y="1636"/>
                </a:cubicBezTo>
                <a:cubicBezTo>
                  <a:pt x="269" y="1627"/>
                  <a:pt x="275" y="1609"/>
                  <a:pt x="275" y="1609"/>
                </a:cubicBezTo>
              </a:path>
            </a:pathLst>
          </a:custGeom>
          <a:noFill/>
          <a:ln w="28575" cmpd="sng">
            <a:solidFill>
              <a:srgbClr val="3381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5718" name="Freeform 6"/>
          <p:cNvSpPr>
            <a:spLocks/>
          </p:cNvSpPr>
          <p:nvPr/>
        </p:nvSpPr>
        <p:spPr bwMode="auto">
          <a:xfrm>
            <a:off x="969963" y="3425825"/>
            <a:ext cx="7016750" cy="3494088"/>
          </a:xfrm>
          <a:custGeom>
            <a:avLst/>
            <a:gdLst>
              <a:gd name="T0" fmla="*/ 0 w 4361"/>
              <a:gd name="T1" fmla="*/ 2147483647 h 2176"/>
              <a:gd name="T2" fmla="*/ 2147483647 w 4361"/>
              <a:gd name="T3" fmla="*/ 2147483647 h 2176"/>
              <a:gd name="T4" fmla="*/ 2147483647 w 4361"/>
              <a:gd name="T5" fmla="*/ 0 h 2176"/>
              <a:gd name="T6" fmla="*/ 0 w 4361"/>
              <a:gd name="T7" fmla="*/ 2147483647 h 2176"/>
              <a:gd name="T8" fmla="*/ 0 60000 65536"/>
              <a:gd name="T9" fmla="*/ 0 60000 65536"/>
              <a:gd name="T10" fmla="*/ 0 60000 65536"/>
              <a:gd name="T11" fmla="*/ 0 60000 65536"/>
              <a:gd name="T12" fmla="*/ 0 w 4361"/>
              <a:gd name="T13" fmla="*/ 0 h 2176"/>
              <a:gd name="T14" fmla="*/ 4361 w 4361"/>
              <a:gd name="T15" fmla="*/ 2176 h 217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361" h="2176">
                <a:moveTo>
                  <a:pt x="0" y="2167"/>
                </a:moveTo>
                <a:lnTo>
                  <a:pt x="1152" y="2176"/>
                </a:lnTo>
                <a:lnTo>
                  <a:pt x="4361" y="0"/>
                </a:lnTo>
                <a:lnTo>
                  <a:pt x="0" y="2167"/>
                </a:lnTo>
                <a:close/>
              </a:path>
            </a:pathLst>
          </a:custGeom>
          <a:solidFill>
            <a:srgbClr val="FFDCA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15719" name="Group 7"/>
          <p:cNvGrpSpPr>
            <a:grpSpLocks/>
          </p:cNvGrpSpPr>
          <p:nvPr/>
        </p:nvGrpSpPr>
        <p:grpSpPr bwMode="auto">
          <a:xfrm>
            <a:off x="-533400" y="-228600"/>
            <a:ext cx="5002213" cy="5583238"/>
            <a:chOff x="-362" y="-144"/>
            <a:chExt cx="3109" cy="3477"/>
          </a:xfrm>
        </p:grpSpPr>
        <p:sp>
          <p:nvSpPr>
            <p:cNvPr id="115746" name="AutoShape 8"/>
            <p:cNvSpPr>
              <a:spLocks noChangeArrowheads="1"/>
            </p:cNvSpPr>
            <p:nvPr/>
          </p:nvSpPr>
          <p:spPr bwMode="auto">
            <a:xfrm rot="585702">
              <a:off x="552" y="-144"/>
              <a:ext cx="477" cy="3477"/>
            </a:xfrm>
            <a:prstGeom prst="parallelogram">
              <a:avLst>
                <a:gd name="adj" fmla="val 25000"/>
              </a:avLst>
            </a:prstGeom>
            <a:solidFill>
              <a:srgbClr val="3414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15747" name="AutoShape 9"/>
            <p:cNvSpPr>
              <a:spLocks noChangeArrowheads="1"/>
            </p:cNvSpPr>
            <p:nvPr/>
          </p:nvSpPr>
          <p:spPr bwMode="auto">
            <a:xfrm rot="2157517" flipH="1">
              <a:off x="-362" y="909"/>
              <a:ext cx="1391" cy="181"/>
            </a:xfrm>
            <a:prstGeom prst="parallelogram">
              <a:avLst>
                <a:gd name="adj" fmla="val 192127"/>
              </a:avLst>
            </a:prstGeom>
            <a:solidFill>
              <a:srgbClr val="3414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15748" name="AutoShape 10"/>
            <p:cNvSpPr>
              <a:spLocks noChangeArrowheads="1"/>
            </p:cNvSpPr>
            <p:nvPr/>
          </p:nvSpPr>
          <p:spPr bwMode="auto">
            <a:xfrm rot="19643217" flipH="1">
              <a:off x="786" y="388"/>
              <a:ext cx="1391" cy="114"/>
            </a:xfrm>
            <a:prstGeom prst="parallelogram">
              <a:avLst>
                <a:gd name="adj" fmla="val 305044"/>
              </a:avLst>
            </a:prstGeom>
            <a:solidFill>
              <a:srgbClr val="3414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15749" name="AutoShape 11"/>
            <p:cNvSpPr>
              <a:spLocks noChangeArrowheads="1"/>
            </p:cNvSpPr>
            <p:nvPr/>
          </p:nvSpPr>
          <p:spPr bwMode="auto">
            <a:xfrm rot="1999607" flipH="1">
              <a:off x="1523" y="542"/>
              <a:ext cx="950" cy="35"/>
            </a:xfrm>
            <a:prstGeom prst="parallelogram">
              <a:avLst>
                <a:gd name="adj" fmla="val 678571"/>
              </a:avLst>
            </a:prstGeom>
            <a:solidFill>
              <a:srgbClr val="3414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15750" name="Freeform 12"/>
            <p:cNvSpPr>
              <a:spLocks/>
            </p:cNvSpPr>
            <p:nvPr/>
          </p:nvSpPr>
          <p:spPr bwMode="auto">
            <a:xfrm>
              <a:off x="1637" y="247"/>
              <a:ext cx="1110" cy="850"/>
            </a:xfrm>
            <a:custGeom>
              <a:avLst/>
              <a:gdLst>
                <a:gd name="T0" fmla="*/ 484 w 1110"/>
                <a:gd name="T1" fmla="*/ 219 h 850"/>
                <a:gd name="T2" fmla="*/ 585 w 1110"/>
                <a:gd name="T3" fmla="*/ 55 h 850"/>
                <a:gd name="T4" fmla="*/ 603 w 1110"/>
                <a:gd name="T5" fmla="*/ 27 h 850"/>
                <a:gd name="T6" fmla="*/ 667 w 1110"/>
                <a:gd name="T7" fmla="*/ 0 h 850"/>
                <a:gd name="T8" fmla="*/ 841 w 1110"/>
                <a:gd name="T9" fmla="*/ 9 h 850"/>
                <a:gd name="T10" fmla="*/ 960 w 1110"/>
                <a:gd name="T11" fmla="*/ 82 h 850"/>
                <a:gd name="T12" fmla="*/ 1088 w 1110"/>
                <a:gd name="T13" fmla="*/ 247 h 850"/>
                <a:gd name="T14" fmla="*/ 1005 w 1110"/>
                <a:gd name="T15" fmla="*/ 448 h 850"/>
                <a:gd name="T16" fmla="*/ 795 w 1110"/>
                <a:gd name="T17" fmla="*/ 356 h 850"/>
                <a:gd name="T18" fmla="*/ 822 w 1110"/>
                <a:gd name="T19" fmla="*/ 201 h 850"/>
                <a:gd name="T20" fmla="*/ 859 w 1110"/>
                <a:gd name="T21" fmla="*/ 192 h 850"/>
                <a:gd name="T22" fmla="*/ 1088 w 1110"/>
                <a:gd name="T23" fmla="*/ 384 h 850"/>
                <a:gd name="T24" fmla="*/ 1069 w 1110"/>
                <a:gd name="T25" fmla="*/ 658 h 850"/>
                <a:gd name="T26" fmla="*/ 1042 w 1110"/>
                <a:gd name="T27" fmla="*/ 695 h 850"/>
                <a:gd name="T28" fmla="*/ 969 w 1110"/>
                <a:gd name="T29" fmla="*/ 713 h 850"/>
                <a:gd name="T30" fmla="*/ 832 w 1110"/>
                <a:gd name="T31" fmla="*/ 704 h 850"/>
                <a:gd name="T32" fmla="*/ 758 w 1110"/>
                <a:gd name="T33" fmla="*/ 658 h 850"/>
                <a:gd name="T34" fmla="*/ 603 w 1110"/>
                <a:gd name="T35" fmla="*/ 494 h 850"/>
                <a:gd name="T36" fmla="*/ 603 w 1110"/>
                <a:gd name="T37" fmla="*/ 356 h 850"/>
                <a:gd name="T38" fmla="*/ 640 w 1110"/>
                <a:gd name="T39" fmla="*/ 347 h 850"/>
                <a:gd name="T40" fmla="*/ 841 w 1110"/>
                <a:gd name="T41" fmla="*/ 430 h 850"/>
                <a:gd name="T42" fmla="*/ 877 w 1110"/>
                <a:gd name="T43" fmla="*/ 494 h 850"/>
                <a:gd name="T44" fmla="*/ 896 w 1110"/>
                <a:gd name="T45" fmla="*/ 567 h 850"/>
                <a:gd name="T46" fmla="*/ 768 w 1110"/>
                <a:gd name="T47" fmla="*/ 850 h 850"/>
                <a:gd name="T48" fmla="*/ 576 w 1110"/>
                <a:gd name="T49" fmla="*/ 832 h 850"/>
                <a:gd name="T50" fmla="*/ 420 w 1110"/>
                <a:gd name="T51" fmla="*/ 740 h 850"/>
                <a:gd name="T52" fmla="*/ 402 w 1110"/>
                <a:gd name="T53" fmla="*/ 695 h 850"/>
                <a:gd name="T54" fmla="*/ 374 w 1110"/>
                <a:gd name="T55" fmla="*/ 649 h 850"/>
                <a:gd name="T56" fmla="*/ 338 w 1110"/>
                <a:gd name="T57" fmla="*/ 494 h 850"/>
                <a:gd name="T58" fmla="*/ 393 w 1110"/>
                <a:gd name="T59" fmla="*/ 356 h 850"/>
                <a:gd name="T60" fmla="*/ 576 w 1110"/>
                <a:gd name="T61" fmla="*/ 484 h 850"/>
                <a:gd name="T62" fmla="*/ 502 w 1110"/>
                <a:gd name="T63" fmla="*/ 695 h 850"/>
                <a:gd name="T64" fmla="*/ 384 w 1110"/>
                <a:gd name="T65" fmla="*/ 704 h 850"/>
                <a:gd name="T66" fmla="*/ 283 w 1110"/>
                <a:gd name="T67" fmla="*/ 631 h 850"/>
                <a:gd name="T68" fmla="*/ 228 w 1110"/>
                <a:gd name="T69" fmla="*/ 521 h 850"/>
                <a:gd name="T70" fmla="*/ 338 w 1110"/>
                <a:gd name="T71" fmla="*/ 256 h 850"/>
                <a:gd name="T72" fmla="*/ 429 w 1110"/>
                <a:gd name="T73" fmla="*/ 356 h 850"/>
                <a:gd name="T74" fmla="*/ 320 w 1110"/>
                <a:gd name="T75" fmla="*/ 631 h 850"/>
                <a:gd name="T76" fmla="*/ 146 w 1110"/>
                <a:gd name="T77" fmla="*/ 585 h 850"/>
                <a:gd name="T78" fmla="*/ 100 w 1110"/>
                <a:gd name="T79" fmla="*/ 539 h 850"/>
                <a:gd name="T80" fmla="*/ 9 w 1110"/>
                <a:gd name="T81" fmla="*/ 402 h 850"/>
                <a:gd name="T82" fmla="*/ 0 w 1110"/>
                <a:gd name="T83" fmla="*/ 338 h 850"/>
                <a:gd name="T84" fmla="*/ 27 w 1110"/>
                <a:gd name="T85" fmla="*/ 283 h 85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110"/>
                <a:gd name="T130" fmla="*/ 0 h 850"/>
                <a:gd name="T131" fmla="*/ 1110 w 1110"/>
                <a:gd name="T132" fmla="*/ 850 h 850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110" h="850">
                  <a:moveTo>
                    <a:pt x="484" y="219"/>
                  </a:moveTo>
                  <a:cubicBezTo>
                    <a:pt x="502" y="146"/>
                    <a:pt x="529" y="108"/>
                    <a:pt x="585" y="55"/>
                  </a:cubicBezTo>
                  <a:cubicBezTo>
                    <a:pt x="593" y="47"/>
                    <a:pt x="594" y="34"/>
                    <a:pt x="603" y="27"/>
                  </a:cubicBezTo>
                  <a:cubicBezTo>
                    <a:pt x="617" y="15"/>
                    <a:pt x="649" y="6"/>
                    <a:pt x="667" y="0"/>
                  </a:cubicBezTo>
                  <a:cubicBezTo>
                    <a:pt x="725" y="3"/>
                    <a:pt x="783" y="4"/>
                    <a:pt x="841" y="9"/>
                  </a:cubicBezTo>
                  <a:cubicBezTo>
                    <a:pt x="886" y="13"/>
                    <a:pt x="927" y="58"/>
                    <a:pt x="960" y="82"/>
                  </a:cubicBezTo>
                  <a:cubicBezTo>
                    <a:pt x="1031" y="134"/>
                    <a:pt x="1058" y="164"/>
                    <a:pt x="1088" y="247"/>
                  </a:cubicBezTo>
                  <a:cubicBezTo>
                    <a:pt x="1075" y="361"/>
                    <a:pt x="1106" y="423"/>
                    <a:pt x="1005" y="448"/>
                  </a:cubicBezTo>
                  <a:cubicBezTo>
                    <a:pt x="868" y="439"/>
                    <a:pt x="840" y="471"/>
                    <a:pt x="795" y="356"/>
                  </a:cubicBezTo>
                  <a:cubicBezTo>
                    <a:pt x="785" y="296"/>
                    <a:pt x="753" y="235"/>
                    <a:pt x="822" y="201"/>
                  </a:cubicBezTo>
                  <a:cubicBezTo>
                    <a:pt x="833" y="195"/>
                    <a:pt x="847" y="195"/>
                    <a:pt x="859" y="192"/>
                  </a:cubicBezTo>
                  <a:cubicBezTo>
                    <a:pt x="944" y="247"/>
                    <a:pt x="1035" y="296"/>
                    <a:pt x="1088" y="384"/>
                  </a:cubicBezTo>
                  <a:cubicBezTo>
                    <a:pt x="1110" y="472"/>
                    <a:pt x="1110" y="575"/>
                    <a:pt x="1069" y="658"/>
                  </a:cubicBezTo>
                  <a:cubicBezTo>
                    <a:pt x="1062" y="672"/>
                    <a:pt x="1055" y="688"/>
                    <a:pt x="1042" y="695"/>
                  </a:cubicBezTo>
                  <a:cubicBezTo>
                    <a:pt x="1020" y="707"/>
                    <a:pt x="969" y="713"/>
                    <a:pt x="969" y="713"/>
                  </a:cubicBezTo>
                  <a:cubicBezTo>
                    <a:pt x="923" y="710"/>
                    <a:pt x="876" y="715"/>
                    <a:pt x="832" y="704"/>
                  </a:cubicBezTo>
                  <a:cubicBezTo>
                    <a:pt x="804" y="697"/>
                    <a:pt x="786" y="667"/>
                    <a:pt x="758" y="658"/>
                  </a:cubicBezTo>
                  <a:cubicBezTo>
                    <a:pt x="695" y="616"/>
                    <a:pt x="645" y="557"/>
                    <a:pt x="603" y="494"/>
                  </a:cubicBezTo>
                  <a:cubicBezTo>
                    <a:pt x="586" y="441"/>
                    <a:pt x="567" y="416"/>
                    <a:pt x="603" y="356"/>
                  </a:cubicBezTo>
                  <a:cubicBezTo>
                    <a:pt x="610" y="345"/>
                    <a:pt x="628" y="350"/>
                    <a:pt x="640" y="347"/>
                  </a:cubicBezTo>
                  <a:cubicBezTo>
                    <a:pt x="729" y="361"/>
                    <a:pt x="788" y="357"/>
                    <a:pt x="841" y="430"/>
                  </a:cubicBezTo>
                  <a:cubicBezTo>
                    <a:pt x="854" y="449"/>
                    <a:pt x="870" y="472"/>
                    <a:pt x="877" y="494"/>
                  </a:cubicBezTo>
                  <a:cubicBezTo>
                    <a:pt x="885" y="518"/>
                    <a:pt x="896" y="567"/>
                    <a:pt x="896" y="567"/>
                  </a:cubicBezTo>
                  <a:cubicBezTo>
                    <a:pt x="888" y="680"/>
                    <a:pt x="883" y="804"/>
                    <a:pt x="768" y="850"/>
                  </a:cubicBezTo>
                  <a:cubicBezTo>
                    <a:pt x="704" y="844"/>
                    <a:pt x="640" y="842"/>
                    <a:pt x="576" y="832"/>
                  </a:cubicBezTo>
                  <a:cubicBezTo>
                    <a:pt x="527" y="824"/>
                    <a:pt x="462" y="764"/>
                    <a:pt x="420" y="740"/>
                  </a:cubicBezTo>
                  <a:cubicBezTo>
                    <a:pt x="414" y="725"/>
                    <a:pt x="409" y="709"/>
                    <a:pt x="402" y="695"/>
                  </a:cubicBezTo>
                  <a:cubicBezTo>
                    <a:pt x="394" y="679"/>
                    <a:pt x="381" y="665"/>
                    <a:pt x="374" y="649"/>
                  </a:cubicBezTo>
                  <a:cubicBezTo>
                    <a:pt x="352" y="600"/>
                    <a:pt x="348" y="546"/>
                    <a:pt x="338" y="494"/>
                  </a:cubicBezTo>
                  <a:cubicBezTo>
                    <a:pt x="346" y="418"/>
                    <a:pt x="344" y="405"/>
                    <a:pt x="393" y="356"/>
                  </a:cubicBezTo>
                  <a:cubicBezTo>
                    <a:pt x="468" y="373"/>
                    <a:pt x="531" y="420"/>
                    <a:pt x="576" y="484"/>
                  </a:cubicBezTo>
                  <a:cubicBezTo>
                    <a:pt x="588" y="560"/>
                    <a:pt x="600" y="669"/>
                    <a:pt x="502" y="695"/>
                  </a:cubicBezTo>
                  <a:cubicBezTo>
                    <a:pt x="464" y="705"/>
                    <a:pt x="423" y="701"/>
                    <a:pt x="384" y="704"/>
                  </a:cubicBezTo>
                  <a:cubicBezTo>
                    <a:pt x="318" y="693"/>
                    <a:pt x="314" y="690"/>
                    <a:pt x="283" y="631"/>
                  </a:cubicBezTo>
                  <a:cubicBezTo>
                    <a:pt x="264" y="595"/>
                    <a:pt x="228" y="521"/>
                    <a:pt x="228" y="521"/>
                  </a:cubicBezTo>
                  <a:cubicBezTo>
                    <a:pt x="237" y="379"/>
                    <a:pt x="211" y="318"/>
                    <a:pt x="338" y="256"/>
                  </a:cubicBezTo>
                  <a:cubicBezTo>
                    <a:pt x="392" y="277"/>
                    <a:pt x="411" y="301"/>
                    <a:pt x="429" y="356"/>
                  </a:cubicBezTo>
                  <a:cubicBezTo>
                    <a:pt x="420" y="528"/>
                    <a:pt x="445" y="543"/>
                    <a:pt x="320" y="631"/>
                  </a:cubicBezTo>
                  <a:cubicBezTo>
                    <a:pt x="229" y="624"/>
                    <a:pt x="211" y="628"/>
                    <a:pt x="146" y="585"/>
                  </a:cubicBezTo>
                  <a:cubicBezTo>
                    <a:pt x="73" y="475"/>
                    <a:pt x="188" y="641"/>
                    <a:pt x="100" y="539"/>
                  </a:cubicBezTo>
                  <a:cubicBezTo>
                    <a:pt x="66" y="500"/>
                    <a:pt x="32" y="449"/>
                    <a:pt x="9" y="402"/>
                  </a:cubicBezTo>
                  <a:cubicBezTo>
                    <a:pt x="6" y="381"/>
                    <a:pt x="0" y="360"/>
                    <a:pt x="0" y="338"/>
                  </a:cubicBezTo>
                  <a:cubicBezTo>
                    <a:pt x="0" y="309"/>
                    <a:pt x="27" y="307"/>
                    <a:pt x="27" y="283"/>
                  </a:cubicBezTo>
                </a:path>
              </a:pathLst>
            </a:custGeom>
            <a:noFill/>
            <a:ln w="76200" cmpd="sng">
              <a:solidFill>
                <a:srgbClr val="00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5720" name="Group 13"/>
          <p:cNvGrpSpPr>
            <a:grpSpLocks/>
          </p:cNvGrpSpPr>
          <p:nvPr/>
        </p:nvGrpSpPr>
        <p:grpSpPr bwMode="auto">
          <a:xfrm>
            <a:off x="560388" y="3714750"/>
            <a:ext cx="5275262" cy="2098675"/>
            <a:chOff x="327" y="2340"/>
            <a:chExt cx="3279" cy="1307"/>
          </a:xfrm>
        </p:grpSpPr>
        <p:sp>
          <p:nvSpPr>
            <p:cNvPr id="115744" name="Freeform 14"/>
            <p:cNvSpPr>
              <a:spLocks/>
            </p:cNvSpPr>
            <p:nvPr/>
          </p:nvSpPr>
          <p:spPr bwMode="auto">
            <a:xfrm>
              <a:off x="327" y="2370"/>
              <a:ext cx="3147" cy="1277"/>
            </a:xfrm>
            <a:custGeom>
              <a:avLst/>
              <a:gdLst>
                <a:gd name="T0" fmla="*/ 75 w 3147"/>
                <a:gd name="T1" fmla="*/ 1004 h 1277"/>
                <a:gd name="T2" fmla="*/ 194 w 3147"/>
                <a:gd name="T3" fmla="*/ 1196 h 1277"/>
                <a:gd name="T4" fmla="*/ 167 w 3147"/>
                <a:gd name="T5" fmla="*/ 1022 h 1277"/>
                <a:gd name="T6" fmla="*/ 340 w 3147"/>
                <a:gd name="T7" fmla="*/ 1251 h 1277"/>
                <a:gd name="T8" fmla="*/ 185 w 3147"/>
                <a:gd name="T9" fmla="*/ 1031 h 1277"/>
                <a:gd name="T10" fmla="*/ 368 w 3147"/>
                <a:gd name="T11" fmla="*/ 1205 h 1277"/>
                <a:gd name="T12" fmla="*/ 322 w 3147"/>
                <a:gd name="T13" fmla="*/ 958 h 1277"/>
                <a:gd name="T14" fmla="*/ 542 w 3147"/>
                <a:gd name="T15" fmla="*/ 894 h 1277"/>
                <a:gd name="T16" fmla="*/ 395 w 3147"/>
                <a:gd name="T17" fmla="*/ 1104 h 1277"/>
                <a:gd name="T18" fmla="*/ 404 w 3147"/>
                <a:gd name="T19" fmla="*/ 885 h 1277"/>
                <a:gd name="T20" fmla="*/ 642 w 3147"/>
                <a:gd name="T21" fmla="*/ 1123 h 1277"/>
                <a:gd name="T22" fmla="*/ 551 w 3147"/>
                <a:gd name="T23" fmla="*/ 894 h 1277"/>
                <a:gd name="T24" fmla="*/ 724 w 3147"/>
                <a:gd name="T25" fmla="*/ 1031 h 1277"/>
                <a:gd name="T26" fmla="*/ 514 w 3147"/>
                <a:gd name="T27" fmla="*/ 848 h 1277"/>
                <a:gd name="T28" fmla="*/ 944 w 3147"/>
                <a:gd name="T29" fmla="*/ 967 h 1277"/>
                <a:gd name="T30" fmla="*/ 788 w 3147"/>
                <a:gd name="T31" fmla="*/ 921 h 1277"/>
                <a:gd name="T32" fmla="*/ 1108 w 3147"/>
                <a:gd name="T33" fmla="*/ 903 h 1277"/>
                <a:gd name="T34" fmla="*/ 962 w 3147"/>
                <a:gd name="T35" fmla="*/ 766 h 1277"/>
                <a:gd name="T36" fmla="*/ 1118 w 3147"/>
                <a:gd name="T37" fmla="*/ 803 h 1277"/>
                <a:gd name="T38" fmla="*/ 1054 w 3147"/>
                <a:gd name="T39" fmla="*/ 729 h 1277"/>
                <a:gd name="T40" fmla="*/ 1438 w 3147"/>
                <a:gd name="T41" fmla="*/ 775 h 1277"/>
                <a:gd name="T42" fmla="*/ 1282 w 3147"/>
                <a:gd name="T43" fmla="*/ 848 h 1277"/>
                <a:gd name="T44" fmla="*/ 1428 w 3147"/>
                <a:gd name="T45" fmla="*/ 702 h 1277"/>
                <a:gd name="T46" fmla="*/ 1383 w 3147"/>
                <a:gd name="T47" fmla="*/ 812 h 1277"/>
                <a:gd name="T48" fmla="*/ 1154 w 3147"/>
                <a:gd name="T49" fmla="*/ 702 h 1277"/>
                <a:gd name="T50" fmla="*/ 1447 w 3147"/>
                <a:gd name="T51" fmla="*/ 702 h 1277"/>
                <a:gd name="T52" fmla="*/ 1383 w 3147"/>
                <a:gd name="T53" fmla="*/ 812 h 1277"/>
                <a:gd name="T54" fmla="*/ 1410 w 3147"/>
                <a:gd name="T55" fmla="*/ 620 h 1277"/>
                <a:gd name="T56" fmla="*/ 1630 w 3147"/>
                <a:gd name="T57" fmla="*/ 793 h 1277"/>
                <a:gd name="T58" fmla="*/ 1730 w 3147"/>
                <a:gd name="T59" fmla="*/ 574 h 1277"/>
                <a:gd name="T60" fmla="*/ 1794 w 3147"/>
                <a:gd name="T61" fmla="*/ 620 h 1277"/>
                <a:gd name="T62" fmla="*/ 1684 w 3147"/>
                <a:gd name="T63" fmla="*/ 528 h 1277"/>
                <a:gd name="T64" fmla="*/ 2004 w 3147"/>
                <a:gd name="T65" fmla="*/ 629 h 1277"/>
                <a:gd name="T66" fmla="*/ 1968 w 3147"/>
                <a:gd name="T67" fmla="*/ 501 h 1277"/>
                <a:gd name="T68" fmla="*/ 2187 w 3147"/>
                <a:gd name="T69" fmla="*/ 501 h 1277"/>
                <a:gd name="T70" fmla="*/ 2096 w 3147"/>
                <a:gd name="T71" fmla="*/ 510 h 1277"/>
                <a:gd name="T72" fmla="*/ 2206 w 3147"/>
                <a:gd name="T73" fmla="*/ 345 h 1277"/>
                <a:gd name="T74" fmla="*/ 2297 w 3147"/>
                <a:gd name="T75" fmla="*/ 400 h 1277"/>
                <a:gd name="T76" fmla="*/ 2105 w 3147"/>
                <a:gd name="T77" fmla="*/ 464 h 1277"/>
                <a:gd name="T78" fmla="*/ 2343 w 3147"/>
                <a:gd name="T79" fmla="*/ 309 h 1277"/>
                <a:gd name="T80" fmla="*/ 2361 w 3147"/>
                <a:gd name="T81" fmla="*/ 419 h 1277"/>
                <a:gd name="T82" fmla="*/ 2471 w 3147"/>
                <a:gd name="T83" fmla="*/ 181 h 1277"/>
                <a:gd name="T84" fmla="*/ 2590 w 3147"/>
                <a:gd name="T85" fmla="*/ 336 h 1277"/>
                <a:gd name="T86" fmla="*/ 2297 w 3147"/>
                <a:gd name="T87" fmla="*/ 190 h 1277"/>
                <a:gd name="T88" fmla="*/ 2635 w 3147"/>
                <a:gd name="T89" fmla="*/ 300 h 1277"/>
                <a:gd name="T90" fmla="*/ 2562 w 3147"/>
                <a:gd name="T91" fmla="*/ 208 h 1277"/>
                <a:gd name="T92" fmla="*/ 2736 w 3147"/>
                <a:gd name="T93" fmla="*/ 327 h 1277"/>
                <a:gd name="T94" fmla="*/ 2617 w 3147"/>
                <a:gd name="T95" fmla="*/ 163 h 1277"/>
                <a:gd name="T96" fmla="*/ 2782 w 3147"/>
                <a:gd name="T97" fmla="*/ 263 h 1277"/>
                <a:gd name="T98" fmla="*/ 2818 w 3147"/>
                <a:gd name="T99" fmla="*/ 117 h 1277"/>
                <a:gd name="T100" fmla="*/ 2946 w 3147"/>
                <a:gd name="T101" fmla="*/ 217 h 1277"/>
                <a:gd name="T102" fmla="*/ 2782 w 3147"/>
                <a:gd name="T103" fmla="*/ 144 h 1277"/>
                <a:gd name="T104" fmla="*/ 3047 w 3147"/>
                <a:gd name="T105" fmla="*/ 135 h 1277"/>
                <a:gd name="T106" fmla="*/ 2992 w 3147"/>
                <a:gd name="T107" fmla="*/ 190 h 1277"/>
                <a:gd name="T108" fmla="*/ 3074 w 3147"/>
                <a:gd name="T109" fmla="*/ 108 h 1277"/>
                <a:gd name="T110" fmla="*/ 3019 w 3147"/>
                <a:gd name="T111" fmla="*/ 153 h 1277"/>
                <a:gd name="T112" fmla="*/ 3147 w 3147"/>
                <a:gd name="T113" fmla="*/ 126 h 1277"/>
                <a:gd name="T114" fmla="*/ 3056 w 3147"/>
                <a:gd name="T115" fmla="*/ 99 h 1277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3147"/>
                <a:gd name="T175" fmla="*/ 0 h 1277"/>
                <a:gd name="T176" fmla="*/ 3147 w 3147"/>
                <a:gd name="T177" fmla="*/ 1277 h 1277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3147" h="1277">
                  <a:moveTo>
                    <a:pt x="48" y="1241"/>
                  </a:moveTo>
                  <a:cubicBezTo>
                    <a:pt x="35" y="1163"/>
                    <a:pt x="0" y="1054"/>
                    <a:pt x="75" y="1004"/>
                  </a:cubicBezTo>
                  <a:cubicBezTo>
                    <a:pt x="142" y="1026"/>
                    <a:pt x="175" y="1030"/>
                    <a:pt x="212" y="1086"/>
                  </a:cubicBezTo>
                  <a:cubicBezTo>
                    <a:pt x="206" y="1123"/>
                    <a:pt x="214" y="1165"/>
                    <a:pt x="194" y="1196"/>
                  </a:cubicBezTo>
                  <a:cubicBezTo>
                    <a:pt x="170" y="1234"/>
                    <a:pt x="100" y="1131"/>
                    <a:pt x="94" y="1123"/>
                  </a:cubicBezTo>
                  <a:cubicBezTo>
                    <a:pt x="73" y="1044"/>
                    <a:pt x="94" y="1034"/>
                    <a:pt x="167" y="1022"/>
                  </a:cubicBezTo>
                  <a:cubicBezTo>
                    <a:pt x="260" y="1033"/>
                    <a:pt x="302" y="1057"/>
                    <a:pt x="368" y="1123"/>
                  </a:cubicBezTo>
                  <a:cubicBezTo>
                    <a:pt x="382" y="1178"/>
                    <a:pt x="393" y="1215"/>
                    <a:pt x="340" y="1251"/>
                  </a:cubicBezTo>
                  <a:cubicBezTo>
                    <a:pt x="181" y="1241"/>
                    <a:pt x="176" y="1277"/>
                    <a:pt x="158" y="1150"/>
                  </a:cubicBezTo>
                  <a:cubicBezTo>
                    <a:pt x="167" y="1110"/>
                    <a:pt x="163" y="1065"/>
                    <a:pt x="185" y="1031"/>
                  </a:cubicBezTo>
                  <a:cubicBezTo>
                    <a:pt x="232" y="959"/>
                    <a:pt x="375" y="1015"/>
                    <a:pt x="414" y="1022"/>
                  </a:cubicBezTo>
                  <a:cubicBezTo>
                    <a:pt x="440" y="1089"/>
                    <a:pt x="448" y="1178"/>
                    <a:pt x="368" y="1205"/>
                  </a:cubicBezTo>
                  <a:cubicBezTo>
                    <a:pt x="325" y="1148"/>
                    <a:pt x="313" y="1102"/>
                    <a:pt x="304" y="1031"/>
                  </a:cubicBezTo>
                  <a:cubicBezTo>
                    <a:pt x="310" y="1007"/>
                    <a:pt x="308" y="979"/>
                    <a:pt x="322" y="958"/>
                  </a:cubicBezTo>
                  <a:cubicBezTo>
                    <a:pt x="349" y="918"/>
                    <a:pt x="418" y="900"/>
                    <a:pt x="459" y="885"/>
                  </a:cubicBezTo>
                  <a:cubicBezTo>
                    <a:pt x="487" y="888"/>
                    <a:pt x="517" y="881"/>
                    <a:pt x="542" y="894"/>
                  </a:cubicBezTo>
                  <a:cubicBezTo>
                    <a:pt x="595" y="922"/>
                    <a:pt x="607" y="992"/>
                    <a:pt x="624" y="1040"/>
                  </a:cubicBezTo>
                  <a:cubicBezTo>
                    <a:pt x="648" y="1208"/>
                    <a:pt x="567" y="1134"/>
                    <a:pt x="395" y="1104"/>
                  </a:cubicBezTo>
                  <a:cubicBezTo>
                    <a:pt x="319" y="1051"/>
                    <a:pt x="198" y="1002"/>
                    <a:pt x="322" y="903"/>
                  </a:cubicBezTo>
                  <a:cubicBezTo>
                    <a:pt x="344" y="885"/>
                    <a:pt x="377" y="891"/>
                    <a:pt x="404" y="885"/>
                  </a:cubicBezTo>
                  <a:cubicBezTo>
                    <a:pt x="585" y="906"/>
                    <a:pt x="673" y="854"/>
                    <a:pt x="697" y="1022"/>
                  </a:cubicBezTo>
                  <a:cubicBezTo>
                    <a:pt x="689" y="1078"/>
                    <a:pt x="695" y="1104"/>
                    <a:pt x="642" y="1123"/>
                  </a:cubicBezTo>
                  <a:cubicBezTo>
                    <a:pt x="590" y="1069"/>
                    <a:pt x="559" y="1029"/>
                    <a:pt x="532" y="958"/>
                  </a:cubicBezTo>
                  <a:cubicBezTo>
                    <a:pt x="538" y="937"/>
                    <a:pt x="535" y="910"/>
                    <a:pt x="551" y="894"/>
                  </a:cubicBezTo>
                  <a:cubicBezTo>
                    <a:pt x="606" y="839"/>
                    <a:pt x="697" y="882"/>
                    <a:pt x="752" y="894"/>
                  </a:cubicBezTo>
                  <a:cubicBezTo>
                    <a:pt x="766" y="938"/>
                    <a:pt x="801" y="999"/>
                    <a:pt x="724" y="1031"/>
                  </a:cubicBezTo>
                  <a:cubicBezTo>
                    <a:pt x="690" y="1045"/>
                    <a:pt x="651" y="1019"/>
                    <a:pt x="615" y="1013"/>
                  </a:cubicBezTo>
                  <a:cubicBezTo>
                    <a:pt x="595" y="1000"/>
                    <a:pt x="427" y="904"/>
                    <a:pt x="514" y="848"/>
                  </a:cubicBezTo>
                  <a:cubicBezTo>
                    <a:pt x="538" y="833"/>
                    <a:pt x="569" y="836"/>
                    <a:pt x="596" y="830"/>
                  </a:cubicBezTo>
                  <a:cubicBezTo>
                    <a:pt x="675" y="844"/>
                    <a:pt x="911" y="837"/>
                    <a:pt x="944" y="967"/>
                  </a:cubicBezTo>
                  <a:cubicBezTo>
                    <a:pt x="914" y="1060"/>
                    <a:pt x="907" y="1041"/>
                    <a:pt x="825" y="995"/>
                  </a:cubicBezTo>
                  <a:cubicBezTo>
                    <a:pt x="813" y="970"/>
                    <a:pt x="796" y="947"/>
                    <a:pt x="788" y="921"/>
                  </a:cubicBezTo>
                  <a:cubicBezTo>
                    <a:pt x="748" y="784"/>
                    <a:pt x="852" y="793"/>
                    <a:pt x="953" y="775"/>
                  </a:cubicBezTo>
                  <a:cubicBezTo>
                    <a:pt x="1070" y="805"/>
                    <a:pt x="1089" y="788"/>
                    <a:pt x="1108" y="903"/>
                  </a:cubicBezTo>
                  <a:cubicBezTo>
                    <a:pt x="1060" y="1003"/>
                    <a:pt x="984" y="911"/>
                    <a:pt x="916" y="867"/>
                  </a:cubicBezTo>
                  <a:cubicBezTo>
                    <a:pt x="882" y="797"/>
                    <a:pt x="894" y="799"/>
                    <a:pt x="962" y="766"/>
                  </a:cubicBezTo>
                  <a:cubicBezTo>
                    <a:pt x="1011" y="769"/>
                    <a:pt x="1061" y="764"/>
                    <a:pt x="1108" y="775"/>
                  </a:cubicBezTo>
                  <a:cubicBezTo>
                    <a:pt x="1118" y="777"/>
                    <a:pt x="1119" y="793"/>
                    <a:pt x="1118" y="803"/>
                  </a:cubicBezTo>
                  <a:cubicBezTo>
                    <a:pt x="1111" y="890"/>
                    <a:pt x="1121" y="878"/>
                    <a:pt x="1072" y="894"/>
                  </a:cubicBezTo>
                  <a:cubicBezTo>
                    <a:pt x="1056" y="853"/>
                    <a:pt x="1021" y="772"/>
                    <a:pt x="1054" y="729"/>
                  </a:cubicBezTo>
                  <a:cubicBezTo>
                    <a:pt x="1066" y="713"/>
                    <a:pt x="1090" y="711"/>
                    <a:pt x="1108" y="702"/>
                  </a:cubicBezTo>
                  <a:cubicBezTo>
                    <a:pt x="1224" y="715"/>
                    <a:pt x="1339" y="710"/>
                    <a:pt x="1438" y="775"/>
                  </a:cubicBezTo>
                  <a:cubicBezTo>
                    <a:pt x="1432" y="796"/>
                    <a:pt x="1433" y="822"/>
                    <a:pt x="1419" y="839"/>
                  </a:cubicBezTo>
                  <a:cubicBezTo>
                    <a:pt x="1379" y="889"/>
                    <a:pt x="1330" y="859"/>
                    <a:pt x="1282" y="848"/>
                  </a:cubicBezTo>
                  <a:cubicBezTo>
                    <a:pt x="1230" y="761"/>
                    <a:pt x="1229" y="734"/>
                    <a:pt x="1310" y="675"/>
                  </a:cubicBezTo>
                  <a:cubicBezTo>
                    <a:pt x="1349" y="684"/>
                    <a:pt x="1393" y="681"/>
                    <a:pt x="1428" y="702"/>
                  </a:cubicBezTo>
                  <a:cubicBezTo>
                    <a:pt x="1444" y="712"/>
                    <a:pt x="1457" y="786"/>
                    <a:pt x="1438" y="803"/>
                  </a:cubicBezTo>
                  <a:cubicBezTo>
                    <a:pt x="1424" y="815"/>
                    <a:pt x="1401" y="809"/>
                    <a:pt x="1383" y="812"/>
                  </a:cubicBezTo>
                  <a:cubicBezTo>
                    <a:pt x="1334" y="804"/>
                    <a:pt x="1170" y="806"/>
                    <a:pt x="1145" y="729"/>
                  </a:cubicBezTo>
                  <a:cubicBezTo>
                    <a:pt x="1148" y="720"/>
                    <a:pt x="1145" y="705"/>
                    <a:pt x="1154" y="702"/>
                  </a:cubicBezTo>
                  <a:cubicBezTo>
                    <a:pt x="1211" y="679"/>
                    <a:pt x="1276" y="689"/>
                    <a:pt x="1337" y="684"/>
                  </a:cubicBezTo>
                  <a:cubicBezTo>
                    <a:pt x="1374" y="690"/>
                    <a:pt x="1411" y="691"/>
                    <a:pt x="1447" y="702"/>
                  </a:cubicBezTo>
                  <a:cubicBezTo>
                    <a:pt x="1502" y="719"/>
                    <a:pt x="1494" y="764"/>
                    <a:pt x="1447" y="803"/>
                  </a:cubicBezTo>
                  <a:cubicBezTo>
                    <a:pt x="1430" y="817"/>
                    <a:pt x="1404" y="809"/>
                    <a:pt x="1383" y="812"/>
                  </a:cubicBezTo>
                  <a:cubicBezTo>
                    <a:pt x="1317" y="792"/>
                    <a:pt x="1223" y="747"/>
                    <a:pt x="1310" y="647"/>
                  </a:cubicBezTo>
                  <a:cubicBezTo>
                    <a:pt x="1333" y="621"/>
                    <a:pt x="1377" y="629"/>
                    <a:pt x="1410" y="620"/>
                  </a:cubicBezTo>
                  <a:cubicBezTo>
                    <a:pt x="1495" y="632"/>
                    <a:pt x="1583" y="632"/>
                    <a:pt x="1666" y="656"/>
                  </a:cubicBezTo>
                  <a:cubicBezTo>
                    <a:pt x="1736" y="676"/>
                    <a:pt x="1679" y="777"/>
                    <a:pt x="1630" y="793"/>
                  </a:cubicBezTo>
                  <a:cubicBezTo>
                    <a:pt x="1590" y="754"/>
                    <a:pt x="1574" y="718"/>
                    <a:pt x="1556" y="665"/>
                  </a:cubicBezTo>
                  <a:cubicBezTo>
                    <a:pt x="1595" y="573"/>
                    <a:pt x="1638" y="583"/>
                    <a:pt x="1730" y="574"/>
                  </a:cubicBezTo>
                  <a:cubicBezTo>
                    <a:pt x="1748" y="577"/>
                    <a:pt x="1770" y="572"/>
                    <a:pt x="1785" y="583"/>
                  </a:cubicBezTo>
                  <a:cubicBezTo>
                    <a:pt x="1795" y="590"/>
                    <a:pt x="1799" y="608"/>
                    <a:pt x="1794" y="620"/>
                  </a:cubicBezTo>
                  <a:cubicBezTo>
                    <a:pt x="1761" y="693"/>
                    <a:pt x="1744" y="683"/>
                    <a:pt x="1684" y="693"/>
                  </a:cubicBezTo>
                  <a:cubicBezTo>
                    <a:pt x="1650" y="633"/>
                    <a:pt x="1611" y="601"/>
                    <a:pt x="1684" y="528"/>
                  </a:cubicBezTo>
                  <a:cubicBezTo>
                    <a:pt x="1702" y="510"/>
                    <a:pt x="1733" y="522"/>
                    <a:pt x="1758" y="519"/>
                  </a:cubicBezTo>
                  <a:cubicBezTo>
                    <a:pt x="1830" y="534"/>
                    <a:pt x="1975" y="540"/>
                    <a:pt x="2004" y="629"/>
                  </a:cubicBezTo>
                  <a:cubicBezTo>
                    <a:pt x="1992" y="638"/>
                    <a:pt x="1983" y="660"/>
                    <a:pt x="1968" y="656"/>
                  </a:cubicBezTo>
                  <a:cubicBezTo>
                    <a:pt x="1894" y="638"/>
                    <a:pt x="1949" y="516"/>
                    <a:pt x="1968" y="501"/>
                  </a:cubicBezTo>
                  <a:cubicBezTo>
                    <a:pt x="1999" y="476"/>
                    <a:pt x="2047" y="489"/>
                    <a:pt x="2087" y="483"/>
                  </a:cubicBezTo>
                  <a:cubicBezTo>
                    <a:pt x="2120" y="489"/>
                    <a:pt x="2161" y="480"/>
                    <a:pt x="2187" y="501"/>
                  </a:cubicBezTo>
                  <a:cubicBezTo>
                    <a:pt x="2201" y="512"/>
                    <a:pt x="2159" y="526"/>
                    <a:pt x="2142" y="528"/>
                  </a:cubicBezTo>
                  <a:cubicBezTo>
                    <a:pt x="2126" y="530"/>
                    <a:pt x="2111" y="516"/>
                    <a:pt x="2096" y="510"/>
                  </a:cubicBezTo>
                  <a:cubicBezTo>
                    <a:pt x="2076" y="479"/>
                    <a:pt x="2048" y="428"/>
                    <a:pt x="2078" y="391"/>
                  </a:cubicBezTo>
                  <a:cubicBezTo>
                    <a:pt x="2109" y="352"/>
                    <a:pt x="2163" y="352"/>
                    <a:pt x="2206" y="345"/>
                  </a:cubicBezTo>
                  <a:cubicBezTo>
                    <a:pt x="2230" y="351"/>
                    <a:pt x="2257" y="351"/>
                    <a:pt x="2279" y="364"/>
                  </a:cubicBezTo>
                  <a:cubicBezTo>
                    <a:pt x="2290" y="371"/>
                    <a:pt x="2303" y="388"/>
                    <a:pt x="2297" y="400"/>
                  </a:cubicBezTo>
                  <a:cubicBezTo>
                    <a:pt x="2281" y="431"/>
                    <a:pt x="2248" y="449"/>
                    <a:pt x="2224" y="473"/>
                  </a:cubicBezTo>
                  <a:cubicBezTo>
                    <a:pt x="2184" y="470"/>
                    <a:pt x="2134" y="491"/>
                    <a:pt x="2105" y="464"/>
                  </a:cubicBezTo>
                  <a:cubicBezTo>
                    <a:pt x="2021" y="388"/>
                    <a:pt x="2204" y="311"/>
                    <a:pt x="2233" y="300"/>
                  </a:cubicBezTo>
                  <a:cubicBezTo>
                    <a:pt x="2270" y="303"/>
                    <a:pt x="2307" y="300"/>
                    <a:pt x="2343" y="309"/>
                  </a:cubicBezTo>
                  <a:cubicBezTo>
                    <a:pt x="2358" y="313"/>
                    <a:pt x="2377" y="321"/>
                    <a:pt x="2379" y="336"/>
                  </a:cubicBezTo>
                  <a:cubicBezTo>
                    <a:pt x="2384" y="364"/>
                    <a:pt x="2367" y="391"/>
                    <a:pt x="2361" y="419"/>
                  </a:cubicBezTo>
                  <a:cubicBezTo>
                    <a:pt x="2295" y="401"/>
                    <a:pt x="2299" y="383"/>
                    <a:pt x="2288" y="318"/>
                  </a:cubicBezTo>
                  <a:cubicBezTo>
                    <a:pt x="2333" y="212"/>
                    <a:pt x="2362" y="213"/>
                    <a:pt x="2471" y="181"/>
                  </a:cubicBezTo>
                  <a:cubicBezTo>
                    <a:pt x="2589" y="192"/>
                    <a:pt x="2601" y="175"/>
                    <a:pt x="2617" y="291"/>
                  </a:cubicBezTo>
                  <a:cubicBezTo>
                    <a:pt x="2608" y="306"/>
                    <a:pt x="2605" y="327"/>
                    <a:pt x="2590" y="336"/>
                  </a:cubicBezTo>
                  <a:cubicBezTo>
                    <a:pt x="2549" y="360"/>
                    <a:pt x="2399" y="328"/>
                    <a:pt x="2388" y="327"/>
                  </a:cubicBezTo>
                  <a:cubicBezTo>
                    <a:pt x="2383" y="323"/>
                    <a:pt x="2225" y="233"/>
                    <a:pt x="2297" y="190"/>
                  </a:cubicBezTo>
                  <a:cubicBezTo>
                    <a:pt x="2318" y="177"/>
                    <a:pt x="2346" y="178"/>
                    <a:pt x="2370" y="172"/>
                  </a:cubicBezTo>
                  <a:cubicBezTo>
                    <a:pt x="2456" y="192"/>
                    <a:pt x="2608" y="190"/>
                    <a:pt x="2635" y="300"/>
                  </a:cubicBezTo>
                  <a:cubicBezTo>
                    <a:pt x="2597" y="357"/>
                    <a:pt x="2551" y="344"/>
                    <a:pt x="2489" y="336"/>
                  </a:cubicBezTo>
                  <a:cubicBezTo>
                    <a:pt x="2443" y="244"/>
                    <a:pt x="2483" y="238"/>
                    <a:pt x="2562" y="208"/>
                  </a:cubicBezTo>
                  <a:cubicBezTo>
                    <a:pt x="2623" y="214"/>
                    <a:pt x="2694" y="192"/>
                    <a:pt x="2745" y="227"/>
                  </a:cubicBezTo>
                  <a:cubicBezTo>
                    <a:pt x="2773" y="246"/>
                    <a:pt x="2765" y="309"/>
                    <a:pt x="2736" y="327"/>
                  </a:cubicBezTo>
                  <a:cubicBezTo>
                    <a:pt x="2704" y="347"/>
                    <a:pt x="2663" y="309"/>
                    <a:pt x="2626" y="300"/>
                  </a:cubicBezTo>
                  <a:cubicBezTo>
                    <a:pt x="2607" y="271"/>
                    <a:pt x="2573" y="190"/>
                    <a:pt x="2617" y="163"/>
                  </a:cubicBezTo>
                  <a:cubicBezTo>
                    <a:pt x="2638" y="150"/>
                    <a:pt x="2666" y="156"/>
                    <a:pt x="2690" y="153"/>
                  </a:cubicBezTo>
                  <a:cubicBezTo>
                    <a:pt x="2804" y="177"/>
                    <a:pt x="2799" y="157"/>
                    <a:pt x="2782" y="263"/>
                  </a:cubicBezTo>
                  <a:cubicBezTo>
                    <a:pt x="2767" y="251"/>
                    <a:pt x="2738" y="246"/>
                    <a:pt x="2736" y="227"/>
                  </a:cubicBezTo>
                  <a:cubicBezTo>
                    <a:pt x="2729" y="139"/>
                    <a:pt x="2766" y="137"/>
                    <a:pt x="2818" y="117"/>
                  </a:cubicBezTo>
                  <a:cubicBezTo>
                    <a:pt x="2888" y="132"/>
                    <a:pt x="2924" y="127"/>
                    <a:pt x="2955" y="190"/>
                  </a:cubicBezTo>
                  <a:cubicBezTo>
                    <a:pt x="2952" y="199"/>
                    <a:pt x="2955" y="214"/>
                    <a:pt x="2946" y="217"/>
                  </a:cubicBezTo>
                  <a:cubicBezTo>
                    <a:pt x="2914" y="226"/>
                    <a:pt x="2824" y="179"/>
                    <a:pt x="2809" y="172"/>
                  </a:cubicBezTo>
                  <a:cubicBezTo>
                    <a:pt x="2800" y="163"/>
                    <a:pt x="2781" y="157"/>
                    <a:pt x="2782" y="144"/>
                  </a:cubicBezTo>
                  <a:cubicBezTo>
                    <a:pt x="2794" y="11"/>
                    <a:pt x="2907" y="80"/>
                    <a:pt x="3001" y="89"/>
                  </a:cubicBezTo>
                  <a:cubicBezTo>
                    <a:pt x="3016" y="104"/>
                    <a:pt x="3035" y="117"/>
                    <a:pt x="3047" y="135"/>
                  </a:cubicBezTo>
                  <a:cubicBezTo>
                    <a:pt x="3054" y="146"/>
                    <a:pt x="3065" y="163"/>
                    <a:pt x="3056" y="172"/>
                  </a:cubicBezTo>
                  <a:cubicBezTo>
                    <a:pt x="3040" y="188"/>
                    <a:pt x="3013" y="184"/>
                    <a:pt x="2992" y="190"/>
                  </a:cubicBezTo>
                  <a:cubicBezTo>
                    <a:pt x="2986" y="181"/>
                    <a:pt x="2976" y="174"/>
                    <a:pt x="2974" y="163"/>
                  </a:cubicBezTo>
                  <a:cubicBezTo>
                    <a:pt x="2966" y="116"/>
                    <a:pt x="3047" y="113"/>
                    <a:pt x="3074" y="108"/>
                  </a:cubicBezTo>
                  <a:cubicBezTo>
                    <a:pt x="3079" y="116"/>
                    <a:pt x="3125" y="171"/>
                    <a:pt x="3083" y="181"/>
                  </a:cubicBezTo>
                  <a:cubicBezTo>
                    <a:pt x="3060" y="187"/>
                    <a:pt x="3040" y="162"/>
                    <a:pt x="3019" y="153"/>
                  </a:cubicBezTo>
                  <a:cubicBezTo>
                    <a:pt x="3016" y="138"/>
                    <a:pt x="3006" y="123"/>
                    <a:pt x="3010" y="108"/>
                  </a:cubicBezTo>
                  <a:cubicBezTo>
                    <a:pt x="3040" y="0"/>
                    <a:pt x="3103" y="82"/>
                    <a:pt x="3147" y="126"/>
                  </a:cubicBezTo>
                  <a:cubicBezTo>
                    <a:pt x="3132" y="135"/>
                    <a:pt x="3119" y="151"/>
                    <a:pt x="3102" y="153"/>
                  </a:cubicBezTo>
                  <a:cubicBezTo>
                    <a:pt x="3043" y="158"/>
                    <a:pt x="3037" y="136"/>
                    <a:pt x="3056" y="99"/>
                  </a:cubicBezTo>
                  <a:cubicBezTo>
                    <a:pt x="3059" y="94"/>
                    <a:pt x="3056" y="111"/>
                    <a:pt x="3056" y="117"/>
                  </a:cubicBezTo>
                </a:path>
              </a:pathLst>
            </a:custGeom>
            <a:noFill/>
            <a:ln w="9525">
              <a:solidFill>
                <a:srgbClr val="00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5745" name="Freeform 15"/>
            <p:cNvSpPr>
              <a:spLocks/>
            </p:cNvSpPr>
            <p:nvPr/>
          </p:nvSpPr>
          <p:spPr bwMode="auto">
            <a:xfrm>
              <a:off x="459" y="2340"/>
              <a:ext cx="3147" cy="1277"/>
            </a:xfrm>
            <a:custGeom>
              <a:avLst/>
              <a:gdLst>
                <a:gd name="T0" fmla="*/ 75 w 3147"/>
                <a:gd name="T1" fmla="*/ 1004 h 1277"/>
                <a:gd name="T2" fmla="*/ 194 w 3147"/>
                <a:gd name="T3" fmla="*/ 1196 h 1277"/>
                <a:gd name="T4" fmla="*/ 167 w 3147"/>
                <a:gd name="T5" fmla="*/ 1022 h 1277"/>
                <a:gd name="T6" fmla="*/ 340 w 3147"/>
                <a:gd name="T7" fmla="*/ 1251 h 1277"/>
                <a:gd name="T8" fmla="*/ 185 w 3147"/>
                <a:gd name="T9" fmla="*/ 1031 h 1277"/>
                <a:gd name="T10" fmla="*/ 368 w 3147"/>
                <a:gd name="T11" fmla="*/ 1205 h 1277"/>
                <a:gd name="T12" fmla="*/ 322 w 3147"/>
                <a:gd name="T13" fmla="*/ 958 h 1277"/>
                <a:gd name="T14" fmla="*/ 542 w 3147"/>
                <a:gd name="T15" fmla="*/ 894 h 1277"/>
                <a:gd name="T16" fmla="*/ 395 w 3147"/>
                <a:gd name="T17" fmla="*/ 1104 h 1277"/>
                <a:gd name="T18" fmla="*/ 404 w 3147"/>
                <a:gd name="T19" fmla="*/ 885 h 1277"/>
                <a:gd name="T20" fmla="*/ 642 w 3147"/>
                <a:gd name="T21" fmla="*/ 1123 h 1277"/>
                <a:gd name="T22" fmla="*/ 551 w 3147"/>
                <a:gd name="T23" fmla="*/ 894 h 1277"/>
                <a:gd name="T24" fmla="*/ 724 w 3147"/>
                <a:gd name="T25" fmla="*/ 1031 h 1277"/>
                <a:gd name="T26" fmla="*/ 514 w 3147"/>
                <a:gd name="T27" fmla="*/ 848 h 1277"/>
                <a:gd name="T28" fmla="*/ 944 w 3147"/>
                <a:gd name="T29" fmla="*/ 967 h 1277"/>
                <a:gd name="T30" fmla="*/ 788 w 3147"/>
                <a:gd name="T31" fmla="*/ 921 h 1277"/>
                <a:gd name="T32" fmla="*/ 1108 w 3147"/>
                <a:gd name="T33" fmla="*/ 903 h 1277"/>
                <a:gd name="T34" fmla="*/ 962 w 3147"/>
                <a:gd name="T35" fmla="*/ 766 h 1277"/>
                <a:gd name="T36" fmla="*/ 1118 w 3147"/>
                <a:gd name="T37" fmla="*/ 803 h 1277"/>
                <a:gd name="T38" fmla="*/ 1054 w 3147"/>
                <a:gd name="T39" fmla="*/ 729 h 1277"/>
                <a:gd name="T40" fmla="*/ 1438 w 3147"/>
                <a:gd name="T41" fmla="*/ 775 h 1277"/>
                <a:gd name="T42" fmla="*/ 1282 w 3147"/>
                <a:gd name="T43" fmla="*/ 848 h 1277"/>
                <a:gd name="T44" fmla="*/ 1428 w 3147"/>
                <a:gd name="T45" fmla="*/ 702 h 1277"/>
                <a:gd name="T46" fmla="*/ 1383 w 3147"/>
                <a:gd name="T47" fmla="*/ 812 h 1277"/>
                <a:gd name="T48" fmla="*/ 1154 w 3147"/>
                <a:gd name="T49" fmla="*/ 702 h 1277"/>
                <a:gd name="T50" fmla="*/ 1447 w 3147"/>
                <a:gd name="T51" fmla="*/ 702 h 1277"/>
                <a:gd name="T52" fmla="*/ 1383 w 3147"/>
                <a:gd name="T53" fmla="*/ 812 h 1277"/>
                <a:gd name="T54" fmla="*/ 1410 w 3147"/>
                <a:gd name="T55" fmla="*/ 620 h 1277"/>
                <a:gd name="T56" fmla="*/ 1630 w 3147"/>
                <a:gd name="T57" fmla="*/ 793 h 1277"/>
                <a:gd name="T58" fmla="*/ 1730 w 3147"/>
                <a:gd name="T59" fmla="*/ 574 h 1277"/>
                <a:gd name="T60" fmla="*/ 1794 w 3147"/>
                <a:gd name="T61" fmla="*/ 620 h 1277"/>
                <a:gd name="T62" fmla="*/ 1684 w 3147"/>
                <a:gd name="T63" fmla="*/ 528 h 1277"/>
                <a:gd name="T64" fmla="*/ 2004 w 3147"/>
                <a:gd name="T65" fmla="*/ 629 h 1277"/>
                <a:gd name="T66" fmla="*/ 1968 w 3147"/>
                <a:gd name="T67" fmla="*/ 501 h 1277"/>
                <a:gd name="T68" fmla="*/ 2187 w 3147"/>
                <a:gd name="T69" fmla="*/ 501 h 1277"/>
                <a:gd name="T70" fmla="*/ 2096 w 3147"/>
                <a:gd name="T71" fmla="*/ 510 h 1277"/>
                <a:gd name="T72" fmla="*/ 2206 w 3147"/>
                <a:gd name="T73" fmla="*/ 345 h 1277"/>
                <a:gd name="T74" fmla="*/ 2297 w 3147"/>
                <a:gd name="T75" fmla="*/ 400 h 1277"/>
                <a:gd name="T76" fmla="*/ 2105 w 3147"/>
                <a:gd name="T77" fmla="*/ 464 h 1277"/>
                <a:gd name="T78" fmla="*/ 2343 w 3147"/>
                <a:gd name="T79" fmla="*/ 309 h 1277"/>
                <a:gd name="T80" fmla="*/ 2361 w 3147"/>
                <a:gd name="T81" fmla="*/ 419 h 1277"/>
                <a:gd name="T82" fmla="*/ 2471 w 3147"/>
                <a:gd name="T83" fmla="*/ 181 h 1277"/>
                <a:gd name="T84" fmla="*/ 2590 w 3147"/>
                <a:gd name="T85" fmla="*/ 336 h 1277"/>
                <a:gd name="T86" fmla="*/ 2297 w 3147"/>
                <a:gd name="T87" fmla="*/ 190 h 1277"/>
                <a:gd name="T88" fmla="*/ 2635 w 3147"/>
                <a:gd name="T89" fmla="*/ 300 h 1277"/>
                <a:gd name="T90" fmla="*/ 2562 w 3147"/>
                <a:gd name="T91" fmla="*/ 208 h 1277"/>
                <a:gd name="T92" fmla="*/ 2736 w 3147"/>
                <a:gd name="T93" fmla="*/ 327 h 1277"/>
                <a:gd name="T94" fmla="*/ 2617 w 3147"/>
                <a:gd name="T95" fmla="*/ 163 h 1277"/>
                <a:gd name="T96" fmla="*/ 2782 w 3147"/>
                <a:gd name="T97" fmla="*/ 263 h 1277"/>
                <a:gd name="T98" fmla="*/ 2818 w 3147"/>
                <a:gd name="T99" fmla="*/ 117 h 1277"/>
                <a:gd name="T100" fmla="*/ 2946 w 3147"/>
                <a:gd name="T101" fmla="*/ 217 h 1277"/>
                <a:gd name="T102" fmla="*/ 2782 w 3147"/>
                <a:gd name="T103" fmla="*/ 144 h 1277"/>
                <a:gd name="T104" fmla="*/ 3047 w 3147"/>
                <a:gd name="T105" fmla="*/ 135 h 1277"/>
                <a:gd name="T106" fmla="*/ 2992 w 3147"/>
                <a:gd name="T107" fmla="*/ 190 h 1277"/>
                <a:gd name="T108" fmla="*/ 3074 w 3147"/>
                <a:gd name="T109" fmla="*/ 108 h 1277"/>
                <a:gd name="T110" fmla="*/ 3019 w 3147"/>
                <a:gd name="T111" fmla="*/ 153 h 1277"/>
                <a:gd name="T112" fmla="*/ 3147 w 3147"/>
                <a:gd name="T113" fmla="*/ 126 h 1277"/>
                <a:gd name="T114" fmla="*/ 3056 w 3147"/>
                <a:gd name="T115" fmla="*/ 99 h 1277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3147"/>
                <a:gd name="T175" fmla="*/ 0 h 1277"/>
                <a:gd name="T176" fmla="*/ 3147 w 3147"/>
                <a:gd name="T177" fmla="*/ 1277 h 1277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3147" h="1277">
                  <a:moveTo>
                    <a:pt x="48" y="1241"/>
                  </a:moveTo>
                  <a:cubicBezTo>
                    <a:pt x="35" y="1163"/>
                    <a:pt x="0" y="1054"/>
                    <a:pt x="75" y="1004"/>
                  </a:cubicBezTo>
                  <a:cubicBezTo>
                    <a:pt x="142" y="1026"/>
                    <a:pt x="175" y="1030"/>
                    <a:pt x="212" y="1086"/>
                  </a:cubicBezTo>
                  <a:cubicBezTo>
                    <a:pt x="206" y="1123"/>
                    <a:pt x="214" y="1165"/>
                    <a:pt x="194" y="1196"/>
                  </a:cubicBezTo>
                  <a:cubicBezTo>
                    <a:pt x="170" y="1234"/>
                    <a:pt x="100" y="1131"/>
                    <a:pt x="94" y="1123"/>
                  </a:cubicBezTo>
                  <a:cubicBezTo>
                    <a:pt x="73" y="1044"/>
                    <a:pt x="94" y="1034"/>
                    <a:pt x="167" y="1022"/>
                  </a:cubicBezTo>
                  <a:cubicBezTo>
                    <a:pt x="260" y="1033"/>
                    <a:pt x="302" y="1057"/>
                    <a:pt x="368" y="1123"/>
                  </a:cubicBezTo>
                  <a:cubicBezTo>
                    <a:pt x="382" y="1178"/>
                    <a:pt x="393" y="1215"/>
                    <a:pt x="340" y="1251"/>
                  </a:cubicBezTo>
                  <a:cubicBezTo>
                    <a:pt x="181" y="1241"/>
                    <a:pt x="176" y="1277"/>
                    <a:pt x="158" y="1150"/>
                  </a:cubicBezTo>
                  <a:cubicBezTo>
                    <a:pt x="167" y="1110"/>
                    <a:pt x="163" y="1065"/>
                    <a:pt x="185" y="1031"/>
                  </a:cubicBezTo>
                  <a:cubicBezTo>
                    <a:pt x="232" y="959"/>
                    <a:pt x="375" y="1015"/>
                    <a:pt x="414" y="1022"/>
                  </a:cubicBezTo>
                  <a:cubicBezTo>
                    <a:pt x="440" y="1089"/>
                    <a:pt x="448" y="1178"/>
                    <a:pt x="368" y="1205"/>
                  </a:cubicBezTo>
                  <a:cubicBezTo>
                    <a:pt x="325" y="1148"/>
                    <a:pt x="313" y="1102"/>
                    <a:pt x="304" y="1031"/>
                  </a:cubicBezTo>
                  <a:cubicBezTo>
                    <a:pt x="310" y="1007"/>
                    <a:pt x="308" y="979"/>
                    <a:pt x="322" y="958"/>
                  </a:cubicBezTo>
                  <a:cubicBezTo>
                    <a:pt x="349" y="918"/>
                    <a:pt x="418" y="900"/>
                    <a:pt x="459" y="885"/>
                  </a:cubicBezTo>
                  <a:cubicBezTo>
                    <a:pt x="487" y="888"/>
                    <a:pt x="517" y="881"/>
                    <a:pt x="542" y="894"/>
                  </a:cubicBezTo>
                  <a:cubicBezTo>
                    <a:pt x="595" y="922"/>
                    <a:pt x="607" y="992"/>
                    <a:pt x="624" y="1040"/>
                  </a:cubicBezTo>
                  <a:cubicBezTo>
                    <a:pt x="648" y="1208"/>
                    <a:pt x="567" y="1134"/>
                    <a:pt x="395" y="1104"/>
                  </a:cubicBezTo>
                  <a:cubicBezTo>
                    <a:pt x="319" y="1051"/>
                    <a:pt x="198" y="1002"/>
                    <a:pt x="322" y="903"/>
                  </a:cubicBezTo>
                  <a:cubicBezTo>
                    <a:pt x="344" y="885"/>
                    <a:pt x="377" y="891"/>
                    <a:pt x="404" y="885"/>
                  </a:cubicBezTo>
                  <a:cubicBezTo>
                    <a:pt x="585" y="906"/>
                    <a:pt x="673" y="854"/>
                    <a:pt x="697" y="1022"/>
                  </a:cubicBezTo>
                  <a:cubicBezTo>
                    <a:pt x="689" y="1078"/>
                    <a:pt x="695" y="1104"/>
                    <a:pt x="642" y="1123"/>
                  </a:cubicBezTo>
                  <a:cubicBezTo>
                    <a:pt x="590" y="1069"/>
                    <a:pt x="559" y="1029"/>
                    <a:pt x="532" y="958"/>
                  </a:cubicBezTo>
                  <a:cubicBezTo>
                    <a:pt x="538" y="937"/>
                    <a:pt x="535" y="910"/>
                    <a:pt x="551" y="894"/>
                  </a:cubicBezTo>
                  <a:cubicBezTo>
                    <a:pt x="606" y="839"/>
                    <a:pt x="697" y="882"/>
                    <a:pt x="752" y="894"/>
                  </a:cubicBezTo>
                  <a:cubicBezTo>
                    <a:pt x="766" y="938"/>
                    <a:pt x="801" y="999"/>
                    <a:pt x="724" y="1031"/>
                  </a:cubicBezTo>
                  <a:cubicBezTo>
                    <a:pt x="690" y="1045"/>
                    <a:pt x="651" y="1019"/>
                    <a:pt x="615" y="1013"/>
                  </a:cubicBezTo>
                  <a:cubicBezTo>
                    <a:pt x="595" y="1000"/>
                    <a:pt x="427" y="904"/>
                    <a:pt x="514" y="848"/>
                  </a:cubicBezTo>
                  <a:cubicBezTo>
                    <a:pt x="538" y="833"/>
                    <a:pt x="569" y="836"/>
                    <a:pt x="596" y="830"/>
                  </a:cubicBezTo>
                  <a:cubicBezTo>
                    <a:pt x="675" y="844"/>
                    <a:pt x="911" y="837"/>
                    <a:pt x="944" y="967"/>
                  </a:cubicBezTo>
                  <a:cubicBezTo>
                    <a:pt x="914" y="1060"/>
                    <a:pt x="907" y="1041"/>
                    <a:pt x="825" y="995"/>
                  </a:cubicBezTo>
                  <a:cubicBezTo>
                    <a:pt x="813" y="970"/>
                    <a:pt x="796" y="947"/>
                    <a:pt x="788" y="921"/>
                  </a:cubicBezTo>
                  <a:cubicBezTo>
                    <a:pt x="748" y="784"/>
                    <a:pt x="852" y="793"/>
                    <a:pt x="953" y="775"/>
                  </a:cubicBezTo>
                  <a:cubicBezTo>
                    <a:pt x="1070" y="805"/>
                    <a:pt x="1089" y="788"/>
                    <a:pt x="1108" y="903"/>
                  </a:cubicBezTo>
                  <a:cubicBezTo>
                    <a:pt x="1060" y="1003"/>
                    <a:pt x="984" y="911"/>
                    <a:pt x="916" y="867"/>
                  </a:cubicBezTo>
                  <a:cubicBezTo>
                    <a:pt x="882" y="797"/>
                    <a:pt x="894" y="799"/>
                    <a:pt x="962" y="766"/>
                  </a:cubicBezTo>
                  <a:cubicBezTo>
                    <a:pt x="1011" y="769"/>
                    <a:pt x="1061" y="764"/>
                    <a:pt x="1108" y="775"/>
                  </a:cubicBezTo>
                  <a:cubicBezTo>
                    <a:pt x="1118" y="777"/>
                    <a:pt x="1119" y="793"/>
                    <a:pt x="1118" y="803"/>
                  </a:cubicBezTo>
                  <a:cubicBezTo>
                    <a:pt x="1111" y="890"/>
                    <a:pt x="1121" y="878"/>
                    <a:pt x="1072" y="894"/>
                  </a:cubicBezTo>
                  <a:cubicBezTo>
                    <a:pt x="1056" y="853"/>
                    <a:pt x="1021" y="772"/>
                    <a:pt x="1054" y="729"/>
                  </a:cubicBezTo>
                  <a:cubicBezTo>
                    <a:pt x="1066" y="713"/>
                    <a:pt x="1090" y="711"/>
                    <a:pt x="1108" y="702"/>
                  </a:cubicBezTo>
                  <a:cubicBezTo>
                    <a:pt x="1224" y="715"/>
                    <a:pt x="1339" y="710"/>
                    <a:pt x="1438" y="775"/>
                  </a:cubicBezTo>
                  <a:cubicBezTo>
                    <a:pt x="1432" y="796"/>
                    <a:pt x="1433" y="822"/>
                    <a:pt x="1419" y="839"/>
                  </a:cubicBezTo>
                  <a:cubicBezTo>
                    <a:pt x="1379" y="889"/>
                    <a:pt x="1330" y="859"/>
                    <a:pt x="1282" y="848"/>
                  </a:cubicBezTo>
                  <a:cubicBezTo>
                    <a:pt x="1230" y="761"/>
                    <a:pt x="1229" y="734"/>
                    <a:pt x="1310" y="675"/>
                  </a:cubicBezTo>
                  <a:cubicBezTo>
                    <a:pt x="1349" y="684"/>
                    <a:pt x="1393" y="681"/>
                    <a:pt x="1428" y="702"/>
                  </a:cubicBezTo>
                  <a:cubicBezTo>
                    <a:pt x="1444" y="712"/>
                    <a:pt x="1457" y="786"/>
                    <a:pt x="1438" y="803"/>
                  </a:cubicBezTo>
                  <a:cubicBezTo>
                    <a:pt x="1424" y="815"/>
                    <a:pt x="1401" y="809"/>
                    <a:pt x="1383" y="812"/>
                  </a:cubicBezTo>
                  <a:cubicBezTo>
                    <a:pt x="1334" y="804"/>
                    <a:pt x="1170" y="806"/>
                    <a:pt x="1145" y="729"/>
                  </a:cubicBezTo>
                  <a:cubicBezTo>
                    <a:pt x="1148" y="720"/>
                    <a:pt x="1145" y="705"/>
                    <a:pt x="1154" y="702"/>
                  </a:cubicBezTo>
                  <a:cubicBezTo>
                    <a:pt x="1211" y="679"/>
                    <a:pt x="1276" y="689"/>
                    <a:pt x="1337" y="684"/>
                  </a:cubicBezTo>
                  <a:cubicBezTo>
                    <a:pt x="1374" y="690"/>
                    <a:pt x="1411" y="691"/>
                    <a:pt x="1447" y="702"/>
                  </a:cubicBezTo>
                  <a:cubicBezTo>
                    <a:pt x="1502" y="719"/>
                    <a:pt x="1494" y="764"/>
                    <a:pt x="1447" y="803"/>
                  </a:cubicBezTo>
                  <a:cubicBezTo>
                    <a:pt x="1430" y="817"/>
                    <a:pt x="1404" y="809"/>
                    <a:pt x="1383" y="812"/>
                  </a:cubicBezTo>
                  <a:cubicBezTo>
                    <a:pt x="1317" y="792"/>
                    <a:pt x="1223" y="747"/>
                    <a:pt x="1310" y="647"/>
                  </a:cubicBezTo>
                  <a:cubicBezTo>
                    <a:pt x="1333" y="621"/>
                    <a:pt x="1377" y="629"/>
                    <a:pt x="1410" y="620"/>
                  </a:cubicBezTo>
                  <a:cubicBezTo>
                    <a:pt x="1495" y="632"/>
                    <a:pt x="1583" y="632"/>
                    <a:pt x="1666" y="656"/>
                  </a:cubicBezTo>
                  <a:cubicBezTo>
                    <a:pt x="1736" y="676"/>
                    <a:pt x="1679" y="777"/>
                    <a:pt x="1630" y="793"/>
                  </a:cubicBezTo>
                  <a:cubicBezTo>
                    <a:pt x="1590" y="754"/>
                    <a:pt x="1574" y="718"/>
                    <a:pt x="1556" y="665"/>
                  </a:cubicBezTo>
                  <a:cubicBezTo>
                    <a:pt x="1595" y="573"/>
                    <a:pt x="1638" y="583"/>
                    <a:pt x="1730" y="574"/>
                  </a:cubicBezTo>
                  <a:cubicBezTo>
                    <a:pt x="1748" y="577"/>
                    <a:pt x="1770" y="572"/>
                    <a:pt x="1785" y="583"/>
                  </a:cubicBezTo>
                  <a:cubicBezTo>
                    <a:pt x="1795" y="590"/>
                    <a:pt x="1799" y="608"/>
                    <a:pt x="1794" y="620"/>
                  </a:cubicBezTo>
                  <a:cubicBezTo>
                    <a:pt x="1761" y="693"/>
                    <a:pt x="1744" y="683"/>
                    <a:pt x="1684" y="693"/>
                  </a:cubicBezTo>
                  <a:cubicBezTo>
                    <a:pt x="1650" y="633"/>
                    <a:pt x="1611" y="601"/>
                    <a:pt x="1684" y="528"/>
                  </a:cubicBezTo>
                  <a:cubicBezTo>
                    <a:pt x="1702" y="510"/>
                    <a:pt x="1733" y="522"/>
                    <a:pt x="1758" y="519"/>
                  </a:cubicBezTo>
                  <a:cubicBezTo>
                    <a:pt x="1830" y="534"/>
                    <a:pt x="1975" y="540"/>
                    <a:pt x="2004" y="629"/>
                  </a:cubicBezTo>
                  <a:cubicBezTo>
                    <a:pt x="1992" y="638"/>
                    <a:pt x="1983" y="660"/>
                    <a:pt x="1968" y="656"/>
                  </a:cubicBezTo>
                  <a:cubicBezTo>
                    <a:pt x="1894" y="638"/>
                    <a:pt x="1949" y="516"/>
                    <a:pt x="1968" y="501"/>
                  </a:cubicBezTo>
                  <a:cubicBezTo>
                    <a:pt x="1999" y="476"/>
                    <a:pt x="2047" y="489"/>
                    <a:pt x="2087" y="483"/>
                  </a:cubicBezTo>
                  <a:cubicBezTo>
                    <a:pt x="2120" y="489"/>
                    <a:pt x="2161" y="480"/>
                    <a:pt x="2187" y="501"/>
                  </a:cubicBezTo>
                  <a:cubicBezTo>
                    <a:pt x="2201" y="512"/>
                    <a:pt x="2159" y="526"/>
                    <a:pt x="2142" y="528"/>
                  </a:cubicBezTo>
                  <a:cubicBezTo>
                    <a:pt x="2126" y="530"/>
                    <a:pt x="2111" y="516"/>
                    <a:pt x="2096" y="510"/>
                  </a:cubicBezTo>
                  <a:cubicBezTo>
                    <a:pt x="2076" y="479"/>
                    <a:pt x="2048" y="428"/>
                    <a:pt x="2078" y="391"/>
                  </a:cubicBezTo>
                  <a:cubicBezTo>
                    <a:pt x="2109" y="352"/>
                    <a:pt x="2163" y="352"/>
                    <a:pt x="2206" y="345"/>
                  </a:cubicBezTo>
                  <a:cubicBezTo>
                    <a:pt x="2230" y="351"/>
                    <a:pt x="2257" y="351"/>
                    <a:pt x="2279" y="364"/>
                  </a:cubicBezTo>
                  <a:cubicBezTo>
                    <a:pt x="2290" y="371"/>
                    <a:pt x="2303" y="388"/>
                    <a:pt x="2297" y="400"/>
                  </a:cubicBezTo>
                  <a:cubicBezTo>
                    <a:pt x="2281" y="431"/>
                    <a:pt x="2248" y="449"/>
                    <a:pt x="2224" y="473"/>
                  </a:cubicBezTo>
                  <a:cubicBezTo>
                    <a:pt x="2184" y="470"/>
                    <a:pt x="2134" y="491"/>
                    <a:pt x="2105" y="464"/>
                  </a:cubicBezTo>
                  <a:cubicBezTo>
                    <a:pt x="2021" y="388"/>
                    <a:pt x="2204" y="311"/>
                    <a:pt x="2233" y="300"/>
                  </a:cubicBezTo>
                  <a:cubicBezTo>
                    <a:pt x="2270" y="303"/>
                    <a:pt x="2307" y="300"/>
                    <a:pt x="2343" y="309"/>
                  </a:cubicBezTo>
                  <a:cubicBezTo>
                    <a:pt x="2358" y="313"/>
                    <a:pt x="2377" y="321"/>
                    <a:pt x="2379" y="336"/>
                  </a:cubicBezTo>
                  <a:cubicBezTo>
                    <a:pt x="2384" y="364"/>
                    <a:pt x="2367" y="391"/>
                    <a:pt x="2361" y="419"/>
                  </a:cubicBezTo>
                  <a:cubicBezTo>
                    <a:pt x="2295" y="401"/>
                    <a:pt x="2299" y="383"/>
                    <a:pt x="2288" y="318"/>
                  </a:cubicBezTo>
                  <a:cubicBezTo>
                    <a:pt x="2333" y="212"/>
                    <a:pt x="2362" y="213"/>
                    <a:pt x="2471" y="181"/>
                  </a:cubicBezTo>
                  <a:cubicBezTo>
                    <a:pt x="2589" y="192"/>
                    <a:pt x="2601" y="175"/>
                    <a:pt x="2617" y="291"/>
                  </a:cubicBezTo>
                  <a:cubicBezTo>
                    <a:pt x="2608" y="306"/>
                    <a:pt x="2605" y="327"/>
                    <a:pt x="2590" y="336"/>
                  </a:cubicBezTo>
                  <a:cubicBezTo>
                    <a:pt x="2549" y="360"/>
                    <a:pt x="2399" y="328"/>
                    <a:pt x="2388" y="327"/>
                  </a:cubicBezTo>
                  <a:cubicBezTo>
                    <a:pt x="2383" y="323"/>
                    <a:pt x="2225" y="233"/>
                    <a:pt x="2297" y="190"/>
                  </a:cubicBezTo>
                  <a:cubicBezTo>
                    <a:pt x="2318" y="177"/>
                    <a:pt x="2346" y="178"/>
                    <a:pt x="2370" y="172"/>
                  </a:cubicBezTo>
                  <a:cubicBezTo>
                    <a:pt x="2456" y="192"/>
                    <a:pt x="2608" y="190"/>
                    <a:pt x="2635" y="300"/>
                  </a:cubicBezTo>
                  <a:cubicBezTo>
                    <a:pt x="2597" y="357"/>
                    <a:pt x="2551" y="344"/>
                    <a:pt x="2489" y="336"/>
                  </a:cubicBezTo>
                  <a:cubicBezTo>
                    <a:pt x="2443" y="244"/>
                    <a:pt x="2483" y="238"/>
                    <a:pt x="2562" y="208"/>
                  </a:cubicBezTo>
                  <a:cubicBezTo>
                    <a:pt x="2623" y="214"/>
                    <a:pt x="2694" y="192"/>
                    <a:pt x="2745" y="227"/>
                  </a:cubicBezTo>
                  <a:cubicBezTo>
                    <a:pt x="2773" y="246"/>
                    <a:pt x="2765" y="309"/>
                    <a:pt x="2736" y="327"/>
                  </a:cubicBezTo>
                  <a:cubicBezTo>
                    <a:pt x="2704" y="347"/>
                    <a:pt x="2663" y="309"/>
                    <a:pt x="2626" y="300"/>
                  </a:cubicBezTo>
                  <a:cubicBezTo>
                    <a:pt x="2607" y="271"/>
                    <a:pt x="2573" y="190"/>
                    <a:pt x="2617" y="163"/>
                  </a:cubicBezTo>
                  <a:cubicBezTo>
                    <a:pt x="2638" y="150"/>
                    <a:pt x="2666" y="156"/>
                    <a:pt x="2690" y="153"/>
                  </a:cubicBezTo>
                  <a:cubicBezTo>
                    <a:pt x="2804" y="177"/>
                    <a:pt x="2799" y="157"/>
                    <a:pt x="2782" y="263"/>
                  </a:cubicBezTo>
                  <a:cubicBezTo>
                    <a:pt x="2767" y="251"/>
                    <a:pt x="2738" y="246"/>
                    <a:pt x="2736" y="227"/>
                  </a:cubicBezTo>
                  <a:cubicBezTo>
                    <a:pt x="2729" y="139"/>
                    <a:pt x="2766" y="137"/>
                    <a:pt x="2818" y="117"/>
                  </a:cubicBezTo>
                  <a:cubicBezTo>
                    <a:pt x="2888" y="132"/>
                    <a:pt x="2924" y="127"/>
                    <a:pt x="2955" y="190"/>
                  </a:cubicBezTo>
                  <a:cubicBezTo>
                    <a:pt x="2952" y="199"/>
                    <a:pt x="2955" y="214"/>
                    <a:pt x="2946" y="217"/>
                  </a:cubicBezTo>
                  <a:cubicBezTo>
                    <a:pt x="2914" y="226"/>
                    <a:pt x="2824" y="179"/>
                    <a:pt x="2809" y="172"/>
                  </a:cubicBezTo>
                  <a:cubicBezTo>
                    <a:pt x="2800" y="163"/>
                    <a:pt x="2781" y="157"/>
                    <a:pt x="2782" y="144"/>
                  </a:cubicBezTo>
                  <a:cubicBezTo>
                    <a:pt x="2794" y="11"/>
                    <a:pt x="2907" y="80"/>
                    <a:pt x="3001" y="89"/>
                  </a:cubicBezTo>
                  <a:cubicBezTo>
                    <a:pt x="3016" y="104"/>
                    <a:pt x="3035" y="117"/>
                    <a:pt x="3047" y="135"/>
                  </a:cubicBezTo>
                  <a:cubicBezTo>
                    <a:pt x="3054" y="146"/>
                    <a:pt x="3065" y="163"/>
                    <a:pt x="3056" y="172"/>
                  </a:cubicBezTo>
                  <a:cubicBezTo>
                    <a:pt x="3040" y="188"/>
                    <a:pt x="3013" y="184"/>
                    <a:pt x="2992" y="190"/>
                  </a:cubicBezTo>
                  <a:cubicBezTo>
                    <a:pt x="2986" y="181"/>
                    <a:pt x="2976" y="174"/>
                    <a:pt x="2974" y="163"/>
                  </a:cubicBezTo>
                  <a:cubicBezTo>
                    <a:pt x="2966" y="116"/>
                    <a:pt x="3047" y="113"/>
                    <a:pt x="3074" y="108"/>
                  </a:cubicBezTo>
                  <a:cubicBezTo>
                    <a:pt x="3079" y="116"/>
                    <a:pt x="3125" y="171"/>
                    <a:pt x="3083" y="181"/>
                  </a:cubicBezTo>
                  <a:cubicBezTo>
                    <a:pt x="3060" y="187"/>
                    <a:pt x="3040" y="162"/>
                    <a:pt x="3019" y="153"/>
                  </a:cubicBezTo>
                  <a:cubicBezTo>
                    <a:pt x="3016" y="138"/>
                    <a:pt x="3006" y="123"/>
                    <a:pt x="3010" y="108"/>
                  </a:cubicBezTo>
                  <a:cubicBezTo>
                    <a:pt x="3040" y="0"/>
                    <a:pt x="3103" y="82"/>
                    <a:pt x="3147" y="126"/>
                  </a:cubicBezTo>
                  <a:cubicBezTo>
                    <a:pt x="3132" y="135"/>
                    <a:pt x="3119" y="151"/>
                    <a:pt x="3102" y="153"/>
                  </a:cubicBezTo>
                  <a:cubicBezTo>
                    <a:pt x="3043" y="158"/>
                    <a:pt x="3037" y="136"/>
                    <a:pt x="3056" y="99"/>
                  </a:cubicBezTo>
                  <a:cubicBezTo>
                    <a:pt x="3059" y="94"/>
                    <a:pt x="3056" y="111"/>
                    <a:pt x="3056" y="117"/>
                  </a:cubicBezTo>
                </a:path>
              </a:pathLst>
            </a:custGeom>
            <a:noFill/>
            <a:ln w="28575" cmpd="sng">
              <a:solidFill>
                <a:srgbClr val="00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5721" name="Group 16"/>
          <p:cNvGrpSpPr>
            <a:grpSpLocks/>
          </p:cNvGrpSpPr>
          <p:nvPr/>
        </p:nvGrpSpPr>
        <p:grpSpPr bwMode="auto">
          <a:xfrm>
            <a:off x="5499100" y="479425"/>
            <a:ext cx="3060700" cy="3228975"/>
            <a:chOff x="3438" y="302"/>
            <a:chExt cx="1902" cy="2011"/>
          </a:xfrm>
        </p:grpSpPr>
        <p:sp>
          <p:nvSpPr>
            <p:cNvPr id="115737" name="Oval 17"/>
            <p:cNvSpPr>
              <a:spLocks noChangeArrowheads="1"/>
            </p:cNvSpPr>
            <p:nvPr/>
          </p:nvSpPr>
          <p:spPr bwMode="auto">
            <a:xfrm>
              <a:off x="4892" y="302"/>
              <a:ext cx="448" cy="457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15738" name="Line 18"/>
            <p:cNvSpPr>
              <a:spLocks noChangeShapeType="1"/>
            </p:cNvSpPr>
            <p:nvPr/>
          </p:nvSpPr>
          <p:spPr bwMode="auto">
            <a:xfrm flipH="1">
              <a:off x="3438" y="430"/>
              <a:ext cx="1444" cy="55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5739" name="Line 19"/>
            <p:cNvSpPr>
              <a:spLocks noChangeShapeType="1"/>
            </p:cNvSpPr>
            <p:nvPr/>
          </p:nvSpPr>
          <p:spPr bwMode="auto">
            <a:xfrm flipH="1">
              <a:off x="3547" y="503"/>
              <a:ext cx="1354" cy="201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5740" name="Line 20"/>
            <p:cNvSpPr>
              <a:spLocks noChangeShapeType="1"/>
            </p:cNvSpPr>
            <p:nvPr/>
          </p:nvSpPr>
          <p:spPr bwMode="auto">
            <a:xfrm flipH="1">
              <a:off x="3529" y="594"/>
              <a:ext cx="1381" cy="741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5741" name="Line 21"/>
            <p:cNvSpPr>
              <a:spLocks noChangeShapeType="1"/>
            </p:cNvSpPr>
            <p:nvPr/>
          </p:nvSpPr>
          <p:spPr bwMode="auto">
            <a:xfrm flipH="1">
              <a:off x="3721" y="704"/>
              <a:ext cx="1280" cy="1609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5742" name="Line 22"/>
            <p:cNvSpPr>
              <a:spLocks noChangeShapeType="1"/>
            </p:cNvSpPr>
            <p:nvPr/>
          </p:nvSpPr>
          <p:spPr bwMode="auto">
            <a:xfrm flipH="1">
              <a:off x="4754" y="741"/>
              <a:ext cx="311" cy="1435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5743" name="Line 23"/>
            <p:cNvSpPr>
              <a:spLocks noChangeShapeType="1"/>
            </p:cNvSpPr>
            <p:nvPr/>
          </p:nvSpPr>
          <p:spPr bwMode="auto">
            <a:xfrm>
              <a:off x="5230" y="741"/>
              <a:ext cx="64" cy="153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5722" name="Group 24"/>
          <p:cNvGrpSpPr>
            <a:grpSpLocks/>
          </p:cNvGrpSpPr>
          <p:nvPr/>
        </p:nvGrpSpPr>
        <p:grpSpPr bwMode="auto">
          <a:xfrm>
            <a:off x="5672138" y="-28575"/>
            <a:ext cx="4364037" cy="914400"/>
            <a:chOff x="3547" y="-18"/>
            <a:chExt cx="2712" cy="569"/>
          </a:xfrm>
        </p:grpSpPr>
        <p:sp>
          <p:nvSpPr>
            <p:cNvPr id="115735" name="AutoShape 25"/>
            <p:cNvSpPr>
              <a:spLocks noChangeArrowheads="1"/>
            </p:cNvSpPr>
            <p:nvPr/>
          </p:nvSpPr>
          <p:spPr bwMode="auto">
            <a:xfrm rot="2281946" flipH="1">
              <a:off x="4035" y="455"/>
              <a:ext cx="2224" cy="96"/>
            </a:xfrm>
            <a:prstGeom prst="parallelogram">
              <a:avLst>
                <a:gd name="adj" fmla="val 579167"/>
              </a:avLst>
            </a:prstGeom>
            <a:solidFill>
              <a:srgbClr val="D6AB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15736" name="Freeform 26"/>
            <p:cNvSpPr>
              <a:spLocks/>
            </p:cNvSpPr>
            <p:nvPr/>
          </p:nvSpPr>
          <p:spPr bwMode="auto">
            <a:xfrm>
              <a:off x="3547" y="-18"/>
              <a:ext cx="1000" cy="568"/>
            </a:xfrm>
            <a:custGeom>
              <a:avLst/>
              <a:gdLst>
                <a:gd name="T0" fmla="*/ 933 w 1000"/>
                <a:gd name="T1" fmla="*/ 45 h 568"/>
                <a:gd name="T2" fmla="*/ 732 w 1000"/>
                <a:gd name="T3" fmla="*/ 210 h 568"/>
                <a:gd name="T4" fmla="*/ 778 w 1000"/>
                <a:gd name="T5" fmla="*/ 82 h 568"/>
                <a:gd name="T6" fmla="*/ 558 w 1000"/>
                <a:gd name="T7" fmla="*/ 91 h 568"/>
                <a:gd name="T8" fmla="*/ 549 w 1000"/>
                <a:gd name="T9" fmla="*/ 256 h 568"/>
                <a:gd name="T10" fmla="*/ 522 w 1000"/>
                <a:gd name="T11" fmla="*/ 64 h 568"/>
                <a:gd name="T12" fmla="*/ 339 w 1000"/>
                <a:gd name="T13" fmla="*/ 146 h 568"/>
                <a:gd name="T14" fmla="*/ 595 w 1000"/>
                <a:gd name="T15" fmla="*/ 292 h 568"/>
                <a:gd name="T16" fmla="*/ 522 w 1000"/>
                <a:gd name="T17" fmla="*/ 45 h 568"/>
                <a:gd name="T18" fmla="*/ 220 w 1000"/>
                <a:gd name="T19" fmla="*/ 247 h 568"/>
                <a:gd name="T20" fmla="*/ 348 w 1000"/>
                <a:gd name="T21" fmla="*/ 128 h 568"/>
                <a:gd name="T22" fmla="*/ 37 w 1000"/>
                <a:gd name="T23" fmla="*/ 301 h 568"/>
                <a:gd name="T24" fmla="*/ 293 w 1000"/>
                <a:gd name="T25" fmla="*/ 484 h 568"/>
                <a:gd name="T26" fmla="*/ 357 w 1000"/>
                <a:gd name="T27" fmla="*/ 247 h 568"/>
                <a:gd name="T28" fmla="*/ 46 w 1000"/>
                <a:gd name="T29" fmla="*/ 484 h 568"/>
                <a:gd name="T30" fmla="*/ 686 w 1000"/>
                <a:gd name="T31" fmla="*/ 448 h 568"/>
                <a:gd name="T32" fmla="*/ 759 w 1000"/>
                <a:gd name="T33" fmla="*/ 283 h 568"/>
                <a:gd name="T34" fmla="*/ 896 w 1000"/>
                <a:gd name="T35" fmla="*/ 219 h 568"/>
                <a:gd name="T36" fmla="*/ 951 w 1000"/>
                <a:gd name="T37" fmla="*/ 128 h 568"/>
                <a:gd name="T38" fmla="*/ 887 w 1000"/>
                <a:gd name="T39" fmla="*/ 173 h 568"/>
                <a:gd name="T40" fmla="*/ 915 w 1000"/>
                <a:gd name="T41" fmla="*/ 0 h 568"/>
                <a:gd name="T42" fmla="*/ 942 w 1000"/>
                <a:gd name="T43" fmla="*/ 64 h 568"/>
                <a:gd name="T44" fmla="*/ 540 w 1000"/>
                <a:gd name="T45" fmla="*/ 192 h 568"/>
                <a:gd name="T46" fmla="*/ 613 w 1000"/>
                <a:gd name="T47" fmla="*/ 173 h 568"/>
                <a:gd name="T48" fmla="*/ 476 w 1000"/>
                <a:gd name="T49" fmla="*/ 100 h 568"/>
                <a:gd name="T50" fmla="*/ 183 w 1000"/>
                <a:gd name="T51" fmla="*/ 228 h 568"/>
                <a:gd name="T52" fmla="*/ 156 w 1000"/>
                <a:gd name="T53" fmla="*/ 73 h 568"/>
                <a:gd name="T54" fmla="*/ 147 w 1000"/>
                <a:gd name="T55" fmla="*/ 329 h 568"/>
                <a:gd name="T56" fmla="*/ 220 w 1000"/>
                <a:gd name="T57" fmla="*/ 274 h 568"/>
                <a:gd name="T58" fmla="*/ 165 w 1000"/>
                <a:gd name="T59" fmla="*/ 393 h 568"/>
                <a:gd name="T60" fmla="*/ 147 w 1000"/>
                <a:gd name="T61" fmla="*/ 539 h 568"/>
                <a:gd name="T62" fmla="*/ 430 w 1000"/>
                <a:gd name="T63" fmla="*/ 347 h 568"/>
                <a:gd name="T64" fmla="*/ 192 w 1000"/>
                <a:gd name="T65" fmla="*/ 301 h 568"/>
                <a:gd name="T66" fmla="*/ 256 w 1000"/>
                <a:gd name="T67" fmla="*/ 375 h 568"/>
                <a:gd name="T68" fmla="*/ 421 w 1000"/>
                <a:gd name="T69" fmla="*/ 192 h 568"/>
                <a:gd name="T70" fmla="*/ 284 w 1000"/>
                <a:gd name="T71" fmla="*/ 365 h 56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000"/>
                <a:gd name="T109" fmla="*/ 0 h 568"/>
                <a:gd name="T110" fmla="*/ 1000 w 1000"/>
                <a:gd name="T111" fmla="*/ 568 h 56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000" h="568">
                  <a:moveTo>
                    <a:pt x="979" y="91"/>
                  </a:moveTo>
                  <a:cubicBezTo>
                    <a:pt x="964" y="76"/>
                    <a:pt x="955" y="46"/>
                    <a:pt x="933" y="45"/>
                  </a:cubicBezTo>
                  <a:cubicBezTo>
                    <a:pt x="844" y="41"/>
                    <a:pt x="764" y="88"/>
                    <a:pt x="714" y="155"/>
                  </a:cubicBezTo>
                  <a:cubicBezTo>
                    <a:pt x="720" y="173"/>
                    <a:pt x="714" y="204"/>
                    <a:pt x="732" y="210"/>
                  </a:cubicBezTo>
                  <a:cubicBezTo>
                    <a:pt x="750" y="216"/>
                    <a:pt x="782" y="147"/>
                    <a:pt x="787" y="137"/>
                  </a:cubicBezTo>
                  <a:cubicBezTo>
                    <a:pt x="784" y="119"/>
                    <a:pt x="790" y="96"/>
                    <a:pt x="778" y="82"/>
                  </a:cubicBezTo>
                  <a:cubicBezTo>
                    <a:pt x="768" y="70"/>
                    <a:pt x="748" y="72"/>
                    <a:pt x="732" y="73"/>
                  </a:cubicBezTo>
                  <a:cubicBezTo>
                    <a:pt x="674" y="75"/>
                    <a:pt x="616" y="85"/>
                    <a:pt x="558" y="91"/>
                  </a:cubicBezTo>
                  <a:cubicBezTo>
                    <a:pt x="539" y="99"/>
                    <a:pt x="466" y="122"/>
                    <a:pt x="458" y="155"/>
                  </a:cubicBezTo>
                  <a:cubicBezTo>
                    <a:pt x="437" y="241"/>
                    <a:pt x="490" y="246"/>
                    <a:pt x="549" y="256"/>
                  </a:cubicBezTo>
                  <a:cubicBezTo>
                    <a:pt x="605" y="197"/>
                    <a:pt x="604" y="213"/>
                    <a:pt x="558" y="73"/>
                  </a:cubicBezTo>
                  <a:cubicBezTo>
                    <a:pt x="554" y="61"/>
                    <a:pt x="534" y="66"/>
                    <a:pt x="522" y="64"/>
                  </a:cubicBezTo>
                  <a:cubicBezTo>
                    <a:pt x="497" y="60"/>
                    <a:pt x="473" y="58"/>
                    <a:pt x="448" y="55"/>
                  </a:cubicBezTo>
                  <a:cubicBezTo>
                    <a:pt x="362" y="76"/>
                    <a:pt x="366" y="65"/>
                    <a:pt x="339" y="146"/>
                  </a:cubicBezTo>
                  <a:cubicBezTo>
                    <a:pt x="351" y="173"/>
                    <a:pt x="355" y="206"/>
                    <a:pt x="375" y="228"/>
                  </a:cubicBezTo>
                  <a:cubicBezTo>
                    <a:pt x="417" y="274"/>
                    <a:pt x="559" y="285"/>
                    <a:pt x="595" y="292"/>
                  </a:cubicBezTo>
                  <a:cubicBezTo>
                    <a:pt x="689" y="267"/>
                    <a:pt x="794" y="240"/>
                    <a:pt x="704" y="109"/>
                  </a:cubicBezTo>
                  <a:cubicBezTo>
                    <a:pt x="683" y="78"/>
                    <a:pt x="539" y="49"/>
                    <a:pt x="522" y="45"/>
                  </a:cubicBezTo>
                  <a:cubicBezTo>
                    <a:pt x="369" y="68"/>
                    <a:pt x="237" y="32"/>
                    <a:pt x="211" y="192"/>
                  </a:cubicBezTo>
                  <a:cubicBezTo>
                    <a:pt x="214" y="210"/>
                    <a:pt x="209" y="232"/>
                    <a:pt x="220" y="247"/>
                  </a:cubicBezTo>
                  <a:cubicBezTo>
                    <a:pt x="236" y="270"/>
                    <a:pt x="297" y="245"/>
                    <a:pt x="330" y="237"/>
                  </a:cubicBezTo>
                  <a:cubicBezTo>
                    <a:pt x="338" y="225"/>
                    <a:pt x="407" y="152"/>
                    <a:pt x="348" y="128"/>
                  </a:cubicBezTo>
                  <a:cubicBezTo>
                    <a:pt x="325" y="119"/>
                    <a:pt x="299" y="138"/>
                    <a:pt x="275" y="146"/>
                  </a:cubicBezTo>
                  <a:cubicBezTo>
                    <a:pt x="175" y="181"/>
                    <a:pt x="105" y="222"/>
                    <a:pt x="37" y="301"/>
                  </a:cubicBezTo>
                  <a:cubicBezTo>
                    <a:pt x="40" y="332"/>
                    <a:pt x="36" y="364"/>
                    <a:pt x="46" y="393"/>
                  </a:cubicBezTo>
                  <a:cubicBezTo>
                    <a:pt x="74" y="470"/>
                    <a:pt x="236" y="475"/>
                    <a:pt x="293" y="484"/>
                  </a:cubicBezTo>
                  <a:cubicBezTo>
                    <a:pt x="422" y="466"/>
                    <a:pt x="491" y="476"/>
                    <a:pt x="512" y="329"/>
                  </a:cubicBezTo>
                  <a:cubicBezTo>
                    <a:pt x="467" y="252"/>
                    <a:pt x="443" y="258"/>
                    <a:pt x="357" y="247"/>
                  </a:cubicBezTo>
                  <a:cubicBezTo>
                    <a:pt x="224" y="277"/>
                    <a:pt x="130" y="324"/>
                    <a:pt x="19" y="402"/>
                  </a:cubicBezTo>
                  <a:cubicBezTo>
                    <a:pt x="28" y="429"/>
                    <a:pt x="23" y="466"/>
                    <a:pt x="46" y="484"/>
                  </a:cubicBezTo>
                  <a:cubicBezTo>
                    <a:pt x="99" y="525"/>
                    <a:pt x="314" y="535"/>
                    <a:pt x="357" y="539"/>
                  </a:cubicBezTo>
                  <a:cubicBezTo>
                    <a:pt x="523" y="532"/>
                    <a:pt x="573" y="567"/>
                    <a:pt x="686" y="448"/>
                  </a:cubicBezTo>
                  <a:cubicBezTo>
                    <a:pt x="715" y="417"/>
                    <a:pt x="729" y="375"/>
                    <a:pt x="750" y="338"/>
                  </a:cubicBezTo>
                  <a:cubicBezTo>
                    <a:pt x="753" y="320"/>
                    <a:pt x="778" y="283"/>
                    <a:pt x="759" y="283"/>
                  </a:cubicBezTo>
                  <a:cubicBezTo>
                    <a:pt x="687" y="283"/>
                    <a:pt x="715" y="340"/>
                    <a:pt x="723" y="365"/>
                  </a:cubicBezTo>
                  <a:cubicBezTo>
                    <a:pt x="786" y="327"/>
                    <a:pt x="850" y="277"/>
                    <a:pt x="896" y="219"/>
                  </a:cubicBezTo>
                  <a:cubicBezTo>
                    <a:pt x="911" y="200"/>
                    <a:pt x="920" y="176"/>
                    <a:pt x="933" y="155"/>
                  </a:cubicBezTo>
                  <a:cubicBezTo>
                    <a:pt x="939" y="146"/>
                    <a:pt x="962" y="131"/>
                    <a:pt x="951" y="128"/>
                  </a:cubicBezTo>
                  <a:cubicBezTo>
                    <a:pt x="932" y="123"/>
                    <a:pt x="914" y="140"/>
                    <a:pt x="896" y="146"/>
                  </a:cubicBezTo>
                  <a:cubicBezTo>
                    <a:pt x="893" y="155"/>
                    <a:pt x="882" y="165"/>
                    <a:pt x="887" y="173"/>
                  </a:cubicBezTo>
                  <a:cubicBezTo>
                    <a:pt x="906" y="205"/>
                    <a:pt x="929" y="190"/>
                    <a:pt x="951" y="183"/>
                  </a:cubicBezTo>
                  <a:cubicBezTo>
                    <a:pt x="1000" y="118"/>
                    <a:pt x="998" y="28"/>
                    <a:pt x="915" y="0"/>
                  </a:cubicBezTo>
                  <a:cubicBezTo>
                    <a:pt x="809" y="26"/>
                    <a:pt x="843" y="112"/>
                    <a:pt x="906" y="173"/>
                  </a:cubicBezTo>
                  <a:cubicBezTo>
                    <a:pt x="954" y="154"/>
                    <a:pt x="1000" y="152"/>
                    <a:pt x="942" y="64"/>
                  </a:cubicBezTo>
                  <a:cubicBezTo>
                    <a:pt x="930" y="45"/>
                    <a:pt x="899" y="51"/>
                    <a:pt x="878" y="45"/>
                  </a:cubicBezTo>
                  <a:cubicBezTo>
                    <a:pt x="756" y="80"/>
                    <a:pt x="639" y="109"/>
                    <a:pt x="540" y="192"/>
                  </a:cubicBezTo>
                  <a:cubicBezTo>
                    <a:pt x="546" y="204"/>
                    <a:pt x="546" y="221"/>
                    <a:pt x="558" y="228"/>
                  </a:cubicBezTo>
                  <a:cubicBezTo>
                    <a:pt x="582" y="242"/>
                    <a:pt x="598" y="199"/>
                    <a:pt x="613" y="173"/>
                  </a:cubicBezTo>
                  <a:cubicBezTo>
                    <a:pt x="601" y="146"/>
                    <a:pt x="602" y="105"/>
                    <a:pt x="576" y="91"/>
                  </a:cubicBezTo>
                  <a:cubicBezTo>
                    <a:pt x="546" y="75"/>
                    <a:pt x="509" y="96"/>
                    <a:pt x="476" y="100"/>
                  </a:cubicBezTo>
                  <a:cubicBezTo>
                    <a:pt x="427" y="106"/>
                    <a:pt x="379" y="113"/>
                    <a:pt x="330" y="119"/>
                  </a:cubicBezTo>
                  <a:cubicBezTo>
                    <a:pt x="271" y="136"/>
                    <a:pt x="153" y="137"/>
                    <a:pt x="183" y="228"/>
                  </a:cubicBezTo>
                  <a:cubicBezTo>
                    <a:pt x="212" y="200"/>
                    <a:pt x="246" y="131"/>
                    <a:pt x="211" y="91"/>
                  </a:cubicBezTo>
                  <a:cubicBezTo>
                    <a:pt x="198" y="76"/>
                    <a:pt x="174" y="79"/>
                    <a:pt x="156" y="73"/>
                  </a:cubicBezTo>
                  <a:cubicBezTo>
                    <a:pt x="59" y="97"/>
                    <a:pt x="33" y="113"/>
                    <a:pt x="0" y="210"/>
                  </a:cubicBezTo>
                  <a:cubicBezTo>
                    <a:pt x="32" y="332"/>
                    <a:pt x="15" y="317"/>
                    <a:pt x="147" y="329"/>
                  </a:cubicBezTo>
                  <a:cubicBezTo>
                    <a:pt x="165" y="320"/>
                    <a:pt x="186" y="313"/>
                    <a:pt x="202" y="301"/>
                  </a:cubicBezTo>
                  <a:cubicBezTo>
                    <a:pt x="211" y="294"/>
                    <a:pt x="209" y="274"/>
                    <a:pt x="220" y="274"/>
                  </a:cubicBezTo>
                  <a:cubicBezTo>
                    <a:pt x="229" y="274"/>
                    <a:pt x="215" y="292"/>
                    <a:pt x="211" y="301"/>
                  </a:cubicBezTo>
                  <a:cubicBezTo>
                    <a:pt x="197" y="332"/>
                    <a:pt x="179" y="362"/>
                    <a:pt x="165" y="393"/>
                  </a:cubicBezTo>
                  <a:cubicBezTo>
                    <a:pt x="151" y="423"/>
                    <a:pt x="140" y="454"/>
                    <a:pt x="128" y="484"/>
                  </a:cubicBezTo>
                  <a:cubicBezTo>
                    <a:pt x="134" y="502"/>
                    <a:pt x="132" y="526"/>
                    <a:pt x="147" y="539"/>
                  </a:cubicBezTo>
                  <a:cubicBezTo>
                    <a:pt x="181" y="568"/>
                    <a:pt x="286" y="525"/>
                    <a:pt x="302" y="521"/>
                  </a:cubicBezTo>
                  <a:cubicBezTo>
                    <a:pt x="384" y="466"/>
                    <a:pt x="414" y="443"/>
                    <a:pt x="430" y="347"/>
                  </a:cubicBezTo>
                  <a:cubicBezTo>
                    <a:pt x="405" y="283"/>
                    <a:pt x="402" y="290"/>
                    <a:pt x="339" y="265"/>
                  </a:cubicBezTo>
                  <a:cubicBezTo>
                    <a:pt x="290" y="277"/>
                    <a:pt x="239" y="282"/>
                    <a:pt x="192" y="301"/>
                  </a:cubicBezTo>
                  <a:cubicBezTo>
                    <a:pt x="165" y="312"/>
                    <a:pt x="197" y="362"/>
                    <a:pt x="202" y="365"/>
                  </a:cubicBezTo>
                  <a:cubicBezTo>
                    <a:pt x="217" y="375"/>
                    <a:pt x="238" y="372"/>
                    <a:pt x="256" y="375"/>
                  </a:cubicBezTo>
                  <a:cubicBezTo>
                    <a:pt x="265" y="373"/>
                    <a:pt x="623" y="354"/>
                    <a:pt x="503" y="210"/>
                  </a:cubicBezTo>
                  <a:cubicBezTo>
                    <a:pt x="485" y="189"/>
                    <a:pt x="448" y="198"/>
                    <a:pt x="421" y="192"/>
                  </a:cubicBezTo>
                  <a:cubicBezTo>
                    <a:pt x="334" y="204"/>
                    <a:pt x="263" y="194"/>
                    <a:pt x="211" y="265"/>
                  </a:cubicBezTo>
                  <a:cubicBezTo>
                    <a:pt x="192" y="321"/>
                    <a:pt x="222" y="365"/>
                    <a:pt x="284" y="365"/>
                  </a:cubicBezTo>
                </a:path>
              </a:pathLst>
            </a:custGeom>
            <a:noFill/>
            <a:ln w="9525">
              <a:solidFill>
                <a:srgbClr val="33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15723" name="Picture 27" descr="DouglasFamilyPreserv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>
            <a:fillRect/>
          </a:stretch>
        </p:blipFill>
        <p:spPr bwMode="auto">
          <a:xfrm>
            <a:off x="-76200" y="9525"/>
            <a:ext cx="4613275" cy="694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15724" name="Object 28"/>
          <p:cNvGraphicFramePr>
            <a:graphicFrameLocks/>
          </p:cNvGraphicFramePr>
          <p:nvPr/>
        </p:nvGraphicFramePr>
        <p:xfrm>
          <a:off x="1676400" y="4267200"/>
          <a:ext cx="2241550" cy="201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920" name="CorelDRAW! Graphic" r:id="rId4" imgW="1890065" imgH="1710842" progId="CDraw">
                  <p:embed/>
                </p:oleObj>
              </mc:Choice>
              <mc:Fallback>
                <p:oleObj name="CorelDRAW! Graphic" r:id="rId4" imgW="1890065" imgH="1710842" progId="CDraw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4267200"/>
                        <a:ext cx="2241550" cy="2019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5725" name="Picture 29" descr="plan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4343400"/>
            <a:ext cx="1600200" cy="1236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5726" name="Picture 30" descr="plan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4953000"/>
            <a:ext cx="1600200" cy="1236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5727" name="Picture 31" descr="plan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5562600"/>
            <a:ext cx="1600200" cy="1236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5728" name="Picture 32" descr="plan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4343400"/>
            <a:ext cx="1600200" cy="1236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5729" name="Picture 33" descr="plan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5087938"/>
            <a:ext cx="1600200" cy="1236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5730" name="Picture 34" descr="Man-left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5088" y="3657600"/>
            <a:ext cx="1357312" cy="298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5731" name="Picture 35" descr="plan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5011738"/>
            <a:ext cx="1600200" cy="1236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5732" name="Picture 36" descr="plan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5621338"/>
            <a:ext cx="1600200" cy="1236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5733" name="Picture 37" descr="plan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5146675"/>
            <a:ext cx="1600200" cy="1236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5734" name="Oval 38"/>
          <p:cNvSpPr>
            <a:spLocks noChangeAspect="1" noChangeArrowheads="1"/>
          </p:cNvSpPr>
          <p:nvPr/>
        </p:nvSpPr>
        <p:spPr bwMode="auto">
          <a:xfrm>
            <a:off x="4233863" y="161925"/>
            <a:ext cx="585787" cy="6589713"/>
          </a:xfrm>
          <a:prstGeom prst="ellipse">
            <a:avLst/>
          </a:prstGeom>
          <a:solidFill>
            <a:srgbClr val="00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</p:spTree>
    <p:extLst>
      <p:ext uri="{BB962C8B-B14F-4D97-AF65-F5344CB8AC3E}">
        <p14:creationId xmlns:p14="http://schemas.microsoft.com/office/powerpoint/2010/main" val="1248346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ChangeArrowheads="1"/>
          </p:cNvSpPr>
          <p:nvPr/>
        </p:nvSpPr>
        <p:spPr bwMode="auto">
          <a:xfrm>
            <a:off x="4543425" y="3309938"/>
            <a:ext cx="4724400" cy="3657600"/>
          </a:xfrm>
          <a:prstGeom prst="rect">
            <a:avLst/>
          </a:prstGeom>
          <a:solidFill>
            <a:srgbClr val="CC9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16739" name="Rectangle 3"/>
          <p:cNvSpPr>
            <a:spLocks noChangeArrowheads="1"/>
          </p:cNvSpPr>
          <p:nvPr/>
        </p:nvSpPr>
        <p:spPr bwMode="auto">
          <a:xfrm>
            <a:off x="4495800" y="-14288"/>
            <a:ext cx="4800600" cy="3352801"/>
          </a:xfrm>
          <a:prstGeom prst="rect">
            <a:avLst/>
          </a:pr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16740" name="Rectangle 4"/>
          <p:cNvSpPr>
            <a:spLocks noChangeArrowheads="1"/>
          </p:cNvSpPr>
          <p:nvPr/>
        </p:nvSpPr>
        <p:spPr bwMode="auto">
          <a:xfrm>
            <a:off x="4367213" y="6313488"/>
            <a:ext cx="90487" cy="904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16741" name="Freeform 5"/>
          <p:cNvSpPr>
            <a:spLocks/>
          </p:cNvSpPr>
          <p:nvPr/>
        </p:nvSpPr>
        <p:spPr bwMode="auto">
          <a:xfrm>
            <a:off x="-352425" y="2424113"/>
            <a:ext cx="3341688" cy="2627312"/>
          </a:xfrm>
          <a:custGeom>
            <a:avLst/>
            <a:gdLst>
              <a:gd name="T0" fmla="*/ 2147483647 w 2077"/>
              <a:gd name="T1" fmla="*/ 2147483647 h 1636"/>
              <a:gd name="T2" fmla="*/ 2147483647 w 2077"/>
              <a:gd name="T3" fmla="*/ 2147483647 h 1636"/>
              <a:gd name="T4" fmla="*/ 2147483647 w 2077"/>
              <a:gd name="T5" fmla="*/ 2147483647 h 1636"/>
              <a:gd name="T6" fmla="*/ 2147483647 w 2077"/>
              <a:gd name="T7" fmla="*/ 2147483647 h 1636"/>
              <a:gd name="T8" fmla="*/ 2147483647 w 2077"/>
              <a:gd name="T9" fmla="*/ 2147483647 h 1636"/>
              <a:gd name="T10" fmla="*/ 2147483647 w 2077"/>
              <a:gd name="T11" fmla="*/ 2147483647 h 1636"/>
              <a:gd name="T12" fmla="*/ 2147483647 w 2077"/>
              <a:gd name="T13" fmla="*/ 2147483647 h 1636"/>
              <a:gd name="T14" fmla="*/ 2147483647 w 2077"/>
              <a:gd name="T15" fmla="*/ 2147483647 h 1636"/>
              <a:gd name="T16" fmla="*/ 2147483647 w 2077"/>
              <a:gd name="T17" fmla="*/ 2147483647 h 1636"/>
              <a:gd name="T18" fmla="*/ 2147483647 w 2077"/>
              <a:gd name="T19" fmla="*/ 2147483647 h 1636"/>
              <a:gd name="T20" fmla="*/ 2147483647 w 2077"/>
              <a:gd name="T21" fmla="*/ 2147483647 h 1636"/>
              <a:gd name="T22" fmla="*/ 2147483647 w 2077"/>
              <a:gd name="T23" fmla="*/ 2147483647 h 1636"/>
              <a:gd name="T24" fmla="*/ 2147483647 w 2077"/>
              <a:gd name="T25" fmla="*/ 2147483647 h 1636"/>
              <a:gd name="T26" fmla="*/ 2147483647 w 2077"/>
              <a:gd name="T27" fmla="*/ 2147483647 h 1636"/>
              <a:gd name="T28" fmla="*/ 2147483647 w 2077"/>
              <a:gd name="T29" fmla="*/ 2147483647 h 1636"/>
              <a:gd name="T30" fmla="*/ 2147483647 w 2077"/>
              <a:gd name="T31" fmla="*/ 2147483647 h 1636"/>
              <a:gd name="T32" fmla="*/ 2147483647 w 2077"/>
              <a:gd name="T33" fmla="*/ 2147483647 h 1636"/>
              <a:gd name="T34" fmla="*/ 2147483647 w 2077"/>
              <a:gd name="T35" fmla="*/ 2147483647 h 1636"/>
              <a:gd name="T36" fmla="*/ 2147483647 w 2077"/>
              <a:gd name="T37" fmla="*/ 2147483647 h 1636"/>
              <a:gd name="T38" fmla="*/ 2147483647 w 2077"/>
              <a:gd name="T39" fmla="*/ 2147483647 h 1636"/>
              <a:gd name="T40" fmla="*/ 2147483647 w 2077"/>
              <a:gd name="T41" fmla="*/ 2147483647 h 1636"/>
              <a:gd name="T42" fmla="*/ 2147483647 w 2077"/>
              <a:gd name="T43" fmla="*/ 2147483647 h 1636"/>
              <a:gd name="T44" fmla="*/ 2147483647 w 2077"/>
              <a:gd name="T45" fmla="*/ 2147483647 h 1636"/>
              <a:gd name="T46" fmla="*/ 2147483647 w 2077"/>
              <a:gd name="T47" fmla="*/ 2147483647 h 1636"/>
              <a:gd name="T48" fmla="*/ 2147483647 w 2077"/>
              <a:gd name="T49" fmla="*/ 2147483647 h 1636"/>
              <a:gd name="T50" fmla="*/ 2147483647 w 2077"/>
              <a:gd name="T51" fmla="*/ 2147483647 h 1636"/>
              <a:gd name="T52" fmla="*/ 2147483647 w 2077"/>
              <a:gd name="T53" fmla="*/ 2147483647 h 1636"/>
              <a:gd name="T54" fmla="*/ 2147483647 w 2077"/>
              <a:gd name="T55" fmla="*/ 2147483647 h 1636"/>
              <a:gd name="T56" fmla="*/ 2147483647 w 2077"/>
              <a:gd name="T57" fmla="*/ 2147483647 h 1636"/>
              <a:gd name="T58" fmla="*/ 2147483647 w 2077"/>
              <a:gd name="T59" fmla="*/ 2147483647 h 1636"/>
              <a:gd name="T60" fmla="*/ 2147483647 w 2077"/>
              <a:gd name="T61" fmla="*/ 2147483647 h 1636"/>
              <a:gd name="T62" fmla="*/ 2147483647 w 2077"/>
              <a:gd name="T63" fmla="*/ 2147483647 h 1636"/>
              <a:gd name="T64" fmla="*/ 2147483647 w 2077"/>
              <a:gd name="T65" fmla="*/ 2147483647 h 1636"/>
              <a:gd name="T66" fmla="*/ 2147483647 w 2077"/>
              <a:gd name="T67" fmla="*/ 2147483647 h 1636"/>
              <a:gd name="T68" fmla="*/ 2147483647 w 2077"/>
              <a:gd name="T69" fmla="*/ 2147483647 h 1636"/>
              <a:gd name="T70" fmla="*/ 2147483647 w 2077"/>
              <a:gd name="T71" fmla="*/ 2147483647 h 1636"/>
              <a:gd name="T72" fmla="*/ 2147483647 w 2077"/>
              <a:gd name="T73" fmla="*/ 2147483647 h 1636"/>
              <a:gd name="T74" fmla="*/ 2147483647 w 2077"/>
              <a:gd name="T75" fmla="*/ 2147483647 h 1636"/>
              <a:gd name="T76" fmla="*/ 2147483647 w 2077"/>
              <a:gd name="T77" fmla="*/ 2147483647 h 1636"/>
              <a:gd name="T78" fmla="*/ 2147483647 w 2077"/>
              <a:gd name="T79" fmla="*/ 2147483647 h 1636"/>
              <a:gd name="T80" fmla="*/ 2147483647 w 2077"/>
              <a:gd name="T81" fmla="*/ 2147483647 h 1636"/>
              <a:gd name="T82" fmla="*/ 2147483647 w 2077"/>
              <a:gd name="T83" fmla="*/ 2147483647 h 1636"/>
              <a:gd name="T84" fmla="*/ 2147483647 w 2077"/>
              <a:gd name="T85" fmla="*/ 2147483647 h 1636"/>
              <a:gd name="T86" fmla="*/ 2147483647 w 2077"/>
              <a:gd name="T87" fmla="*/ 2147483647 h 1636"/>
              <a:gd name="T88" fmla="*/ 2147483647 w 2077"/>
              <a:gd name="T89" fmla="*/ 2147483647 h 1636"/>
              <a:gd name="T90" fmla="*/ 2147483647 w 2077"/>
              <a:gd name="T91" fmla="*/ 2147483647 h 1636"/>
              <a:gd name="T92" fmla="*/ 2147483647 w 2077"/>
              <a:gd name="T93" fmla="*/ 2147483647 h 1636"/>
              <a:gd name="T94" fmla="*/ 2147483647 w 2077"/>
              <a:gd name="T95" fmla="*/ 2147483647 h 1636"/>
              <a:gd name="T96" fmla="*/ 2147483647 w 2077"/>
              <a:gd name="T97" fmla="*/ 2147483647 h 1636"/>
              <a:gd name="T98" fmla="*/ 2147483647 w 2077"/>
              <a:gd name="T99" fmla="*/ 2147483647 h 1636"/>
              <a:gd name="T100" fmla="*/ 2147483647 w 2077"/>
              <a:gd name="T101" fmla="*/ 2147483647 h 1636"/>
              <a:gd name="T102" fmla="*/ 2147483647 w 2077"/>
              <a:gd name="T103" fmla="*/ 2147483647 h 1636"/>
              <a:gd name="T104" fmla="*/ 2147483647 w 2077"/>
              <a:gd name="T105" fmla="*/ 2147483647 h 1636"/>
              <a:gd name="T106" fmla="*/ 2147483647 w 2077"/>
              <a:gd name="T107" fmla="*/ 2147483647 h 1636"/>
              <a:gd name="T108" fmla="*/ 2147483647 w 2077"/>
              <a:gd name="T109" fmla="*/ 2147483647 h 1636"/>
              <a:gd name="T110" fmla="*/ 2147483647 w 2077"/>
              <a:gd name="T111" fmla="*/ 2147483647 h 1636"/>
              <a:gd name="T112" fmla="*/ 2147483647 w 2077"/>
              <a:gd name="T113" fmla="*/ 2147483647 h 1636"/>
              <a:gd name="T114" fmla="*/ 2147483647 w 2077"/>
              <a:gd name="T115" fmla="*/ 2147483647 h 1636"/>
              <a:gd name="T116" fmla="*/ 2147483647 w 2077"/>
              <a:gd name="T117" fmla="*/ 2147483647 h 1636"/>
              <a:gd name="T118" fmla="*/ 2147483647 w 2077"/>
              <a:gd name="T119" fmla="*/ 2147483647 h 1636"/>
              <a:gd name="T120" fmla="*/ 2147483647 w 2077"/>
              <a:gd name="T121" fmla="*/ 2147483647 h 1636"/>
              <a:gd name="T122" fmla="*/ 2147483647 w 2077"/>
              <a:gd name="T123" fmla="*/ 2147483647 h 1636"/>
              <a:gd name="T124" fmla="*/ 2147483647 w 2077"/>
              <a:gd name="T125" fmla="*/ 2147483647 h 16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2077"/>
              <a:gd name="T190" fmla="*/ 0 h 1636"/>
              <a:gd name="T191" fmla="*/ 2077 w 2077"/>
              <a:gd name="T192" fmla="*/ 1636 h 16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2077" h="1636">
                <a:moveTo>
                  <a:pt x="294" y="356"/>
                </a:moveTo>
                <a:cubicBezTo>
                  <a:pt x="334" y="276"/>
                  <a:pt x="394" y="281"/>
                  <a:pt x="467" y="247"/>
                </a:cubicBezTo>
                <a:cubicBezTo>
                  <a:pt x="527" y="220"/>
                  <a:pt x="502" y="209"/>
                  <a:pt x="577" y="201"/>
                </a:cubicBezTo>
                <a:cubicBezTo>
                  <a:pt x="668" y="191"/>
                  <a:pt x="851" y="183"/>
                  <a:pt x="851" y="183"/>
                </a:cubicBezTo>
                <a:cubicBezTo>
                  <a:pt x="1128" y="212"/>
                  <a:pt x="1094" y="125"/>
                  <a:pt x="1117" y="274"/>
                </a:cubicBezTo>
                <a:cubicBezTo>
                  <a:pt x="1114" y="329"/>
                  <a:pt x="1128" y="388"/>
                  <a:pt x="1107" y="439"/>
                </a:cubicBezTo>
                <a:cubicBezTo>
                  <a:pt x="1097" y="464"/>
                  <a:pt x="1060" y="468"/>
                  <a:pt x="1034" y="475"/>
                </a:cubicBezTo>
                <a:cubicBezTo>
                  <a:pt x="957" y="494"/>
                  <a:pt x="798" y="499"/>
                  <a:pt x="723" y="503"/>
                </a:cubicBezTo>
                <a:cubicBezTo>
                  <a:pt x="696" y="506"/>
                  <a:pt x="618" y="522"/>
                  <a:pt x="605" y="503"/>
                </a:cubicBezTo>
                <a:cubicBezTo>
                  <a:pt x="591" y="482"/>
                  <a:pt x="593" y="454"/>
                  <a:pt x="586" y="430"/>
                </a:cubicBezTo>
                <a:cubicBezTo>
                  <a:pt x="572" y="381"/>
                  <a:pt x="556" y="332"/>
                  <a:pt x="541" y="283"/>
                </a:cubicBezTo>
                <a:cubicBezTo>
                  <a:pt x="580" y="213"/>
                  <a:pt x="593" y="119"/>
                  <a:pt x="659" y="73"/>
                </a:cubicBezTo>
                <a:cubicBezTo>
                  <a:pt x="717" y="33"/>
                  <a:pt x="800" y="46"/>
                  <a:pt x="870" y="55"/>
                </a:cubicBezTo>
                <a:cubicBezTo>
                  <a:pt x="929" y="63"/>
                  <a:pt x="1342" y="198"/>
                  <a:pt x="1409" y="219"/>
                </a:cubicBezTo>
                <a:cubicBezTo>
                  <a:pt x="1269" y="266"/>
                  <a:pt x="1145" y="366"/>
                  <a:pt x="1007" y="411"/>
                </a:cubicBezTo>
                <a:cubicBezTo>
                  <a:pt x="878" y="453"/>
                  <a:pt x="728" y="451"/>
                  <a:pt x="595" y="457"/>
                </a:cubicBezTo>
                <a:cubicBezTo>
                  <a:pt x="559" y="439"/>
                  <a:pt x="511" y="434"/>
                  <a:pt x="486" y="402"/>
                </a:cubicBezTo>
                <a:cubicBezTo>
                  <a:pt x="443" y="348"/>
                  <a:pt x="453" y="239"/>
                  <a:pt x="486" y="183"/>
                </a:cubicBezTo>
                <a:cubicBezTo>
                  <a:pt x="500" y="159"/>
                  <a:pt x="529" y="146"/>
                  <a:pt x="550" y="128"/>
                </a:cubicBezTo>
                <a:cubicBezTo>
                  <a:pt x="614" y="131"/>
                  <a:pt x="681" y="118"/>
                  <a:pt x="742" y="137"/>
                </a:cubicBezTo>
                <a:cubicBezTo>
                  <a:pt x="898" y="185"/>
                  <a:pt x="1011" y="288"/>
                  <a:pt x="1135" y="384"/>
                </a:cubicBezTo>
                <a:cubicBezTo>
                  <a:pt x="1132" y="424"/>
                  <a:pt x="1135" y="464"/>
                  <a:pt x="1126" y="503"/>
                </a:cubicBezTo>
                <a:cubicBezTo>
                  <a:pt x="1122" y="518"/>
                  <a:pt x="1113" y="535"/>
                  <a:pt x="1098" y="539"/>
                </a:cubicBezTo>
                <a:cubicBezTo>
                  <a:pt x="915" y="592"/>
                  <a:pt x="790" y="602"/>
                  <a:pt x="614" y="622"/>
                </a:cubicBezTo>
                <a:cubicBezTo>
                  <a:pt x="565" y="619"/>
                  <a:pt x="510" y="636"/>
                  <a:pt x="467" y="612"/>
                </a:cubicBezTo>
                <a:cubicBezTo>
                  <a:pt x="411" y="581"/>
                  <a:pt x="392" y="401"/>
                  <a:pt x="385" y="366"/>
                </a:cubicBezTo>
                <a:cubicBezTo>
                  <a:pt x="409" y="323"/>
                  <a:pt x="420" y="269"/>
                  <a:pt x="458" y="238"/>
                </a:cubicBezTo>
                <a:cubicBezTo>
                  <a:pt x="572" y="147"/>
                  <a:pt x="794" y="189"/>
                  <a:pt x="906" y="192"/>
                </a:cubicBezTo>
                <a:cubicBezTo>
                  <a:pt x="1033" y="242"/>
                  <a:pt x="1236" y="302"/>
                  <a:pt x="1327" y="420"/>
                </a:cubicBezTo>
                <a:cubicBezTo>
                  <a:pt x="1386" y="497"/>
                  <a:pt x="1406" y="597"/>
                  <a:pt x="1446" y="686"/>
                </a:cubicBezTo>
                <a:cubicBezTo>
                  <a:pt x="1439" y="866"/>
                  <a:pt x="1463" y="1104"/>
                  <a:pt x="1254" y="1188"/>
                </a:cubicBezTo>
                <a:cubicBezTo>
                  <a:pt x="1179" y="1218"/>
                  <a:pt x="1095" y="1219"/>
                  <a:pt x="1016" y="1234"/>
                </a:cubicBezTo>
                <a:cubicBezTo>
                  <a:pt x="539" y="1193"/>
                  <a:pt x="493" y="1361"/>
                  <a:pt x="467" y="1070"/>
                </a:cubicBezTo>
                <a:cubicBezTo>
                  <a:pt x="461" y="1006"/>
                  <a:pt x="461" y="942"/>
                  <a:pt x="458" y="878"/>
                </a:cubicBezTo>
                <a:cubicBezTo>
                  <a:pt x="482" y="829"/>
                  <a:pt x="492" y="769"/>
                  <a:pt x="531" y="731"/>
                </a:cubicBezTo>
                <a:cubicBezTo>
                  <a:pt x="553" y="710"/>
                  <a:pt x="887" y="524"/>
                  <a:pt x="925" y="512"/>
                </a:cubicBezTo>
                <a:cubicBezTo>
                  <a:pt x="992" y="491"/>
                  <a:pt x="1065" y="493"/>
                  <a:pt x="1135" y="484"/>
                </a:cubicBezTo>
                <a:cubicBezTo>
                  <a:pt x="1252" y="514"/>
                  <a:pt x="1208" y="480"/>
                  <a:pt x="1144" y="576"/>
                </a:cubicBezTo>
                <a:cubicBezTo>
                  <a:pt x="1125" y="604"/>
                  <a:pt x="1128" y="650"/>
                  <a:pt x="1098" y="667"/>
                </a:cubicBezTo>
                <a:cubicBezTo>
                  <a:pt x="1035" y="703"/>
                  <a:pt x="958" y="704"/>
                  <a:pt x="888" y="722"/>
                </a:cubicBezTo>
                <a:cubicBezTo>
                  <a:pt x="626" y="712"/>
                  <a:pt x="400" y="653"/>
                  <a:pt x="147" y="585"/>
                </a:cubicBezTo>
                <a:cubicBezTo>
                  <a:pt x="114" y="564"/>
                  <a:pt x="49" y="561"/>
                  <a:pt x="47" y="521"/>
                </a:cubicBezTo>
                <a:cubicBezTo>
                  <a:pt x="30" y="181"/>
                  <a:pt x="276" y="114"/>
                  <a:pt x="531" y="36"/>
                </a:cubicBezTo>
                <a:cubicBezTo>
                  <a:pt x="789" y="88"/>
                  <a:pt x="887" y="64"/>
                  <a:pt x="1071" y="302"/>
                </a:cubicBezTo>
                <a:cubicBezTo>
                  <a:pt x="1131" y="380"/>
                  <a:pt x="1144" y="485"/>
                  <a:pt x="1181" y="576"/>
                </a:cubicBezTo>
                <a:cubicBezTo>
                  <a:pt x="1198" y="740"/>
                  <a:pt x="1234" y="907"/>
                  <a:pt x="1181" y="1070"/>
                </a:cubicBezTo>
                <a:cubicBezTo>
                  <a:pt x="1138" y="1203"/>
                  <a:pt x="1130" y="1197"/>
                  <a:pt x="1053" y="1216"/>
                </a:cubicBezTo>
                <a:cubicBezTo>
                  <a:pt x="988" y="1262"/>
                  <a:pt x="871" y="1357"/>
                  <a:pt x="787" y="1371"/>
                </a:cubicBezTo>
                <a:cubicBezTo>
                  <a:pt x="742" y="1379"/>
                  <a:pt x="696" y="1359"/>
                  <a:pt x="650" y="1353"/>
                </a:cubicBezTo>
                <a:cubicBezTo>
                  <a:pt x="598" y="1316"/>
                  <a:pt x="532" y="1295"/>
                  <a:pt x="495" y="1243"/>
                </a:cubicBezTo>
                <a:cubicBezTo>
                  <a:pt x="433" y="1157"/>
                  <a:pt x="489" y="864"/>
                  <a:pt x="513" y="823"/>
                </a:cubicBezTo>
                <a:cubicBezTo>
                  <a:pt x="555" y="750"/>
                  <a:pt x="837" y="760"/>
                  <a:pt x="870" y="759"/>
                </a:cubicBezTo>
                <a:cubicBezTo>
                  <a:pt x="943" y="771"/>
                  <a:pt x="1019" y="772"/>
                  <a:pt x="1089" y="795"/>
                </a:cubicBezTo>
                <a:cubicBezTo>
                  <a:pt x="1176" y="824"/>
                  <a:pt x="1238" y="968"/>
                  <a:pt x="1272" y="1024"/>
                </a:cubicBezTo>
                <a:cubicBezTo>
                  <a:pt x="1121" y="1196"/>
                  <a:pt x="1066" y="1231"/>
                  <a:pt x="842" y="1271"/>
                </a:cubicBezTo>
                <a:cubicBezTo>
                  <a:pt x="672" y="1255"/>
                  <a:pt x="407" y="1313"/>
                  <a:pt x="495" y="1060"/>
                </a:cubicBezTo>
                <a:cubicBezTo>
                  <a:pt x="505" y="1031"/>
                  <a:pt x="538" y="1017"/>
                  <a:pt x="559" y="996"/>
                </a:cubicBezTo>
                <a:cubicBezTo>
                  <a:pt x="622" y="999"/>
                  <a:pt x="813" y="991"/>
                  <a:pt x="879" y="1051"/>
                </a:cubicBezTo>
                <a:cubicBezTo>
                  <a:pt x="892" y="1063"/>
                  <a:pt x="863" y="1084"/>
                  <a:pt x="851" y="1097"/>
                </a:cubicBezTo>
                <a:cubicBezTo>
                  <a:pt x="826" y="1124"/>
                  <a:pt x="798" y="1148"/>
                  <a:pt x="769" y="1170"/>
                </a:cubicBezTo>
                <a:cubicBezTo>
                  <a:pt x="654" y="1255"/>
                  <a:pt x="665" y="1226"/>
                  <a:pt x="495" y="1234"/>
                </a:cubicBezTo>
                <a:cubicBezTo>
                  <a:pt x="407" y="1174"/>
                  <a:pt x="228" y="1060"/>
                  <a:pt x="157" y="978"/>
                </a:cubicBezTo>
                <a:cubicBezTo>
                  <a:pt x="120" y="936"/>
                  <a:pt x="102" y="881"/>
                  <a:pt x="74" y="832"/>
                </a:cubicBezTo>
                <a:cubicBezTo>
                  <a:pt x="60" y="769"/>
                  <a:pt x="0" y="607"/>
                  <a:pt x="65" y="539"/>
                </a:cubicBezTo>
                <a:cubicBezTo>
                  <a:pt x="103" y="499"/>
                  <a:pt x="169" y="502"/>
                  <a:pt x="221" y="484"/>
                </a:cubicBezTo>
                <a:cubicBezTo>
                  <a:pt x="288" y="487"/>
                  <a:pt x="357" y="477"/>
                  <a:pt x="422" y="494"/>
                </a:cubicBezTo>
                <a:cubicBezTo>
                  <a:pt x="575" y="534"/>
                  <a:pt x="720" y="677"/>
                  <a:pt x="833" y="768"/>
                </a:cubicBezTo>
                <a:cubicBezTo>
                  <a:pt x="857" y="823"/>
                  <a:pt x="891" y="874"/>
                  <a:pt x="906" y="932"/>
                </a:cubicBezTo>
                <a:cubicBezTo>
                  <a:pt x="953" y="1119"/>
                  <a:pt x="657" y="1245"/>
                  <a:pt x="531" y="1280"/>
                </a:cubicBezTo>
                <a:cubicBezTo>
                  <a:pt x="489" y="1292"/>
                  <a:pt x="446" y="1298"/>
                  <a:pt x="403" y="1307"/>
                </a:cubicBezTo>
                <a:cubicBezTo>
                  <a:pt x="360" y="1304"/>
                  <a:pt x="314" y="1315"/>
                  <a:pt x="275" y="1298"/>
                </a:cubicBezTo>
                <a:cubicBezTo>
                  <a:pt x="257" y="1290"/>
                  <a:pt x="254" y="1262"/>
                  <a:pt x="257" y="1243"/>
                </a:cubicBezTo>
                <a:cubicBezTo>
                  <a:pt x="273" y="1153"/>
                  <a:pt x="274" y="1051"/>
                  <a:pt x="330" y="978"/>
                </a:cubicBezTo>
                <a:cubicBezTo>
                  <a:pt x="413" y="870"/>
                  <a:pt x="733" y="883"/>
                  <a:pt x="815" y="878"/>
                </a:cubicBezTo>
                <a:cubicBezTo>
                  <a:pt x="1074" y="893"/>
                  <a:pt x="1068" y="861"/>
                  <a:pt x="1254" y="951"/>
                </a:cubicBezTo>
                <a:cubicBezTo>
                  <a:pt x="1462" y="1052"/>
                  <a:pt x="1443" y="1043"/>
                  <a:pt x="1363" y="1024"/>
                </a:cubicBezTo>
                <a:cubicBezTo>
                  <a:pt x="1140" y="1058"/>
                  <a:pt x="999" y="1052"/>
                  <a:pt x="806" y="932"/>
                </a:cubicBezTo>
                <a:cubicBezTo>
                  <a:pt x="791" y="889"/>
                  <a:pt x="761" y="849"/>
                  <a:pt x="760" y="804"/>
                </a:cubicBezTo>
                <a:cubicBezTo>
                  <a:pt x="747" y="391"/>
                  <a:pt x="1338" y="332"/>
                  <a:pt x="1629" y="302"/>
                </a:cubicBezTo>
                <a:cubicBezTo>
                  <a:pt x="1613" y="345"/>
                  <a:pt x="1628" y="320"/>
                  <a:pt x="1583" y="356"/>
                </a:cubicBezTo>
                <a:cubicBezTo>
                  <a:pt x="1502" y="421"/>
                  <a:pt x="1452" y="485"/>
                  <a:pt x="1354" y="512"/>
                </a:cubicBezTo>
                <a:cubicBezTo>
                  <a:pt x="1306" y="525"/>
                  <a:pt x="1257" y="530"/>
                  <a:pt x="1208" y="539"/>
                </a:cubicBezTo>
                <a:cubicBezTo>
                  <a:pt x="1092" y="527"/>
                  <a:pt x="972" y="539"/>
                  <a:pt x="861" y="503"/>
                </a:cubicBezTo>
                <a:cubicBezTo>
                  <a:pt x="760" y="470"/>
                  <a:pt x="768" y="260"/>
                  <a:pt x="797" y="210"/>
                </a:cubicBezTo>
                <a:cubicBezTo>
                  <a:pt x="860" y="102"/>
                  <a:pt x="1057" y="42"/>
                  <a:pt x="1162" y="0"/>
                </a:cubicBezTo>
                <a:cubicBezTo>
                  <a:pt x="1382" y="35"/>
                  <a:pt x="1518" y="31"/>
                  <a:pt x="1711" y="155"/>
                </a:cubicBezTo>
                <a:cubicBezTo>
                  <a:pt x="1758" y="185"/>
                  <a:pt x="1924" y="397"/>
                  <a:pt x="1958" y="439"/>
                </a:cubicBezTo>
                <a:cubicBezTo>
                  <a:pt x="1904" y="649"/>
                  <a:pt x="1954" y="519"/>
                  <a:pt x="1729" y="786"/>
                </a:cubicBezTo>
                <a:cubicBezTo>
                  <a:pt x="1697" y="824"/>
                  <a:pt x="1663" y="865"/>
                  <a:pt x="1619" y="887"/>
                </a:cubicBezTo>
                <a:cubicBezTo>
                  <a:pt x="1549" y="922"/>
                  <a:pt x="1359" y="953"/>
                  <a:pt x="1272" y="969"/>
                </a:cubicBezTo>
                <a:cubicBezTo>
                  <a:pt x="1242" y="960"/>
                  <a:pt x="1205" y="963"/>
                  <a:pt x="1181" y="942"/>
                </a:cubicBezTo>
                <a:cubicBezTo>
                  <a:pt x="1112" y="881"/>
                  <a:pt x="1088" y="691"/>
                  <a:pt x="1199" y="649"/>
                </a:cubicBezTo>
                <a:cubicBezTo>
                  <a:pt x="1262" y="625"/>
                  <a:pt x="1333" y="637"/>
                  <a:pt x="1400" y="631"/>
                </a:cubicBezTo>
                <a:cubicBezTo>
                  <a:pt x="1464" y="625"/>
                  <a:pt x="1528" y="618"/>
                  <a:pt x="1592" y="612"/>
                </a:cubicBezTo>
                <a:cubicBezTo>
                  <a:pt x="1770" y="639"/>
                  <a:pt x="1899" y="629"/>
                  <a:pt x="2040" y="759"/>
                </a:cubicBezTo>
                <a:cubicBezTo>
                  <a:pt x="2068" y="785"/>
                  <a:pt x="2065" y="832"/>
                  <a:pt x="2077" y="868"/>
                </a:cubicBezTo>
                <a:cubicBezTo>
                  <a:pt x="2065" y="899"/>
                  <a:pt x="2061" y="934"/>
                  <a:pt x="2040" y="960"/>
                </a:cubicBezTo>
                <a:cubicBezTo>
                  <a:pt x="1972" y="1045"/>
                  <a:pt x="1860" y="1024"/>
                  <a:pt x="1766" y="1033"/>
                </a:cubicBezTo>
                <a:cubicBezTo>
                  <a:pt x="1624" y="1027"/>
                  <a:pt x="1478" y="1044"/>
                  <a:pt x="1354" y="951"/>
                </a:cubicBezTo>
                <a:cubicBezTo>
                  <a:pt x="1328" y="932"/>
                  <a:pt x="1336" y="890"/>
                  <a:pt x="1327" y="859"/>
                </a:cubicBezTo>
                <a:cubicBezTo>
                  <a:pt x="1336" y="804"/>
                  <a:pt x="1333" y="746"/>
                  <a:pt x="1354" y="695"/>
                </a:cubicBezTo>
                <a:cubicBezTo>
                  <a:pt x="1457" y="445"/>
                  <a:pt x="1727" y="492"/>
                  <a:pt x="1949" y="484"/>
                </a:cubicBezTo>
                <a:cubicBezTo>
                  <a:pt x="1921" y="493"/>
                  <a:pt x="1895" y="509"/>
                  <a:pt x="1866" y="512"/>
                </a:cubicBezTo>
                <a:cubicBezTo>
                  <a:pt x="1734" y="527"/>
                  <a:pt x="1734" y="380"/>
                  <a:pt x="1702" y="283"/>
                </a:cubicBezTo>
                <a:cubicBezTo>
                  <a:pt x="1699" y="235"/>
                  <a:pt x="1649" y="73"/>
                  <a:pt x="1775" y="73"/>
                </a:cubicBezTo>
                <a:cubicBezTo>
                  <a:pt x="1801" y="73"/>
                  <a:pt x="1806" y="116"/>
                  <a:pt x="1821" y="137"/>
                </a:cubicBezTo>
                <a:cubicBezTo>
                  <a:pt x="1695" y="385"/>
                  <a:pt x="1213" y="506"/>
                  <a:pt x="970" y="594"/>
                </a:cubicBezTo>
                <a:cubicBezTo>
                  <a:pt x="714" y="687"/>
                  <a:pt x="899" y="640"/>
                  <a:pt x="787" y="667"/>
                </a:cubicBezTo>
                <a:cubicBezTo>
                  <a:pt x="892" y="585"/>
                  <a:pt x="989" y="615"/>
                  <a:pt x="1107" y="649"/>
                </a:cubicBezTo>
                <a:cubicBezTo>
                  <a:pt x="1110" y="667"/>
                  <a:pt x="1118" y="685"/>
                  <a:pt x="1117" y="704"/>
                </a:cubicBezTo>
                <a:cubicBezTo>
                  <a:pt x="1115" y="756"/>
                  <a:pt x="1106" y="807"/>
                  <a:pt x="1098" y="859"/>
                </a:cubicBezTo>
                <a:cubicBezTo>
                  <a:pt x="1088" y="926"/>
                  <a:pt x="991" y="965"/>
                  <a:pt x="952" y="1006"/>
                </a:cubicBezTo>
                <a:cubicBezTo>
                  <a:pt x="914" y="1045"/>
                  <a:pt x="888" y="1094"/>
                  <a:pt x="851" y="1134"/>
                </a:cubicBezTo>
                <a:cubicBezTo>
                  <a:pt x="821" y="1167"/>
                  <a:pt x="783" y="1193"/>
                  <a:pt x="751" y="1225"/>
                </a:cubicBezTo>
                <a:cubicBezTo>
                  <a:pt x="727" y="1249"/>
                  <a:pt x="712" y="1285"/>
                  <a:pt x="678" y="1298"/>
                </a:cubicBezTo>
                <a:cubicBezTo>
                  <a:pt x="633" y="1316"/>
                  <a:pt x="586" y="1327"/>
                  <a:pt x="541" y="1344"/>
                </a:cubicBezTo>
                <a:cubicBezTo>
                  <a:pt x="417" y="1441"/>
                  <a:pt x="588" y="1289"/>
                  <a:pt x="486" y="1490"/>
                </a:cubicBezTo>
                <a:cubicBezTo>
                  <a:pt x="477" y="1507"/>
                  <a:pt x="478" y="1451"/>
                  <a:pt x="467" y="1435"/>
                </a:cubicBezTo>
                <a:cubicBezTo>
                  <a:pt x="459" y="1423"/>
                  <a:pt x="443" y="1417"/>
                  <a:pt x="431" y="1408"/>
                </a:cubicBezTo>
                <a:cubicBezTo>
                  <a:pt x="425" y="1396"/>
                  <a:pt x="407" y="1383"/>
                  <a:pt x="413" y="1371"/>
                </a:cubicBezTo>
                <a:cubicBezTo>
                  <a:pt x="449" y="1297"/>
                  <a:pt x="463" y="1368"/>
                  <a:pt x="467" y="1380"/>
                </a:cubicBezTo>
                <a:cubicBezTo>
                  <a:pt x="455" y="1412"/>
                  <a:pt x="448" y="1439"/>
                  <a:pt x="422" y="1463"/>
                </a:cubicBezTo>
                <a:cubicBezTo>
                  <a:pt x="403" y="1480"/>
                  <a:pt x="379" y="1493"/>
                  <a:pt x="358" y="1508"/>
                </a:cubicBezTo>
                <a:cubicBezTo>
                  <a:pt x="349" y="1514"/>
                  <a:pt x="330" y="1527"/>
                  <a:pt x="330" y="1527"/>
                </a:cubicBezTo>
                <a:cubicBezTo>
                  <a:pt x="306" y="1562"/>
                  <a:pt x="291" y="1601"/>
                  <a:pt x="266" y="1636"/>
                </a:cubicBezTo>
                <a:cubicBezTo>
                  <a:pt x="269" y="1627"/>
                  <a:pt x="275" y="1609"/>
                  <a:pt x="275" y="1609"/>
                </a:cubicBezTo>
              </a:path>
            </a:pathLst>
          </a:custGeom>
          <a:noFill/>
          <a:ln w="28575" cmpd="sng">
            <a:solidFill>
              <a:srgbClr val="3381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6742" name="Freeform 6"/>
          <p:cNvSpPr>
            <a:spLocks/>
          </p:cNvSpPr>
          <p:nvPr/>
        </p:nvSpPr>
        <p:spPr bwMode="auto">
          <a:xfrm>
            <a:off x="969963" y="3425825"/>
            <a:ext cx="7016750" cy="3494088"/>
          </a:xfrm>
          <a:custGeom>
            <a:avLst/>
            <a:gdLst>
              <a:gd name="T0" fmla="*/ 0 w 4361"/>
              <a:gd name="T1" fmla="*/ 2147483647 h 2176"/>
              <a:gd name="T2" fmla="*/ 2147483647 w 4361"/>
              <a:gd name="T3" fmla="*/ 2147483647 h 2176"/>
              <a:gd name="T4" fmla="*/ 2147483647 w 4361"/>
              <a:gd name="T5" fmla="*/ 0 h 2176"/>
              <a:gd name="T6" fmla="*/ 0 w 4361"/>
              <a:gd name="T7" fmla="*/ 2147483647 h 2176"/>
              <a:gd name="T8" fmla="*/ 0 60000 65536"/>
              <a:gd name="T9" fmla="*/ 0 60000 65536"/>
              <a:gd name="T10" fmla="*/ 0 60000 65536"/>
              <a:gd name="T11" fmla="*/ 0 60000 65536"/>
              <a:gd name="T12" fmla="*/ 0 w 4361"/>
              <a:gd name="T13" fmla="*/ 0 h 2176"/>
              <a:gd name="T14" fmla="*/ 4361 w 4361"/>
              <a:gd name="T15" fmla="*/ 2176 h 217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361" h="2176">
                <a:moveTo>
                  <a:pt x="0" y="2167"/>
                </a:moveTo>
                <a:lnTo>
                  <a:pt x="1152" y="2176"/>
                </a:lnTo>
                <a:lnTo>
                  <a:pt x="4361" y="0"/>
                </a:lnTo>
                <a:lnTo>
                  <a:pt x="0" y="2167"/>
                </a:lnTo>
                <a:close/>
              </a:path>
            </a:pathLst>
          </a:custGeom>
          <a:solidFill>
            <a:srgbClr val="FFDCA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16743" name="Group 7"/>
          <p:cNvGrpSpPr>
            <a:grpSpLocks/>
          </p:cNvGrpSpPr>
          <p:nvPr/>
        </p:nvGrpSpPr>
        <p:grpSpPr bwMode="auto">
          <a:xfrm>
            <a:off x="-533400" y="-228600"/>
            <a:ext cx="5002213" cy="5583238"/>
            <a:chOff x="-362" y="-144"/>
            <a:chExt cx="3109" cy="3477"/>
          </a:xfrm>
        </p:grpSpPr>
        <p:sp>
          <p:nvSpPr>
            <p:cNvPr id="116772" name="AutoShape 8"/>
            <p:cNvSpPr>
              <a:spLocks noChangeArrowheads="1"/>
            </p:cNvSpPr>
            <p:nvPr/>
          </p:nvSpPr>
          <p:spPr bwMode="auto">
            <a:xfrm rot="585702">
              <a:off x="552" y="-144"/>
              <a:ext cx="477" cy="3477"/>
            </a:xfrm>
            <a:prstGeom prst="parallelogram">
              <a:avLst>
                <a:gd name="adj" fmla="val 25000"/>
              </a:avLst>
            </a:prstGeom>
            <a:solidFill>
              <a:srgbClr val="3414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16773" name="AutoShape 9"/>
            <p:cNvSpPr>
              <a:spLocks noChangeArrowheads="1"/>
            </p:cNvSpPr>
            <p:nvPr/>
          </p:nvSpPr>
          <p:spPr bwMode="auto">
            <a:xfrm rot="2157517" flipH="1">
              <a:off x="-362" y="909"/>
              <a:ext cx="1391" cy="181"/>
            </a:xfrm>
            <a:prstGeom prst="parallelogram">
              <a:avLst>
                <a:gd name="adj" fmla="val 192127"/>
              </a:avLst>
            </a:prstGeom>
            <a:solidFill>
              <a:srgbClr val="3414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16774" name="AutoShape 10"/>
            <p:cNvSpPr>
              <a:spLocks noChangeArrowheads="1"/>
            </p:cNvSpPr>
            <p:nvPr/>
          </p:nvSpPr>
          <p:spPr bwMode="auto">
            <a:xfrm rot="19643217" flipH="1">
              <a:off x="786" y="388"/>
              <a:ext cx="1391" cy="114"/>
            </a:xfrm>
            <a:prstGeom prst="parallelogram">
              <a:avLst>
                <a:gd name="adj" fmla="val 305044"/>
              </a:avLst>
            </a:prstGeom>
            <a:solidFill>
              <a:srgbClr val="3414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16775" name="AutoShape 11"/>
            <p:cNvSpPr>
              <a:spLocks noChangeArrowheads="1"/>
            </p:cNvSpPr>
            <p:nvPr/>
          </p:nvSpPr>
          <p:spPr bwMode="auto">
            <a:xfrm rot="1999607" flipH="1">
              <a:off x="1523" y="542"/>
              <a:ext cx="950" cy="35"/>
            </a:xfrm>
            <a:prstGeom prst="parallelogram">
              <a:avLst>
                <a:gd name="adj" fmla="val 678571"/>
              </a:avLst>
            </a:prstGeom>
            <a:solidFill>
              <a:srgbClr val="3414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16776" name="Freeform 12"/>
            <p:cNvSpPr>
              <a:spLocks/>
            </p:cNvSpPr>
            <p:nvPr/>
          </p:nvSpPr>
          <p:spPr bwMode="auto">
            <a:xfrm>
              <a:off x="1637" y="247"/>
              <a:ext cx="1110" cy="850"/>
            </a:xfrm>
            <a:custGeom>
              <a:avLst/>
              <a:gdLst>
                <a:gd name="T0" fmla="*/ 484 w 1110"/>
                <a:gd name="T1" fmla="*/ 219 h 850"/>
                <a:gd name="T2" fmla="*/ 585 w 1110"/>
                <a:gd name="T3" fmla="*/ 55 h 850"/>
                <a:gd name="T4" fmla="*/ 603 w 1110"/>
                <a:gd name="T5" fmla="*/ 27 h 850"/>
                <a:gd name="T6" fmla="*/ 667 w 1110"/>
                <a:gd name="T7" fmla="*/ 0 h 850"/>
                <a:gd name="T8" fmla="*/ 841 w 1110"/>
                <a:gd name="T9" fmla="*/ 9 h 850"/>
                <a:gd name="T10" fmla="*/ 960 w 1110"/>
                <a:gd name="T11" fmla="*/ 82 h 850"/>
                <a:gd name="T12" fmla="*/ 1088 w 1110"/>
                <a:gd name="T13" fmla="*/ 247 h 850"/>
                <a:gd name="T14" fmla="*/ 1005 w 1110"/>
                <a:gd name="T15" fmla="*/ 448 h 850"/>
                <a:gd name="T16" fmla="*/ 795 w 1110"/>
                <a:gd name="T17" fmla="*/ 356 h 850"/>
                <a:gd name="T18" fmla="*/ 822 w 1110"/>
                <a:gd name="T19" fmla="*/ 201 h 850"/>
                <a:gd name="T20" fmla="*/ 859 w 1110"/>
                <a:gd name="T21" fmla="*/ 192 h 850"/>
                <a:gd name="T22" fmla="*/ 1088 w 1110"/>
                <a:gd name="T23" fmla="*/ 384 h 850"/>
                <a:gd name="T24" fmla="*/ 1069 w 1110"/>
                <a:gd name="T25" fmla="*/ 658 h 850"/>
                <a:gd name="T26" fmla="*/ 1042 w 1110"/>
                <a:gd name="T27" fmla="*/ 695 h 850"/>
                <a:gd name="T28" fmla="*/ 969 w 1110"/>
                <a:gd name="T29" fmla="*/ 713 h 850"/>
                <a:gd name="T30" fmla="*/ 832 w 1110"/>
                <a:gd name="T31" fmla="*/ 704 h 850"/>
                <a:gd name="T32" fmla="*/ 758 w 1110"/>
                <a:gd name="T33" fmla="*/ 658 h 850"/>
                <a:gd name="T34" fmla="*/ 603 w 1110"/>
                <a:gd name="T35" fmla="*/ 494 h 850"/>
                <a:gd name="T36" fmla="*/ 603 w 1110"/>
                <a:gd name="T37" fmla="*/ 356 h 850"/>
                <a:gd name="T38" fmla="*/ 640 w 1110"/>
                <a:gd name="T39" fmla="*/ 347 h 850"/>
                <a:gd name="T40" fmla="*/ 841 w 1110"/>
                <a:gd name="T41" fmla="*/ 430 h 850"/>
                <a:gd name="T42" fmla="*/ 877 w 1110"/>
                <a:gd name="T43" fmla="*/ 494 h 850"/>
                <a:gd name="T44" fmla="*/ 896 w 1110"/>
                <a:gd name="T45" fmla="*/ 567 h 850"/>
                <a:gd name="T46" fmla="*/ 768 w 1110"/>
                <a:gd name="T47" fmla="*/ 850 h 850"/>
                <a:gd name="T48" fmla="*/ 576 w 1110"/>
                <a:gd name="T49" fmla="*/ 832 h 850"/>
                <a:gd name="T50" fmla="*/ 420 w 1110"/>
                <a:gd name="T51" fmla="*/ 740 h 850"/>
                <a:gd name="T52" fmla="*/ 402 w 1110"/>
                <a:gd name="T53" fmla="*/ 695 h 850"/>
                <a:gd name="T54" fmla="*/ 374 w 1110"/>
                <a:gd name="T55" fmla="*/ 649 h 850"/>
                <a:gd name="T56" fmla="*/ 338 w 1110"/>
                <a:gd name="T57" fmla="*/ 494 h 850"/>
                <a:gd name="T58" fmla="*/ 393 w 1110"/>
                <a:gd name="T59" fmla="*/ 356 h 850"/>
                <a:gd name="T60" fmla="*/ 576 w 1110"/>
                <a:gd name="T61" fmla="*/ 484 h 850"/>
                <a:gd name="T62" fmla="*/ 502 w 1110"/>
                <a:gd name="T63" fmla="*/ 695 h 850"/>
                <a:gd name="T64" fmla="*/ 384 w 1110"/>
                <a:gd name="T65" fmla="*/ 704 h 850"/>
                <a:gd name="T66" fmla="*/ 283 w 1110"/>
                <a:gd name="T67" fmla="*/ 631 h 850"/>
                <a:gd name="T68" fmla="*/ 228 w 1110"/>
                <a:gd name="T69" fmla="*/ 521 h 850"/>
                <a:gd name="T70" fmla="*/ 338 w 1110"/>
                <a:gd name="T71" fmla="*/ 256 h 850"/>
                <a:gd name="T72" fmla="*/ 429 w 1110"/>
                <a:gd name="T73" fmla="*/ 356 h 850"/>
                <a:gd name="T74" fmla="*/ 320 w 1110"/>
                <a:gd name="T75" fmla="*/ 631 h 850"/>
                <a:gd name="T76" fmla="*/ 146 w 1110"/>
                <a:gd name="T77" fmla="*/ 585 h 850"/>
                <a:gd name="T78" fmla="*/ 100 w 1110"/>
                <a:gd name="T79" fmla="*/ 539 h 850"/>
                <a:gd name="T80" fmla="*/ 9 w 1110"/>
                <a:gd name="T81" fmla="*/ 402 h 850"/>
                <a:gd name="T82" fmla="*/ 0 w 1110"/>
                <a:gd name="T83" fmla="*/ 338 h 850"/>
                <a:gd name="T84" fmla="*/ 27 w 1110"/>
                <a:gd name="T85" fmla="*/ 283 h 85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110"/>
                <a:gd name="T130" fmla="*/ 0 h 850"/>
                <a:gd name="T131" fmla="*/ 1110 w 1110"/>
                <a:gd name="T132" fmla="*/ 850 h 850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110" h="850">
                  <a:moveTo>
                    <a:pt x="484" y="219"/>
                  </a:moveTo>
                  <a:cubicBezTo>
                    <a:pt x="502" y="146"/>
                    <a:pt x="529" y="108"/>
                    <a:pt x="585" y="55"/>
                  </a:cubicBezTo>
                  <a:cubicBezTo>
                    <a:pt x="593" y="47"/>
                    <a:pt x="594" y="34"/>
                    <a:pt x="603" y="27"/>
                  </a:cubicBezTo>
                  <a:cubicBezTo>
                    <a:pt x="617" y="15"/>
                    <a:pt x="649" y="6"/>
                    <a:pt x="667" y="0"/>
                  </a:cubicBezTo>
                  <a:cubicBezTo>
                    <a:pt x="725" y="3"/>
                    <a:pt x="783" y="4"/>
                    <a:pt x="841" y="9"/>
                  </a:cubicBezTo>
                  <a:cubicBezTo>
                    <a:pt x="886" y="13"/>
                    <a:pt x="927" y="58"/>
                    <a:pt x="960" y="82"/>
                  </a:cubicBezTo>
                  <a:cubicBezTo>
                    <a:pt x="1031" y="134"/>
                    <a:pt x="1058" y="164"/>
                    <a:pt x="1088" y="247"/>
                  </a:cubicBezTo>
                  <a:cubicBezTo>
                    <a:pt x="1075" y="361"/>
                    <a:pt x="1106" y="423"/>
                    <a:pt x="1005" y="448"/>
                  </a:cubicBezTo>
                  <a:cubicBezTo>
                    <a:pt x="868" y="439"/>
                    <a:pt x="840" y="471"/>
                    <a:pt x="795" y="356"/>
                  </a:cubicBezTo>
                  <a:cubicBezTo>
                    <a:pt x="785" y="296"/>
                    <a:pt x="753" y="235"/>
                    <a:pt x="822" y="201"/>
                  </a:cubicBezTo>
                  <a:cubicBezTo>
                    <a:pt x="833" y="195"/>
                    <a:pt x="847" y="195"/>
                    <a:pt x="859" y="192"/>
                  </a:cubicBezTo>
                  <a:cubicBezTo>
                    <a:pt x="944" y="247"/>
                    <a:pt x="1035" y="296"/>
                    <a:pt x="1088" y="384"/>
                  </a:cubicBezTo>
                  <a:cubicBezTo>
                    <a:pt x="1110" y="472"/>
                    <a:pt x="1110" y="575"/>
                    <a:pt x="1069" y="658"/>
                  </a:cubicBezTo>
                  <a:cubicBezTo>
                    <a:pt x="1062" y="672"/>
                    <a:pt x="1055" y="688"/>
                    <a:pt x="1042" y="695"/>
                  </a:cubicBezTo>
                  <a:cubicBezTo>
                    <a:pt x="1020" y="707"/>
                    <a:pt x="969" y="713"/>
                    <a:pt x="969" y="713"/>
                  </a:cubicBezTo>
                  <a:cubicBezTo>
                    <a:pt x="923" y="710"/>
                    <a:pt x="876" y="715"/>
                    <a:pt x="832" y="704"/>
                  </a:cubicBezTo>
                  <a:cubicBezTo>
                    <a:pt x="804" y="697"/>
                    <a:pt x="786" y="667"/>
                    <a:pt x="758" y="658"/>
                  </a:cubicBezTo>
                  <a:cubicBezTo>
                    <a:pt x="695" y="616"/>
                    <a:pt x="645" y="557"/>
                    <a:pt x="603" y="494"/>
                  </a:cubicBezTo>
                  <a:cubicBezTo>
                    <a:pt x="586" y="441"/>
                    <a:pt x="567" y="416"/>
                    <a:pt x="603" y="356"/>
                  </a:cubicBezTo>
                  <a:cubicBezTo>
                    <a:pt x="610" y="345"/>
                    <a:pt x="628" y="350"/>
                    <a:pt x="640" y="347"/>
                  </a:cubicBezTo>
                  <a:cubicBezTo>
                    <a:pt x="729" y="361"/>
                    <a:pt x="788" y="357"/>
                    <a:pt x="841" y="430"/>
                  </a:cubicBezTo>
                  <a:cubicBezTo>
                    <a:pt x="854" y="449"/>
                    <a:pt x="870" y="472"/>
                    <a:pt x="877" y="494"/>
                  </a:cubicBezTo>
                  <a:cubicBezTo>
                    <a:pt x="885" y="518"/>
                    <a:pt x="896" y="567"/>
                    <a:pt x="896" y="567"/>
                  </a:cubicBezTo>
                  <a:cubicBezTo>
                    <a:pt x="888" y="680"/>
                    <a:pt x="883" y="804"/>
                    <a:pt x="768" y="850"/>
                  </a:cubicBezTo>
                  <a:cubicBezTo>
                    <a:pt x="704" y="844"/>
                    <a:pt x="640" y="842"/>
                    <a:pt x="576" y="832"/>
                  </a:cubicBezTo>
                  <a:cubicBezTo>
                    <a:pt x="527" y="824"/>
                    <a:pt x="462" y="764"/>
                    <a:pt x="420" y="740"/>
                  </a:cubicBezTo>
                  <a:cubicBezTo>
                    <a:pt x="414" y="725"/>
                    <a:pt x="409" y="709"/>
                    <a:pt x="402" y="695"/>
                  </a:cubicBezTo>
                  <a:cubicBezTo>
                    <a:pt x="394" y="679"/>
                    <a:pt x="381" y="665"/>
                    <a:pt x="374" y="649"/>
                  </a:cubicBezTo>
                  <a:cubicBezTo>
                    <a:pt x="352" y="600"/>
                    <a:pt x="348" y="546"/>
                    <a:pt x="338" y="494"/>
                  </a:cubicBezTo>
                  <a:cubicBezTo>
                    <a:pt x="346" y="418"/>
                    <a:pt x="344" y="405"/>
                    <a:pt x="393" y="356"/>
                  </a:cubicBezTo>
                  <a:cubicBezTo>
                    <a:pt x="468" y="373"/>
                    <a:pt x="531" y="420"/>
                    <a:pt x="576" y="484"/>
                  </a:cubicBezTo>
                  <a:cubicBezTo>
                    <a:pt x="588" y="560"/>
                    <a:pt x="600" y="669"/>
                    <a:pt x="502" y="695"/>
                  </a:cubicBezTo>
                  <a:cubicBezTo>
                    <a:pt x="464" y="705"/>
                    <a:pt x="423" y="701"/>
                    <a:pt x="384" y="704"/>
                  </a:cubicBezTo>
                  <a:cubicBezTo>
                    <a:pt x="318" y="693"/>
                    <a:pt x="314" y="690"/>
                    <a:pt x="283" y="631"/>
                  </a:cubicBezTo>
                  <a:cubicBezTo>
                    <a:pt x="264" y="595"/>
                    <a:pt x="228" y="521"/>
                    <a:pt x="228" y="521"/>
                  </a:cubicBezTo>
                  <a:cubicBezTo>
                    <a:pt x="237" y="379"/>
                    <a:pt x="211" y="318"/>
                    <a:pt x="338" y="256"/>
                  </a:cubicBezTo>
                  <a:cubicBezTo>
                    <a:pt x="392" y="277"/>
                    <a:pt x="411" y="301"/>
                    <a:pt x="429" y="356"/>
                  </a:cubicBezTo>
                  <a:cubicBezTo>
                    <a:pt x="420" y="528"/>
                    <a:pt x="445" y="543"/>
                    <a:pt x="320" y="631"/>
                  </a:cubicBezTo>
                  <a:cubicBezTo>
                    <a:pt x="229" y="624"/>
                    <a:pt x="211" y="628"/>
                    <a:pt x="146" y="585"/>
                  </a:cubicBezTo>
                  <a:cubicBezTo>
                    <a:pt x="73" y="475"/>
                    <a:pt x="188" y="641"/>
                    <a:pt x="100" y="539"/>
                  </a:cubicBezTo>
                  <a:cubicBezTo>
                    <a:pt x="66" y="500"/>
                    <a:pt x="32" y="449"/>
                    <a:pt x="9" y="402"/>
                  </a:cubicBezTo>
                  <a:cubicBezTo>
                    <a:pt x="6" y="381"/>
                    <a:pt x="0" y="360"/>
                    <a:pt x="0" y="338"/>
                  </a:cubicBezTo>
                  <a:cubicBezTo>
                    <a:pt x="0" y="309"/>
                    <a:pt x="27" y="307"/>
                    <a:pt x="27" y="283"/>
                  </a:cubicBezTo>
                </a:path>
              </a:pathLst>
            </a:custGeom>
            <a:noFill/>
            <a:ln w="76200" cmpd="sng">
              <a:solidFill>
                <a:srgbClr val="00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6744" name="Group 13"/>
          <p:cNvGrpSpPr>
            <a:grpSpLocks/>
          </p:cNvGrpSpPr>
          <p:nvPr/>
        </p:nvGrpSpPr>
        <p:grpSpPr bwMode="auto">
          <a:xfrm>
            <a:off x="560388" y="3714750"/>
            <a:ext cx="5275262" cy="2098675"/>
            <a:chOff x="327" y="2340"/>
            <a:chExt cx="3279" cy="1307"/>
          </a:xfrm>
        </p:grpSpPr>
        <p:sp>
          <p:nvSpPr>
            <p:cNvPr id="116770" name="Freeform 14"/>
            <p:cNvSpPr>
              <a:spLocks/>
            </p:cNvSpPr>
            <p:nvPr/>
          </p:nvSpPr>
          <p:spPr bwMode="auto">
            <a:xfrm>
              <a:off x="327" y="2370"/>
              <a:ext cx="3147" cy="1277"/>
            </a:xfrm>
            <a:custGeom>
              <a:avLst/>
              <a:gdLst>
                <a:gd name="T0" fmla="*/ 75 w 3147"/>
                <a:gd name="T1" fmla="*/ 1004 h 1277"/>
                <a:gd name="T2" fmla="*/ 194 w 3147"/>
                <a:gd name="T3" fmla="*/ 1196 h 1277"/>
                <a:gd name="T4" fmla="*/ 167 w 3147"/>
                <a:gd name="T5" fmla="*/ 1022 h 1277"/>
                <a:gd name="T6" fmla="*/ 340 w 3147"/>
                <a:gd name="T7" fmla="*/ 1251 h 1277"/>
                <a:gd name="T8" fmla="*/ 185 w 3147"/>
                <a:gd name="T9" fmla="*/ 1031 h 1277"/>
                <a:gd name="T10" fmla="*/ 368 w 3147"/>
                <a:gd name="T11" fmla="*/ 1205 h 1277"/>
                <a:gd name="T12" fmla="*/ 322 w 3147"/>
                <a:gd name="T13" fmla="*/ 958 h 1277"/>
                <a:gd name="T14" fmla="*/ 542 w 3147"/>
                <a:gd name="T15" fmla="*/ 894 h 1277"/>
                <a:gd name="T16" fmla="*/ 395 w 3147"/>
                <a:gd name="T17" fmla="*/ 1104 h 1277"/>
                <a:gd name="T18" fmla="*/ 404 w 3147"/>
                <a:gd name="T19" fmla="*/ 885 h 1277"/>
                <a:gd name="T20" fmla="*/ 642 w 3147"/>
                <a:gd name="T21" fmla="*/ 1123 h 1277"/>
                <a:gd name="T22" fmla="*/ 551 w 3147"/>
                <a:gd name="T23" fmla="*/ 894 h 1277"/>
                <a:gd name="T24" fmla="*/ 724 w 3147"/>
                <a:gd name="T25" fmla="*/ 1031 h 1277"/>
                <a:gd name="T26" fmla="*/ 514 w 3147"/>
                <a:gd name="T27" fmla="*/ 848 h 1277"/>
                <a:gd name="T28" fmla="*/ 944 w 3147"/>
                <a:gd name="T29" fmla="*/ 967 h 1277"/>
                <a:gd name="T30" fmla="*/ 788 w 3147"/>
                <a:gd name="T31" fmla="*/ 921 h 1277"/>
                <a:gd name="T32" fmla="*/ 1108 w 3147"/>
                <a:gd name="T33" fmla="*/ 903 h 1277"/>
                <a:gd name="T34" fmla="*/ 962 w 3147"/>
                <a:gd name="T35" fmla="*/ 766 h 1277"/>
                <a:gd name="T36" fmla="*/ 1118 w 3147"/>
                <a:gd name="T37" fmla="*/ 803 h 1277"/>
                <a:gd name="T38" fmla="*/ 1054 w 3147"/>
                <a:gd name="T39" fmla="*/ 729 h 1277"/>
                <a:gd name="T40" fmla="*/ 1438 w 3147"/>
                <a:gd name="T41" fmla="*/ 775 h 1277"/>
                <a:gd name="T42" fmla="*/ 1282 w 3147"/>
                <a:gd name="T43" fmla="*/ 848 h 1277"/>
                <a:gd name="T44" fmla="*/ 1428 w 3147"/>
                <a:gd name="T45" fmla="*/ 702 h 1277"/>
                <a:gd name="T46" fmla="*/ 1383 w 3147"/>
                <a:gd name="T47" fmla="*/ 812 h 1277"/>
                <a:gd name="T48" fmla="*/ 1154 w 3147"/>
                <a:gd name="T49" fmla="*/ 702 h 1277"/>
                <a:gd name="T50" fmla="*/ 1447 w 3147"/>
                <a:gd name="T51" fmla="*/ 702 h 1277"/>
                <a:gd name="T52" fmla="*/ 1383 w 3147"/>
                <a:gd name="T53" fmla="*/ 812 h 1277"/>
                <a:gd name="T54" fmla="*/ 1410 w 3147"/>
                <a:gd name="T55" fmla="*/ 620 h 1277"/>
                <a:gd name="T56" fmla="*/ 1630 w 3147"/>
                <a:gd name="T57" fmla="*/ 793 h 1277"/>
                <a:gd name="T58" fmla="*/ 1730 w 3147"/>
                <a:gd name="T59" fmla="*/ 574 h 1277"/>
                <a:gd name="T60" fmla="*/ 1794 w 3147"/>
                <a:gd name="T61" fmla="*/ 620 h 1277"/>
                <a:gd name="T62" fmla="*/ 1684 w 3147"/>
                <a:gd name="T63" fmla="*/ 528 h 1277"/>
                <a:gd name="T64" fmla="*/ 2004 w 3147"/>
                <a:gd name="T65" fmla="*/ 629 h 1277"/>
                <a:gd name="T66" fmla="*/ 1968 w 3147"/>
                <a:gd name="T67" fmla="*/ 501 h 1277"/>
                <a:gd name="T68" fmla="*/ 2187 w 3147"/>
                <a:gd name="T69" fmla="*/ 501 h 1277"/>
                <a:gd name="T70" fmla="*/ 2096 w 3147"/>
                <a:gd name="T71" fmla="*/ 510 h 1277"/>
                <a:gd name="T72" fmla="*/ 2206 w 3147"/>
                <a:gd name="T73" fmla="*/ 345 h 1277"/>
                <a:gd name="T74" fmla="*/ 2297 w 3147"/>
                <a:gd name="T75" fmla="*/ 400 h 1277"/>
                <a:gd name="T76" fmla="*/ 2105 w 3147"/>
                <a:gd name="T77" fmla="*/ 464 h 1277"/>
                <a:gd name="T78" fmla="*/ 2343 w 3147"/>
                <a:gd name="T79" fmla="*/ 309 h 1277"/>
                <a:gd name="T80" fmla="*/ 2361 w 3147"/>
                <a:gd name="T81" fmla="*/ 419 h 1277"/>
                <a:gd name="T82" fmla="*/ 2471 w 3147"/>
                <a:gd name="T83" fmla="*/ 181 h 1277"/>
                <a:gd name="T84" fmla="*/ 2590 w 3147"/>
                <a:gd name="T85" fmla="*/ 336 h 1277"/>
                <a:gd name="T86" fmla="*/ 2297 w 3147"/>
                <a:gd name="T87" fmla="*/ 190 h 1277"/>
                <a:gd name="T88" fmla="*/ 2635 w 3147"/>
                <a:gd name="T89" fmla="*/ 300 h 1277"/>
                <a:gd name="T90" fmla="*/ 2562 w 3147"/>
                <a:gd name="T91" fmla="*/ 208 h 1277"/>
                <a:gd name="T92" fmla="*/ 2736 w 3147"/>
                <a:gd name="T93" fmla="*/ 327 h 1277"/>
                <a:gd name="T94" fmla="*/ 2617 w 3147"/>
                <a:gd name="T95" fmla="*/ 163 h 1277"/>
                <a:gd name="T96" fmla="*/ 2782 w 3147"/>
                <a:gd name="T97" fmla="*/ 263 h 1277"/>
                <a:gd name="T98" fmla="*/ 2818 w 3147"/>
                <a:gd name="T99" fmla="*/ 117 h 1277"/>
                <a:gd name="T100" fmla="*/ 2946 w 3147"/>
                <a:gd name="T101" fmla="*/ 217 h 1277"/>
                <a:gd name="T102" fmla="*/ 2782 w 3147"/>
                <a:gd name="T103" fmla="*/ 144 h 1277"/>
                <a:gd name="T104" fmla="*/ 3047 w 3147"/>
                <a:gd name="T105" fmla="*/ 135 h 1277"/>
                <a:gd name="T106" fmla="*/ 2992 w 3147"/>
                <a:gd name="T107" fmla="*/ 190 h 1277"/>
                <a:gd name="T108" fmla="*/ 3074 w 3147"/>
                <a:gd name="T109" fmla="*/ 108 h 1277"/>
                <a:gd name="T110" fmla="*/ 3019 w 3147"/>
                <a:gd name="T111" fmla="*/ 153 h 1277"/>
                <a:gd name="T112" fmla="*/ 3147 w 3147"/>
                <a:gd name="T113" fmla="*/ 126 h 1277"/>
                <a:gd name="T114" fmla="*/ 3056 w 3147"/>
                <a:gd name="T115" fmla="*/ 99 h 1277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3147"/>
                <a:gd name="T175" fmla="*/ 0 h 1277"/>
                <a:gd name="T176" fmla="*/ 3147 w 3147"/>
                <a:gd name="T177" fmla="*/ 1277 h 1277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3147" h="1277">
                  <a:moveTo>
                    <a:pt x="48" y="1241"/>
                  </a:moveTo>
                  <a:cubicBezTo>
                    <a:pt x="35" y="1163"/>
                    <a:pt x="0" y="1054"/>
                    <a:pt x="75" y="1004"/>
                  </a:cubicBezTo>
                  <a:cubicBezTo>
                    <a:pt x="142" y="1026"/>
                    <a:pt x="175" y="1030"/>
                    <a:pt x="212" y="1086"/>
                  </a:cubicBezTo>
                  <a:cubicBezTo>
                    <a:pt x="206" y="1123"/>
                    <a:pt x="214" y="1165"/>
                    <a:pt x="194" y="1196"/>
                  </a:cubicBezTo>
                  <a:cubicBezTo>
                    <a:pt x="170" y="1234"/>
                    <a:pt x="100" y="1131"/>
                    <a:pt x="94" y="1123"/>
                  </a:cubicBezTo>
                  <a:cubicBezTo>
                    <a:pt x="73" y="1044"/>
                    <a:pt x="94" y="1034"/>
                    <a:pt x="167" y="1022"/>
                  </a:cubicBezTo>
                  <a:cubicBezTo>
                    <a:pt x="260" y="1033"/>
                    <a:pt x="302" y="1057"/>
                    <a:pt x="368" y="1123"/>
                  </a:cubicBezTo>
                  <a:cubicBezTo>
                    <a:pt x="382" y="1178"/>
                    <a:pt x="393" y="1215"/>
                    <a:pt x="340" y="1251"/>
                  </a:cubicBezTo>
                  <a:cubicBezTo>
                    <a:pt x="181" y="1241"/>
                    <a:pt x="176" y="1277"/>
                    <a:pt x="158" y="1150"/>
                  </a:cubicBezTo>
                  <a:cubicBezTo>
                    <a:pt x="167" y="1110"/>
                    <a:pt x="163" y="1065"/>
                    <a:pt x="185" y="1031"/>
                  </a:cubicBezTo>
                  <a:cubicBezTo>
                    <a:pt x="232" y="959"/>
                    <a:pt x="375" y="1015"/>
                    <a:pt x="414" y="1022"/>
                  </a:cubicBezTo>
                  <a:cubicBezTo>
                    <a:pt x="440" y="1089"/>
                    <a:pt x="448" y="1178"/>
                    <a:pt x="368" y="1205"/>
                  </a:cubicBezTo>
                  <a:cubicBezTo>
                    <a:pt x="325" y="1148"/>
                    <a:pt x="313" y="1102"/>
                    <a:pt x="304" y="1031"/>
                  </a:cubicBezTo>
                  <a:cubicBezTo>
                    <a:pt x="310" y="1007"/>
                    <a:pt x="308" y="979"/>
                    <a:pt x="322" y="958"/>
                  </a:cubicBezTo>
                  <a:cubicBezTo>
                    <a:pt x="349" y="918"/>
                    <a:pt x="418" y="900"/>
                    <a:pt x="459" y="885"/>
                  </a:cubicBezTo>
                  <a:cubicBezTo>
                    <a:pt x="487" y="888"/>
                    <a:pt x="517" y="881"/>
                    <a:pt x="542" y="894"/>
                  </a:cubicBezTo>
                  <a:cubicBezTo>
                    <a:pt x="595" y="922"/>
                    <a:pt x="607" y="992"/>
                    <a:pt x="624" y="1040"/>
                  </a:cubicBezTo>
                  <a:cubicBezTo>
                    <a:pt x="648" y="1208"/>
                    <a:pt x="567" y="1134"/>
                    <a:pt x="395" y="1104"/>
                  </a:cubicBezTo>
                  <a:cubicBezTo>
                    <a:pt x="319" y="1051"/>
                    <a:pt x="198" y="1002"/>
                    <a:pt x="322" y="903"/>
                  </a:cubicBezTo>
                  <a:cubicBezTo>
                    <a:pt x="344" y="885"/>
                    <a:pt x="377" y="891"/>
                    <a:pt x="404" y="885"/>
                  </a:cubicBezTo>
                  <a:cubicBezTo>
                    <a:pt x="585" y="906"/>
                    <a:pt x="673" y="854"/>
                    <a:pt x="697" y="1022"/>
                  </a:cubicBezTo>
                  <a:cubicBezTo>
                    <a:pt x="689" y="1078"/>
                    <a:pt x="695" y="1104"/>
                    <a:pt x="642" y="1123"/>
                  </a:cubicBezTo>
                  <a:cubicBezTo>
                    <a:pt x="590" y="1069"/>
                    <a:pt x="559" y="1029"/>
                    <a:pt x="532" y="958"/>
                  </a:cubicBezTo>
                  <a:cubicBezTo>
                    <a:pt x="538" y="937"/>
                    <a:pt x="535" y="910"/>
                    <a:pt x="551" y="894"/>
                  </a:cubicBezTo>
                  <a:cubicBezTo>
                    <a:pt x="606" y="839"/>
                    <a:pt x="697" y="882"/>
                    <a:pt x="752" y="894"/>
                  </a:cubicBezTo>
                  <a:cubicBezTo>
                    <a:pt x="766" y="938"/>
                    <a:pt x="801" y="999"/>
                    <a:pt x="724" y="1031"/>
                  </a:cubicBezTo>
                  <a:cubicBezTo>
                    <a:pt x="690" y="1045"/>
                    <a:pt x="651" y="1019"/>
                    <a:pt x="615" y="1013"/>
                  </a:cubicBezTo>
                  <a:cubicBezTo>
                    <a:pt x="595" y="1000"/>
                    <a:pt x="427" y="904"/>
                    <a:pt x="514" y="848"/>
                  </a:cubicBezTo>
                  <a:cubicBezTo>
                    <a:pt x="538" y="833"/>
                    <a:pt x="569" y="836"/>
                    <a:pt x="596" y="830"/>
                  </a:cubicBezTo>
                  <a:cubicBezTo>
                    <a:pt x="675" y="844"/>
                    <a:pt x="911" y="837"/>
                    <a:pt x="944" y="967"/>
                  </a:cubicBezTo>
                  <a:cubicBezTo>
                    <a:pt x="914" y="1060"/>
                    <a:pt x="907" y="1041"/>
                    <a:pt x="825" y="995"/>
                  </a:cubicBezTo>
                  <a:cubicBezTo>
                    <a:pt x="813" y="970"/>
                    <a:pt x="796" y="947"/>
                    <a:pt x="788" y="921"/>
                  </a:cubicBezTo>
                  <a:cubicBezTo>
                    <a:pt x="748" y="784"/>
                    <a:pt x="852" y="793"/>
                    <a:pt x="953" y="775"/>
                  </a:cubicBezTo>
                  <a:cubicBezTo>
                    <a:pt x="1070" y="805"/>
                    <a:pt x="1089" y="788"/>
                    <a:pt x="1108" y="903"/>
                  </a:cubicBezTo>
                  <a:cubicBezTo>
                    <a:pt x="1060" y="1003"/>
                    <a:pt x="984" y="911"/>
                    <a:pt x="916" y="867"/>
                  </a:cubicBezTo>
                  <a:cubicBezTo>
                    <a:pt x="882" y="797"/>
                    <a:pt x="894" y="799"/>
                    <a:pt x="962" y="766"/>
                  </a:cubicBezTo>
                  <a:cubicBezTo>
                    <a:pt x="1011" y="769"/>
                    <a:pt x="1061" y="764"/>
                    <a:pt x="1108" y="775"/>
                  </a:cubicBezTo>
                  <a:cubicBezTo>
                    <a:pt x="1118" y="777"/>
                    <a:pt x="1119" y="793"/>
                    <a:pt x="1118" y="803"/>
                  </a:cubicBezTo>
                  <a:cubicBezTo>
                    <a:pt x="1111" y="890"/>
                    <a:pt x="1121" y="878"/>
                    <a:pt x="1072" y="894"/>
                  </a:cubicBezTo>
                  <a:cubicBezTo>
                    <a:pt x="1056" y="853"/>
                    <a:pt x="1021" y="772"/>
                    <a:pt x="1054" y="729"/>
                  </a:cubicBezTo>
                  <a:cubicBezTo>
                    <a:pt x="1066" y="713"/>
                    <a:pt x="1090" y="711"/>
                    <a:pt x="1108" y="702"/>
                  </a:cubicBezTo>
                  <a:cubicBezTo>
                    <a:pt x="1224" y="715"/>
                    <a:pt x="1339" y="710"/>
                    <a:pt x="1438" y="775"/>
                  </a:cubicBezTo>
                  <a:cubicBezTo>
                    <a:pt x="1432" y="796"/>
                    <a:pt x="1433" y="822"/>
                    <a:pt x="1419" y="839"/>
                  </a:cubicBezTo>
                  <a:cubicBezTo>
                    <a:pt x="1379" y="889"/>
                    <a:pt x="1330" y="859"/>
                    <a:pt x="1282" y="848"/>
                  </a:cubicBezTo>
                  <a:cubicBezTo>
                    <a:pt x="1230" y="761"/>
                    <a:pt x="1229" y="734"/>
                    <a:pt x="1310" y="675"/>
                  </a:cubicBezTo>
                  <a:cubicBezTo>
                    <a:pt x="1349" y="684"/>
                    <a:pt x="1393" y="681"/>
                    <a:pt x="1428" y="702"/>
                  </a:cubicBezTo>
                  <a:cubicBezTo>
                    <a:pt x="1444" y="712"/>
                    <a:pt x="1457" y="786"/>
                    <a:pt x="1438" y="803"/>
                  </a:cubicBezTo>
                  <a:cubicBezTo>
                    <a:pt x="1424" y="815"/>
                    <a:pt x="1401" y="809"/>
                    <a:pt x="1383" y="812"/>
                  </a:cubicBezTo>
                  <a:cubicBezTo>
                    <a:pt x="1334" y="804"/>
                    <a:pt x="1170" y="806"/>
                    <a:pt x="1145" y="729"/>
                  </a:cubicBezTo>
                  <a:cubicBezTo>
                    <a:pt x="1148" y="720"/>
                    <a:pt x="1145" y="705"/>
                    <a:pt x="1154" y="702"/>
                  </a:cubicBezTo>
                  <a:cubicBezTo>
                    <a:pt x="1211" y="679"/>
                    <a:pt x="1276" y="689"/>
                    <a:pt x="1337" y="684"/>
                  </a:cubicBezTo>
                  <a:cubicBezTo>
                    <a:pt x="1374" y="690"/>
                    <a:pt x="1411" y="691"/>
                    <a:pt x="1447" y="702"/>
                  </a:cubicBezTo>
                  <a:cubicBezTo>
                    <a:pt x="1502" y="719"/>
                    <a:pt x="1494" y="764"/>
                    <a:pt x="1447" y="803"/>
                  </a:cubicBezTo>
                  <a:cubicBezTo>
                    <a:pt x="1430" y="817"/>
                    <a:pt x="1404" y="809"/>
                    <a:pt x="1383" y="812"/>
                  </a:cubicBezTo>
                  <a:cubicBezTo>
                    <a:pt x="1317" y="792"/>
                    <a:pt x="1223" y="747"/>
                    <a:pt x="1310" y="647"/>
                  </a:cubicBezTo>
                  <a:cubicBezTo>
                    <a:pt x="1333" y="621"/>
                    <a:pt x="1377" y="629"/>
                    <a:pt x="1410" y="620"/>
                  </a:cubicBezTo>
                  <a:cubicBezTo>
                    <a:pt x="1495" y="632"/>
                    <a:pt x="1583" y="632"/>
                    <a:pt x="1666" y="656"/>
                  </a:cubicBezTo>
                  <a:cubicBezTo>
                    <a:pt x="1736" y="676"/>
                    <a:pt x="1679" y="777"/>
                    <a:pt x="1630" y="793"/>
                  </a:cubicBezTo>
                  <a:cubicBezTo>
                    <a:pt x="1590" y="754"/>
                    <a:pt x="1574" y="718"/>
                    <a:pt x="1556" y="665"/>
                  </a:cubicBezTo>
                  <a:cubicBezTo>
                    <a:pt x="1595" y="573"/>
                    <a:pt x="1638" y="583"/>
                    <a:pt x="1730" y="574"/>
                  </a:cubicBezTo>
                  <a:cubicBezTo>
                    <a:pt x="1748" y="577"/>
                    <a:pt x="1770" y="572"/>
                    <a:pt x="1785" y="583"/>
                  </a:cubicBezTo>
                  <a:cubicBezTo>
                    <a:pt x="1795" y="590"/>
                    <a:pt x="1799" y="608"/>
                    <a:pt x="1794" y="620"/>
                  </a:cubicBezTo>
                  <a:cubicBezTo>
                    <a:pt x="1761" y="693"/>
                    <a:pt x="1744" y="683"/>
                    <a:pt x="1684" y="693"/>
                  </a:cubicBezTo>
                  <a:cubicBezTo>
                    <a:pt x="1650" y="633"/>
                    <a:pt x="1611" y="601"/>
                    <a:pt x="1684" y="528"/>
                  </a:cubicBezTo>
                  <a:cubicBezTo>
                    <a:pt x="1702" y="510"/>
                    <a:pt x="1733" y="522"/>
                    <a:pt x="1758" y="519"/>
                  </a:cubicBezTo>
                  <a:cubicBezTo>
                    <a:pt x="1830" y="534"/>
                    <a:pt x="1975" y="540"/>
                    <a:pt x="2004" y="629"/>
                  </a:cubicBezTo>
                  <a:cubicBezTo>
                    <a:pt x="1992" y="638"/>
                    <a:pt x="1983" y="660"/>
                    <a:pt x="1968" y="656"/>
                  </a:cubicBezTo>
                  <a:cubicBezTo>
                    <a:pt x="1894" y="638"/>
                    <a:pt x="1949" y="516"/>
                    <a:pt x="1968" y="501"/>
                  </a:cubicBezTo>
                  <a:cubicBezTo>
                    <a:pt x="1999" y="476"/>
                    <a:pt x="2047" y="489"/>
                    <a:pt x="2087" y="483"/>
                  </a:cubicBezTo>
                  <a:cubicBezTo>
                    <a:pt x="2120" y="489"/>
                    <a:pt x="2161" y="480"/>
                    <a:pt x="2187" y="501"/>
                  </a:cubicBezTo>
                  <a:cubicBezTo>
                    <a:pt x="2201" y="512"/>
                    <a:pt x="2159" y="526"/>
                    <a:pt x="2142" y="528"/>
                  </a:cubicBezTo>
                  <a:cubicBezTo>
                    <a:pt x="2126" y="530"/>
                    <a:pt x="2111" y="516"/>
                    <a:pt x="2096" y="510"/>
                  </a:cubicBezTo>
                  <a:cubicBezTo>
                    <a:pt x="2076" y="479"/>
                    <a:pt x="2048" y="428"/>
                    <a:pt x="2078" y="391"/>
                  </a:cubicBezTo>
                  <a:cubicBezTo>
                    <a:pt x="2109" y="352"/>
                    <a:pt x="2163" y="352"/>
                    <a:pt x="2206" y="345"/>
                  </a:cubicBezTo>
                  <a:cubicBezTo>
                    <a:pt x="2230" y="351"/>
                    <a:pt x="2257" y="351"/>
                    <a:pt x="2279" y="364"/>
                  </a:cubicBezTo>
                  <a:cubicBezTo>
                    <a:pt x="2290" y="371"/>
                    <a:pt x="2303" y="388"/>
                    <a:pt x="2297" y="400"/>
                  </a:cubicBezTo>
                  <a:cubicBezTo>
                    <a:pt x="2281" y="431"/>
                    <a:pt x="2248" y="449"/>
                    <a:pt x="2224" y="473"/>
                  </a:cubicBezTo>
                  <a:cubicBezTo>
                    <a:pt x="2184" y="470"/>
                    <a:pt x="2134" y="491"/>
                    <a:pt x="2105" y="464"/>
                  </a:cubicBezTo>
                  <a:cubicBezTo>
                    <a:pt x="2021" y="388"/>
                    <a:pt x="2204" y="311"/>
                    <a:pt x="2233" y="300"/>
                  </a:cubicBezTo>
                  <a:cubicBezTo>
                    <a:pt x="2270" y="303"/>
                    <a:pt x="2307" y="300"/>
                    <a:pt x="2343" y="309"/>
                  </a:cubicBezTo>
                  <a:cubicBezTo>
                    <a:pt x="2358" y="313"/>
                    <a:pt x="2377" y="321"/>
                    <a:pt x="2379" y="336"/>
                  </a:cubicBezTo>
                  <a:cubicBezTo>
                    <a:pt x="2384" y="364"/>
                    <a:pt x="2367" y="391"/>
                    <a:pt x="2361" y="419"/>
                  </a:cubicBezTo>
                  <a:cubicBezTo>
                    <a:pt x="2295" y="401"/>
                    <a:pt x="2299" y="383"/>
                    <a:pt x="2288" y="318"/>
                  </a:cubicBezTo>
                  <a:cubicBezTo>
                    <a:pt x="2333" y="212"/>
                    <a:pt x="2362" y="213"/>
                    <a:pt x="2471" y="181"/>
                  </a:cubicBezTo>
                  <a:cubicBezTo>
                    <a:pt x="2589" y="192"/>
                    <a:pt x="2601" y="175"/>
                    <a:pt x="2617" y="291"/>
                  </a:cubicBezTo>
                  <a:cubicBezTo>
                    <a:pt x="2608" y="306"/>
                    <a:pt x="2605" y="327"/>
                    <a:pt x="2590" y="336"/>
                  </a:cubicBezTo>
                  <a:cubicBezTo>
                    <a:pt x="2549" y="360"/>
                    <a:pt x="2399" y="328"/>
                    <a:pt x="2388" y="327"/>
                  </a:cubicBezTo>
                  <a:cubicBezTo>
                    <a:pt x="2383" y="323"/>
                    <a:pt x="2225" y="233"/>
                    <a:pt x="2297" y="190"/>
                  </a:cubicBezTo>
                  <a:cubicBezTo>
                    <a:pt x="2318" y="177"/>
                    <a:pt x="2346" y="178"/>
                    <a:pt x="2370" y="172"/>
                  </a:cubicBezTo>
                  <a:cubicBezTo>
                    <a:pt x="2456" y="192"/>
                    <a:pt x="2608" y="190"/>
                    <a:pt x="2635" y="300"/>
                  </a:cubicBezTo>
                  <a:cubicBezTo>
                    <a:pt x="2597" y="357"/>
                    <a:pt x="2551" y="344"/>
                    <a:pt x="2489" y="336"/>
                  </a:cubicBezTo>
                  <a:cubicBezTo>
                    <a:pt x="2443" y="244"/>
                    <a:pt x="2483" y="238"/>
                    <a:pt x="2562" y="208"/>
                  </a:cubicBezTo>
                  <a:cubicBezTo>
                    <a:pt x="2623" y="214"/>
                    <a:pt x="2694" y="192"/>
                    <a:pt x="2745" y="227"/>
                  </a:cubicBezTo>
                  <a:cubicBezTo>
                    <a:pt x="2773" y="246"/>
                    <a:pt x="2765" y="309"/>
                    <a:pt x="2736" y="327"/>
                  </a:cubicBezTo>
                  <a:cubicBezTo>
                    <a:pt x="2704" y="347"/>
                    <a:pt x="2663" y="309"/>
                    <a:pt x="2626" y="300"/>
                  </a:cubicBezTo>
                  <a:cubicBezTo>
                    <a:pt x="2607" y="271"/>
                    <a:pt x="2573" y="190"/>
                    <a:pt x="2617" y="163"/>
                  </a:cubicBezTo>
                  <a:cubicBezTo>
                    <a:pt x="2638" y="150"/>
                    <a:pt x="2666" y="156"/>
                    <a:pt x="2690" y="153"/>
                  </a:cubicBezTo>
                  <a:cubicBezTo>
                    <a:pt x="2804" y="177"/>
                    <a:pt x="2799" y="157"/>
                    <a:pt x="2782" y="263"/>
                  </a:cubicBezTo>
                  <a:cubicBezTo>
                    <a:pt x="2767" y="251"/>
                    <a:pt x="2738" y="246"/>
                    <a:pt x="2736" y="227"/>
                  </a:cubicBezTo>
                  <a:cubicBezTo>
                    <a:pt x="2729" y="139"/>
                    <a:pt x="2766" y="137"/>
                    <a:pt x="2818" y="117"/>
                  </a:cubicBezTo>
                  <a:cubicBezTo>
                    <a:pt x="2888" y="132"/>
                    <a:pt x="2924" y="127"/>
                    <a:pt x="2955" y="190"/>
                  </a:cubicBezTo>
                  <a:cubicBezTo>
                    <a:pt x="2952" y="199"/>
                    <a:pt x="2955" y="214"/>
                    <a:pt x="2946" y="217"/>
                  </a:cubicBezTo>
                  <a:cubicBezTo>
                    <a:pt x="2914" y="226"/>
                    <a:pt x="2824" y="179"/>
                    <a:pt x="2809" y="172"/>
                  </a:cubicBezTo>
                  <a:cubicBezTo>
                    <a:pt x="2800" y="163"/>
                    <a:pt x="2781" y="157"/>
                    <a:pt x="2782" y="144"/>
                  </a:cubicBezTo>
                  <a:cubicBezTo>
                    <a:pt x="2794" y="11"/>
                    <a:pt x="2907" y="80"/>
                    <a:pt x="3001" y="89"/>
                  </a:cubicBezTo>
                  <a:cubicBezTo>
                    <a:pt x="3016" y="104"/>
                    <a:pt x="3035" y="117"/>
                    <a:pt x="3047" y="135"/>
                  </a:cubicBezTo>
                  <a:cubicBezTo>
                    <a:pt x="3054" y="146"/>
                    <a:pt x="3065" y="163"/>
                    <a:pt x="3056" y="172"/>
                  </a:cubicBezTo>
                  <a:cubicBezTo>
                    <a:pt x="3040" y="188"/>
                    <a:pt x="3013" y="184"/>
                    <a:pt x="2992" y="190"/>
                  </a:cubicBezTo>
                  <a:cubicBezTo>
                    <a:pt x="2986" y="181"/>
                    <a:pt x="2976" y="174"/>
                    <a:pt x="2974" y="163"/>
                  </a:cubicBezTo>
                  <a:cubicBezTo>
                    <a:pt x="2966" y="116"/>
                    <a:pt x="3047" y="113"/>
                    <a:pt x="3074" y="108"/>
                  </a:cubicBezTo>
                  <a:cubicBezTo>
                    <a:pt x="3079" y="116"/>
                    <a:pt x="3125" y="171"/>
                    <a:pt x="3083" y="181"/>
                  </a:cubicBezTo>
                  <a:cubicBezTo>
                    <a:pt x="3060" y="187"/>
                    <a:pt x="3040" y="162"/>
                    <a:pt x="3019" y="153"/>
                  </a:cubicBezTo>
                  <a:cubicBezTo>
                    <a:pt x="3016" y="138"/>
                    <a:pt x="3006" y="123"/>
                    <a:pt x="3010" y="108"/>
                  </a:cubicBezTo>
                  <a:cubicBezTo>
                    <a:pt x="3040" y="0"/>
                    <a:pt x="3103" y="82"/>
                    <a:pt x="3147" y="126"/>
                  </a:cubicBezTo>
                  <a:cubicBezTo>
                    <a:pt x="3132" y="135"/>
                    <a:pt x="3119" y="151"/>
                    <a:pt x="3102" y="153"/>
                  </a:cubicBezTo>
                  <a:cubicBezTo>
                    <a:pt x="3043" y="158"/>
                    <a:pt x="3037" y="136"/>
                    <a:pt x="3056" y="99"/>
                  </a:cubicBezTo>
                  <a:cubicBezTo>
                    <a:pt x="3059" y="94"/>
                    <a:pt x="3056" y="111"/>
                    <a:pt x="3056" y="117"/>
                  </a:cubicBezTo>
                </a:path>
              </a:pathLst>
            </a:custGeom>
            <a:noFill/>
            <a:ln w="9525">
              <a:solidFill>
                <a:srgbClr val="00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6771" name="Freeform 15"/>
            <p:cNvSpPr>
              <a:spLocks/>
            </p:cNvSpPr>
            <p:nvPr/>
          </p:nvSpPr>
          <p:spPr bwMode="auto">
            <a:xfrm>
              <a:off x="459" y="2340"/>
              <a:ext cx="3147" cy="1277"/>
            </a:xfrm>
            <a:custGeom>
              <a:avLst/>
              <a:gdLst>
                <a:gd name="T0" fmla="*/ 75 w 3147"/>
                <a:gd name="T1" fmla="*/ 1004 h 1277"/>
                <a:gd name="T2" fmla="*/ 194 w 3147"/>
                <a:gd name="T3" fmla="*/ 1196 h 1277"/>
                <a:gd name="T4" fmla="*/ 167 w 3147"/>
                <a:gd name="T5" fmla="*/ 1022 h 1277"/>
                <a:gd name="T6" fmla="*/ 340 w 3147"/>
                <a:gd name="T7" fmla="*/ 1251 h 1277"/>
                <a:gd name="T8" fmla="*/ 185 w 3147"/>
                <a:gd name="T9" fmla="*/ 1031 h 1277"/>
                <a:gd name="T10" fmla="*/ 368 w 3147"/>
                <a:gd name="T11" fmla="*/ 1205 h 1277"/>
                <a:gd name="T12" fmla="*/ 322 w 3147"/>
                <a:gd name="T13" fmla="*/ 958 h 1277"/>
                <a:gd name="T14" fmla="*/ 542 w 3147"/>
                <a:gd name="T15" fmla="*/ 894 h 1277"/>
                <a:gd name="T16" fmla="*/ 395 w 3147"/>
                <a:gd name="T17" fmla="*/ 1104 h 1277"/>
                <a:gd name="T18" fmla="*/ 404 w 3147"/>
                <a:gd name="T19" fmla="*/ 885 h 1277"/>
                <a:gd name="T20" fmla="*/ 642 w 3147"/>
                <a:gd name="T21" fmla="*/ 1123 h 1277"/>
                <a:gd name="T22" fmla="*/ 551 w 3147"/>
                <a:gd name="T23" fmla="*/ 894 h 1277"/>
                <a:gd name="T24" fmla="*/ 724 w 3147"/>
                <a:gd name="T25" fmla="*/ 1031 h 1277"/>
                <a:gd name="T26" fmla="*/ 514 w 3147"/>
                <a:gd name="T27" fmla="*/ 848 h 1277"/>
                <a:gd name="T28" fmla="*/ 944 w 3147"/>
                <a:gd name="T29" fmla="*/ 967 h 1277"/>
                <a:gd name="T30" fmla="*/ 788 w 3147"/>
                <a:gd name="T31" fmla="*/ 921 h 1277"/>
                <a:gd name="T32" fmla="*/ 1108 w 3147"/>
                <a:gd name="T33" fmla="*/ 903 h 1277"/>
                <a:gd name="T34" fmla="*/ 962 w 3147"/>
                <a:gd name="T35" fmla="*/ 766 h 1277"/>
                <a:gd name="T36" fmla="*/ 1118 w 3147"/>
                <a:gd name="T37" fmla="*/ 803 h 1277"/>
                <a:gd name="T38" fmla="*/ 1054 w 3147"/>
                <a:gd name="T39" fmla="*/ 729 h 1277"/>
                <a:gd name="T40" fmla="*/ 1438 w 3147"/>
                <a:gd name="T41" fmla="*/ 775 h 1277"/>
                <a:gd name="T42" fmla="*/ 1282 w 3147"/>
                <a:gd name="T43" fmla="*/ 848 h 1277"/>
                <a:gd name="T44" fmla="*/ 1428 w 3147"/>
                <a:gd name="T45" fmla="*/ 702 h 1277"/>
                <a:gd name="T46" fmla="*/ 1383 w 3147"/>
                <a:gd name="T47" fmla="*/ 812 h 1277"/>
                <a:gd name="T48" fmla="*/ 1154 w 3147"/>
                <a:gd name="T49" fmla="*/ 702 h 1277"/>
                <a:gd name="T50" fmla="*/ 1447 w 3147"/>
                <a:gd name="T51" fmla="*/ 702 h 1277"/>
                <a:gd name="T52" fmla="*/ 1383 w 3147"/>
                <a:gd name="T53" fmla="*/ 812 h 1277"/>
                <a:gd name="T54" fmla="*/ 1410 w 3147"/>
                <a:gd name="T55" fmla="*/ 620 h 1277"/>
                <a:gd name="T56" fmla="*/ 1630 w 3147"/>
                <a:gd name="T57" fmla="*/ 793 h 1277"/>
                <a:gd name="T58" fmla="*/ 1730 w 3147"/>
                <a:gd name="T59" fmla="*/ 574 h 1277"/>
                <a:gd name="T60" fmla="*/ 1794 w 3147"/>
                <a:gd name="T61" fmla="*/ 620 h 1277"/>
                <a:gd name="T62" fmla="*/ 1684 w 3147"/>
                <a:gd name="T63" fmla="*/ 528 h 1277"/>
                <a:gd name="T64" fmla="*/ 2004 w 3147"/>
                <a:gd name="T65" fmla="*/ 629 h 1277"/>
                <a:gd name="T66" fmla="*/ 1968 w 3147"/>
                <a:gd name="T67" fmla="*/ 501 h 1277"/>
                <a:gd name="T68" fmla="*/ 2187 w 3147"/>
                <a:gd name="T69" fmla="*/ 501 h 1277"/>
                <a:gd name="T70" fmla="*/ 2096 w 3147"/>
                <a:gd name="T71" fmla="*/ 510 h 1277"/>
                <a:gd name="T72" fmla="*/ 2206 w 3147"/>
                <a:gd name="T73" fmla="*/ 345 h 1277"/>
                <a:gd name="T74" fmla="*/ 2297 w 3147"/>
                <a:gd name="T75" fmla="*/ 400 h 1277"/>
                <a:gd name="T76" fmla="*/ 2105 w 3147"/>
                <a:gd name="T77" fmla="*/ 464 h 1277"/>
                <a:gd name="T78" fmla="*/ 2343 w 3147"/>
                <a:gd name="T79" fmla="*/ 309 h 1277"/>
                <a:gd name="T80" fmla="*/ 2361 w 3147"/>
                <a:gd name="T81" fmla="*/ 419 h 1277"/>
                <a:gd name="T82" fmla="*/ 2471 w 3147"/>
                <a:gd name="T83" fmla="*/ 181 h 1277"/>
                <a:gd name="T84" fmla="*/ 2590 w 3147"/>
                <a:gd name="T85" fmla="*/ 336 h 1277"/>
                <a:gd name="T86" fmla="*/ 2297 w 3147"/>
                <a:gd name="T87" fmla="*/ 190 h 1277"/>
                <a:gd name="T88" fmla="*/ 2635 w 3147"/>
                <a:gd name="T89" fmla="*/ 300 h 1277"/>
                <a:gd name="T90" fmla="*/ 2562 w 3147"/>
                <a:gd name="T91" fmla="*/ 208 h 1277"/>
                <a:gd name="T92" fmla="*/ 2736 w 3147"/>
                <a:gd name="T93" fmla="*/ 327 h 1277"/>
                <a:gd name="T94" fmla="*/ 2617 w 3147"/>
                <a:gd name="T95" fmla="*/ 163 h 1277"/>
                <a:gd name="T96" fmla="*/ 2782 w 3147"/>
                <a:gd name="T97" fmla="*/ 263 h 1277"/>
                <a:gd name="T98" fmla="*/ 2818 w 3147"/>
                <a:gd name="T99" fmla="*/ 117 h 1277"/>
                <a:gd name="T100" fmla="*/ 2946 w 3147"/>
                <a:gd name="T101" fmla="*/ 217 h 1277"/>
                <a:gd name="T102" fmla="*/ 2782 w 3147"/>
                <a:gd name="T103" fmla="*/ 144 h 1277"/>
                <a:gd name="T104" fmla="*/ 3047 w 3147"/>
                <a:gd name="T105" fmla="*/ 135 h 1277"/>
                <a:gd name="T106" fmla="*/ 2992 w 3147"/>
                <a:gd name="T107" fmla="*/ 190 h 1277"/>
                <a:gd name="T108" fmla="*/ 3074 w 3147"/>
                <a:gd name="T109" fmla="*/ 108 h 1277"/>
                <a:gd name="T110" fmla="*/ 3019 w 3147"/>
                <a:gd name="T111" fmla="*/ 153 h 1277"/>
                <a:gd name="T112" fmla="*/ 3147 w 3147"/>
                <a:gd name="T113" fmla="*/ 126 h 1277"/>
                <a:gd name="T114" fmla="*/ 3056 w 3147"/>
                <a:gd name="T115" fmla="*/ 99 h 1277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3147"/>
                <a:gd name="T175" fmla="*/ 0 h 1277"/>
                <a:gd name="T176" fmla="*/ 3147 w 3147"/>
                <a:gd name="T177" fmla="*/ 1277 h 1277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3147" h="1277">
                  <a:moveTo>
                    <a:pt x="48" y="1241"/>
                  </a:moveTo>
                  <a:cubicBezTo>
                    <a:pt x="35" y="1163"/>
                    <a:pt x="0" y="1054"/>
                    <a:pt x="75" y="1004"/>
                  </a:cubicBezTo>
                  <a:cubicBezTo>
                    <a:pt x="142" y="1026"/>
                    <a:pt x="175" y="1030"/>
                    <a:pt x="212" y="1086"/>
                  </a:cubicBezTo>
                  <a:cubicBezTo>
                    <a:pt x="206" y="1123"/>
                    <a:pt x="214" y="1165"/>
                    <a:pt x="194" y="1196"/>
                  </a:cubicBezTo>
                  <a:cubicBezTo>
                    <a:pt x="170" y="1234"/>
                    <a:pt x="100" y="1131"/>
                    <a:pt x="94" y="1123"/>
                  </a:cubicBezTo>
                  <a:cubicBezTo>
                    <a:pt x="73" y="1044"/>
                    <a:pt x="94" y="1034"/>
                    <a:pt x="167" y="1022"/>
                  </a:cubicBezTo>
                  <a:cubicBezTo>
                    <a:pt x="260" y="1033"/>
                    <a:pt x="302" y="1057"/>
                    <a:pt x="368" y="1123"/>
                  </a:cubicBezTo>
                  <a:cubicBezTo>
                    <a:pt x="382" y="1178"/>
                    <a:pt x="393" y="1215"/>
                    <a:pt x="340" y="1251"/>
                  </a:cubicBezTo>
                  <a:cubicBezTo>
                    <a:pt x="181" y="1241"/>
                    <a:pt x="176" y="1277"/>
                    <a:pt x="158" y="1150"/>
                  </a:cubicBezTo>
                  <a:cubicBezTo>
                    <a:pt x="167" y="1110"/>
                    <a:pt x="163" y="1065"/>
                    <a:pt x="185" y="1031"/>
                  </a:cubicBezTo>
                  <a:cubicBezTo>
                    <a:pt x="232" y="959"/>
                    <a:pt x="375" y="1015"/>
                    <a:pt x="414" y="1022"/>
                  </a:cubicBezTo>
                  <a:cubicBezTo>
                    <a:pt x="440" y="1089"/>
                    <a:pt x="448" y="1178"/>
                    <a:pt x="368" y="1205"/>
                  </a:cubicBezTo>
                  <a:cubicBezTo>
                    <a:pt x="325" y="1148"/>
                    <a:pt x="313" y="1102"/>
                    <a:pt x="304" y="1031"/>
                  </a:cubicBezTo>
                  <a:cubicBezTo>
                    <a:pt x="310" y="1007"/>
                    <a:pt x="308" y="979"/>
                    <a:pt x="322" y="958"/>
                  </a:cubicBezTo>
                  <a:cubicBezTo>
                    <a:pt x="349" y="918"/>
                    <a:pt x="418" y="900"/>
                    <a:pt x="459" y="885"/>
                  </a:cubicBezTo>
                  <a:cubicBezTo>
                    <a:pt x="487" y="888"/>
                    <a:pt x="517" y="881"/>
                    <a:pt x="542" y="894"/>
                  </a:cubicBezTo>
                  <a:cubicBezTo>
                    <a:pt x="595" y="922"/>
                    <a:pt x="607" y="992"/>
                    <a:pt x="624" y="1040"/>
                  </a:cubicBezTo>
                  <a:cubicBezTo>
                    <a:pt x="648" y="1208"/>
                    <a:pt x="567" y="1134"/>
                    <a:pt x="395" y="1104"/>
                  </a:cubicBezTo>
                  <a:cubicBezTo>
                    <a:pt x="319" y="1051"/>
                    <a:pt x="198" y="1002"/>
                    <a:pt x="322" y="903"/>
                  </a:cubicBezTo>
                  <a:cubicBezTo>
                    <a:pt x="344" y="885"/>
                    <a:pt x="377" y="891"/>
                    <a:pt x="404" y="885"/>
                  </a:cubicBezTo>
                  <a:cubicBezTo>
                    <a:pt x="585" y="906"/>
                    <a:pt x="673" y="854"/>
                    <a:pt x="697" y="1022"/>
                  </a:cubicBezTo>
                  <a:cubicBezTo>
                    <a:pt x="689" y="1078"/>
                    <a:pt x="695" y="1104"/>
                    <a:pt x="642" y="1123"/>
                  </a:cubicBezTo>
                  <a:cubicBezTo>
                    <a:pt x="590" y="1069"/>
                    <a:pt x="559" y="1029"/>
                    <a:pt x="532" y="958"/>
                  </a:cubicBezTo>
                  <a:cubicBezTo>
                    <a:pt x="538" y="937"/>
                    <a:pt x="535" y="910"/>
                    <a:pt x="551" y="894"/>
                  </a:cubicBezTo>
                  <a:cubicBezTo>
                    <a:pt x="606" y="839"/>
                    <a:pt x="697" y="882"/>
                    <a:pt x="752" y="894"/>
                  </a:cubicBezTo>
                  <a:cubicBezTo>
                    <a:pt x="766" y="938"/>
                    <a:pt x="801" y="999"/>
                    <a:pt x="724" y="1031"/>
                  </a:cubicBezTo>
                  <a:cubicBezTo>
                    <a:pt x="690" y="1045"/>
                    <a:pt x="651" y="1019"/>
                    <a:pt x="615" y="1013"/>
                  </a:cubicBezTo>
                  <a:cubicBezTo>
                    <a:pt x="595" y="1000"/>
                    <a:pt x="427" y="904"/>
                    <a:pt x="514" y="848"/>
                  </a:cubicBezTo>
                  <a:cubicBezTo>
                    <a:pt x="538" y="833"/>
                    <a:pt x="569" y="836"/>
                    <a:pt x="596" y="830"/>
                  </a:cubicBezTo>
                  <a:cubicBezTo>
                    <a:pt x="675" y="844"/>
                    <a:pt x="911" y="837"/>
                    <a:pt x="944" y="967"/>
                  </a:cubicBezTo>
                  <a:cubicBezTo>
                    <a:pt x="914" y="1060"/>
                    <a:pt x="907" y="1041"/>
                    <a:pt x="825" y="995"/>
                  </a:cubicBezTo>
                  <a:cubicBezTo>
                    <a:pt x="813" y="970"/>
                    <a:pt x="796" y="947"/>
                    <a:pt x="788" y="921"/>
                  </a:cubicBezTo>
                  <a:cubicBezTo>
                    <a:pt x="748" y="784"/>
                    <a:pt x="852" y="793"/>
                    <a:pt x="953" y="775"/>
                  </a:cubicBezTo>
                  <a:cubicBezTo>
                    <a:pt x="1070" y="805"/>
                    <a:pt x="1089" y="788"/>
                    <a:pt x="1108" y="903"/>
                  </a:cubicBezTo>
                  <a:cubicBezTo>
                    <a:pt x="1060" y="1003"/>
                    <a:pt x="984" y="911"/>
                    <a:pt x="916" y="867"/>
                  </a:cubicBezTo>
                  <a:cubicBezTo>
                    <a:pt x="882" y="797"/>
                    <a:pt x="894" y="799"/>
                    <a:pt x="962" y="766"/>
                  </a:cubicBezTo>
                  <a:cubicBezTo>
                    <a:pt x="1011" y="769"/>
                    <a:pt x="1061" y="764"/>
                    <a:pt x="1108" y="775"/>
                  </a:cubicBezTo>
                  <a:cubicBezTo>
                    <a:pt x="1118" y="777"/>
                    <a:pt x="1119" y="793"/>
                    <a:pt x="1118" y="803"/>
                  </a:cubicBezTo>
                  <a:cubicBezTo>
                    <a:pt x="1111" y="890"/>
                    <a:pt x="1121" y="878"/>
                    <a:pt x="1072" y="894"/>
                  </a:cubicBezTo>
                  <a:cubicBezTo>
                    <a:pt x="1056" y="853"/>
                    <a:pt x="1021" y="772"/>
                    <a:pt x="1054" y="729"/>
                  </a:cubicBezTo>
                  <a:cubicBezTo>
                    <a:pt x="1066" y="713"/>
                    <a:pt x="1090" y="711"/>
                    <a:pt x="1108" y="702"/>
                  </a:cubicBezTo>
                  <a:cubicBezTo>
                    <a:pt x="1224" y="715"/>
                    <a:pt x="1339" y="710"/>
                    <a:pt x="1438" y="775"/>
                  </a:cubicBezTo>
                  <a:cubicBezTo>
                    <a:pt x="1432" y="796"/>
                    <a:pt x="1433" y="822"/>
                    <a:pt x="1419" y="839"/>
                  </a:cubicBezTo>
                  <a:cubicBezTo>
                    <a:pt x="1379" y="889"/>
                    <a:pt x="1330" y="859"/>
                    <a:pt x="1282" y="848"/>
                  </a:cubicBezTo>
                  <a:cubicBezTo>
                    <a:pt x="1230" y="761"/>
                    <a:pt x="1229" y="734"/>
                    <a:pt x="1310" y="675"/>
                  </a:cubicBezTo>
                  <a:cubicBezTo>
                    <a:pt x="1349" y="684"/>
                    <a:pt x="1393" y="681"/>
                    <a:pt x="1428" y="702"/>
                  </a:cubicBezTo>
                  <a:cubicBezTo>
                    <a:pt x="1444" y="712"/>
                    <a:pt x="1457" y="786"/>
                    <a:pt x="1438" y="803"/>
                  </a:cubicBezTo>
                  <a:cubicBezTo>
                    <a:pt x="1424" y="815"/>
                    <a:pt x="1401" y="809"/>
                    <a:pt x="1383" y="812"/>
                  </a:cubicBezTo>
                  <a:cubicBezTo>
                    <a:pt x="1334" y="804"/>
                    <a:pt x="1170" y="806"/>
                    <a:pt x="1145" y="729"/>
                  </a:cubicBezTo>
                  <a:cubicBezTo>
                    <a:pt x="1148" y="720"/>
                    <a:pt x="1145" y="705"/>
                    <a:pt x="1154" y="702"/>
                  </a:cubicBezTo>
                  <a:cubicBezTo>
                    <a:pt x="1211" y="679"/>
                    <a:pt x="1276" y="689"/>
                    <a:pt x="1337" y="684"/>
                  </a:cubicBezTo>
                  <a:cubicBezTo>
                    <a:pt x="1374" y="690"/>
                    <a:pt x="1411" y="691"/>
                    <a:pt x="1447" y="702"/>
                  </a:cubicBezTo>
                  <a:cubicBezTo>
                    <a:pt x="1502" y="719"/>
                    <a:pt x="1494" y="764"/>
                    <a:pt x="1447" y="803"/>
                  </a:cubicBezTo>
                  <a:cubicBezTo>
                    <a:pt x="1430" y="817"/>
                    <a:pt x="1404" y="809"/>
                    <a:pt x="1383" y="812"/>
                  </a:cubicBezTo>
                  <a:cubicBezTo>
                    <a:pt x="1317" y="792"/>
                    <a:pt x="1223" y="747"/>
                    <a:pt x="1310" y="647"/>
                  </a:cubicBezTo>
                  <a:cubicBezTo>
                    <a:pt x="1333" y="621"/>
                    <a:pt x="1377" y="629"/>
                    <a:pt x="1410" y="620"/>
                  </a:cubicBezTo>
                  <a:cubicBezTo>
                    <a:pt x="1495" y="632"/>
                    <a:pt x="1583" y="632"/>
                    <a:pt x="1666" y="656"/>
                  </a:cubicBezTo>
                  <a:cubicBezTo>
                    <a:pt x="1736" y="676"/>
                    <a:pt x="1679" y="777"/>
                    <a:pt x="1630" y="793"/>
                  </a:cubicBezTo>
                  <a:cubicBezTo>
                    <a:pt x="1590" y="754"/>
                    <a:pt x="1574" y="718"/>
                    <a:pt x="1556" y="665"/>
                  </a:cubicBezTo>
                  <a:cubicBezTo>
                    <a:pt x="1595" y="573"/>
                    <a:pt x="1638" y="583"/>
                    <a:pt x="1730" y="574"/>
                  </a:cubicBezTo>
                  <a:cubicBezTo>
                    <a:pt x="1748" y="577"/>
                    <a:pt x="1770" y="572"/>
                    <a:pt x="1785" y="583"/>
                  </a:cubicBezTo>
                  <a:cubicBezTo>
                    <a:pt x="1795" y="590"/>
                    <a:pt x="1799" y="608"/>
                    <a:pt x="1794" y="620"/>
                  </a:cubicBezTo>
                  <a:cubicBezTo>
                    <a:pt x="1761" y="693"/>
                    <a:pt x="1744" y="683"/>
                    <a:pt x="1684" y="693"/>
                  </a:cubicBezTo>
                  <a:cubicBezTo>
                    <a:pt x="1650" y="633"/>
                    <a:pt x="1611" y="601"/>
                    <a:pt x="1684" y="528"/>
                  </a:cubicBezTo>
                  <a:cubicBezTo>
                    <a:pt x="1702" y="510"/>
                    <a:pt x="1733" y="522"/>
                    <a:pt x="1758" y="519"/>
                  </a:cubicBezTo>
                  <a:cubicBezTo>
                    <a:pt x="1830" y="534"/>
                    <a:pt x="1975" y="540"/>
                    <a:pt x="2004" y="629"/>
                  </a:cubicBezTo>
                  <a:cubicBezTo>
                    <a:pt x="1992" y="638"/>
                    <a:pt x="1983" y="660"/>
                    <a:pt x="1968" y="656"/>
                  </a:cubicBezTo>
                  <a:cubicBezTo>
                    <a:pt x="1894" y="638"/>
                    <a:pt x="1949" y="516"/>
                    <a:pt x="1968" y="501"/>
                  </a:cubicBezTo>
                  <a:cubicBezTo>
                    <a:pt x="1999" y="476"/>
                    <a:pt x="2047" y="489"/>
                    <a:pt x="2087" y="483"/>
                  </a:cubicBezTo>
                  <a:cubicBezTo>
                    <a:pt x="2120" y="489"/>
                    <a:pt x="2161" y="480"/>
                    <a:pt x="2187" y="501"/>
                  </a:cubicBezTo>
                  <a:cubicBezTo>
                    <a:pt x="2201" y="512"/>
                    <a:pt x="2159" y="526"/>
                    <a:pt x="2142" y="528"/>
                  </a:cubicBezTo>
                  <a:cubicBezTo>
                    <a:pt x="2126" y="530"/>
                    <a:pt x="2111" y="516"/>
                    <a:pt x="2096" y="510"/>
                  </a:cubicBezTo>
                  <a:cubicBezTo>
                    <a:pt x="2076" y="479"/>
                    <a:pt x="2048" y="428"/>
                    <a:pt x="2078" y="391"/>
                  </a:cubicBezTo>
                  <a:cubicBezTo>
                    <a:pt x="2109" y="352"/>
                    <a:pt x="2163" y="352"/>
                    <a:pt x="2206" y="345"/>
                  </a:cubicBezTo>
                  <a:cubicBezTo>
                    <a:pt x="2230" y="351"/>
                    <a:pt x="2257" y="351"/>
                    <a:pt x="2279" y="364"/>
                  </a:cubicBezTo>
                  <a:cubicBezTo>
                    <a:pt x="2290" y="371"/>
                    <a:pt x="2303" y="388"/>
                    <a:pt x="2297" y="400"/>
                  </a:cubicBezTo>
                  <a:cubicBezTo>
                    <a:pt x="2281" y="431"/>
                    <a:pt x="2248" y="449"/>
                    <a:pt x="2224" y="473"/>
                  </a:cubicBezTo>
                  <a:cubicBezTo>
                    <a:pt x="2184" y="470"/>
                    <a:pt x="2134" y="491"/>
                    <a:pt x="2105" y="464"/>
                  </a:cubicBezTo>
                  <a:cubicBezTo>
                    <a:pt x="2021" y="388"/>
                    <a:pt x="2204" y="311"/>
                    <a:pt x="2233" y="300"/>
                  </a:cubicBezTo>
                  <a:cubicBezTo>
                    <a:pt x="2270" y="303"/>
                    <a:pt x="2307" y="300"/>
                    <a:pt x="2343" y="309"/>
                  </a:cubicBezTo>
                  <a:cubicBezTo>
                    <a:pt x="2358" y="313"/>
                    <a:pt x="2377" y="321"/>
                    <a:pt x="2379" y="336"/>
                  </a:cubicBezTo>
                  <a:cubicBezTo>
                    <a:pt x="2384" y="364"/>
                    <a:pt x="2367" y="391"/>
                    <a:pt x="2361" y="419"/>
                  </a:cubicBezTo>
                  <a:cubicBezTo>
                    <a:pt x="2295" y="401"/>
                    <a:pt x="2299" y="383"/>
                    <a:pt x="2288" y="318"/>
                  </a:cubicBezTo>
                  <a:cubicBezTo>
                    <a:pt x="2333" y="212"/>
                    <a:pt x="2362" y="213"/>
                    <a:pt x="2471" y="181"/>
                  </a:cubicBezTo>
                  <a:cubicBezTo>
                    <a:pt x="2589" y="192"/>
                    <a:pt x="2601" y="175"/>
                    <a:pt x="2617" y="291"/>
                  </a:cubicBezTo>
                  <a:cubicBezTo>
                    <a:pt x="2608" y="306"/>
                    <a:pt x="2605" y="327"/>
                    <a:pt x="2590" y="336"/>
                  </a:cubicBezTo>
                  <a:cubicBezTo>
                    <a:pt x="2549" y="360"/>
                    <a:pt x="2399" y="328"/>
                    <a:pt x="2388" y="327"/>
                  </a:cubicBezTo>
                  <a:cubicBezTo>
                    <a:pt x="2383" y="323"/>
                    <a:pt x="2225" y="233"/>
                    <a:pt x="2297" y="190"/>
                  </a:cubicBezTo>
                  <a:cubicBezTo>
                    <a:pt x="2318" y="177"/>
                    <a:pt x="2346" y="178"/>
                    <a:pt x="2370" y="172"/>
                  </a:cubicBezTo>
                  <a:cubicBezTo>
                    <a:pt x="2456" y="192"/>
                    <a:pt x="2608" y="190"/>
                    <a:pt x="2635" y="300"/>
                  </a:cubicBezTo>
                  <a:cubicBezTo>
                    <a:pt x="2597" y="357"/>
                    <a:pt x="2551" y="344"/>
                    <a:pt x="2489" y="336"/>
                  </a:cubicBezTo>
                  <a:cubicBezTo>
                    <a:pt x="2443" y="244"/>
                    <a:pt x="2483" y="238"/>
                    <a:pt x="2562" y="208"/>
                  </a:cubicBezTo>
                  <a:cubicBezTo>
                    <a:pt x="2623" y="214"/>
                    <a:pt x="2694" y="192"/>
                    <a:pt x="2745" y="227"/>
                  </a:cubicBezTo>
                  <a:cubicBezTo>
                    <a:pt x="2773" y="246"/>
                    <a:pt x="2765" y="309"/>
                    <a:pt x="2736" y="327"/>
                  </a:cubicBezTo>
                  <a:cubicBezTo>
                    <a:pt x="2704" y="347"/>
                    <a:pt x="2663" y="309"/>
                    <a:pt x="2626" y="300"/>
                  </a:cubicBezTo>
                  <a:cubicBezTo>
                    <a:pt x="2607" y="271"/>
                    <a:pt x="2573" y="190"/>
                    <a:pt x="2617" y="163"/>
                  </a:cubicBezTo>
                  <a:cubicBezTo>
                    <a:pt x="2638" y="150"/>
                    <a:pt x="2666" y="156"/>
                    <a:pt x="2690" y="153"/>
                  </a:cubicBezTo>
                  <a:cubicBezTo>
                    <a:pt x="2804" y="177"/>
                    <a:pt x="2799" y="157"/>
                    <a:pt x="2782" y="263"/>
                  </a:cubicBezTo>
                  <a:cubicBezTo>
                    <a:pt x="2767" y="251"/>
                    <a:pt x="2738" y="246"/>
                    <a:pt x="2736" y="227"/>
                  </a:cubicBezTo>
                  <a:cubicBezTo>
                    <a:pt x="2729" y="139"/>
                    <a:pt x="2766" y="137"/>
                    <a:pt x="2818" y="117"/>
                  </a:cubicBezTo>
                  <a:cubicBezTo>
                    <a:pt x="2888" y="132"/>
                    <a:pt x="2924" y="127"/>
                    <a:pt x="2955" y="190"/>
                  </a:cubicBezTo>
                  <a:cubicBezTo>
                    <a:pt x="2952" y="199"/>
                    <a:pt x="2955" y="214"/>
                    <a:pt x="2946" y="217"/>
                  </a:cubicBezTo>
                  <a:cubicBezTo>
                    <a:pt x="2914" y="226"/>
                    <a:pt x="2824" y="179"/>
                    <a:pt x="2809" y="172"/>
                  </a:cubicBezTo>
                  <a:cubicBezTo>
                    <a:pt x="2800" y="163"/>
                    <a:pt x="2781" y="157"/>
                    <a:pt x="2782" y="144"/>
                  </a:cubicBezTo>
                  <a:cubicBezTo>
                    <a:pt x="2794" y="11"/>
                    <a:pt x="2907" y="80"/>
                    <a:pt x="3001" y="89"/>
                  </a:cubicBezTo>
                  <a:cubicBezTo>
                    <a:pt x="3016" y="104"/>
                    <a:pt x="3035" y="117"/>
                    <a:pt x="3047" y="135"/>
                  </a:cubicBezTo>
                  <a:cubicBezTo>
                    <a:pt x="3054" y="146"/>
                    <a:pt x="3065" y="163"/>
                    <a:pt x="3056" y="172"/>
                  </a:cubicBezTo>
                  <a:cubicBezTo>
                    <a:pt x="3040" y="188"/>
                    <a:pt x="3013" y="184"/>
                    <a:pt x="2992" y="190"/>
                  </a:cubicBezTo>
                  <a:cubicBezTo>
                    <a:pt x="2986" y="181"/>
                    <a:pt x="2976" y="174"/>
                    <a:pt x="2974" y="163"/>
                  </a:cubicBezTo>
                  <a:cubicBezTo>
                    <a:pt x="2966" y="116"/>
                    <a:pt x="3047" y="113"/>
                    <a:pt x="3074" y="108"/>
                  </a:cubicBezTo>
                  <a:cubicBezTo>
                    <a:pt x="3079" y="116"/>
                    <a:pt x="3125" y="171"/>
                    <a:pt x="3083" y="181"/>
                  </a:cubicBezTo>
                  <a:cubicBezTo>
                    <a:pt x="3060" y="187"/>
                    <a:pt x="3040" y="162"/>
                    <a:pt x="3019" y="153"/>
                  </a:cubicBezTo>
                  <a:cubicBezTo>
                    <a:pt x="3016" y="138"/>
                    <a:pt x="3006" y="123"/>
                    <a:pt x="3010" y="108"/>
                  </a:cubicBezTo>
                  <a:cubicBezTo>
                    <a:pt x="3040" y="0"/>
                    <a:pt x="3103" y="82"/>
                    <a:pt x="3147" y="126"/>
                  </a:cubicBezTo>
                  <a:cubicBezTo>
                    <a:pt x="3132" y="135"/>
                    <a:pt x="3119" y="151"/>
                    <a:pt x="3102" y="153"/>
                  </a:cubicBezTo>
                  <a:cubicBezTo>
                    <a:pt x="3043" y="158"/>
                    <a:pt x="3037" y="136"/>
                    <a:pt x="3056" y="99"/>
                  </a:cubicBezTo>
                  <a:cubicBezTo>
                    <a:pt x="3059" y="94"/>
                    <a:pt x="3056" y="111"/>
                    <a:pt x="3056" y="117"/>
                  </a:cubicBezTo>
                </a:path>
              </a:pathLst>
            </a:custGeom>
            <a:noFill/>
            <a:ln w="28575" cmpd="sng">
              <a:solidFill>
                <a:srgbClr val="00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6745" name="Group 16"/>
          <p:cNvGrpSpPr>
            <a:grpSpLocks/>
          </p:cNvGrpSpPr>
          <p:nvPr/>
        </p:nvGrpSpPr>
        <p:grpSpPr bwMode="auto">
          <a:xfrm>
            <a:off x="5499100" y="479425"/>
            <a:ext cx="3060700" cy="3228975"/>
            <a:chOff x="3438" y="302"/>
            <a:chExt cx="1902" cy="2011"/>
          </a:xfrm>
        </p:grpSpPr>
        <p:sp>
          <p:nvSpPr>
            <p:cNvPr id="116763" name="Oval 17"/>
            <p:cNvSpPr>
              <a:spLocks noChangeArrowheads="1"/>
            </p:cNvSpPr>
            <p:nvPr/>
          </p:nvSpPr>
          <p:spPr bwMode="auto">
            <a:xfrm>
              <a:off x="4892" y="302"/>
              <a:ext cx="448" cy="457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16764" name="Line 18"/>
            <p:cNvSpPr>
              <a:spLocks noChangeShapeType="1"/>
            </p:cNvSpPr>
            <p:nvPr/>
          </p:nvSpPr>
          <p:spPr bwMode="auto">
            <a:xfrm flipH="1">
              <a:off x="3438" y="430"/>
              <a:ext cx="1444" cy="55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6765" name="Line 19"/>
            <p:cNvSpPr>
              <a:spLocks noChangeShapeType="1"/>
            </p:cNvSpPr>
            <p:nvPr/>
          </p:nvSpPr>
          <p:spPr bwMode="auto">
            <a:xfrm flipH="1">
              <a:off x="3547" y="503"/>
              <a:ext cx="1354" cy="201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6766" name="Line 20"/>
            <p:cNvSpPr>
              <a:spLocks noChangeShapeType="1"/>
            </p:cNvSpPr>
            <p:nvPr/>
          </p:nvSpPr>
          <p:spPr bwMode="auto">
            <a:xfrm flipH="1">
              <a:off x="3529" y="594"/>
              <a:ext cx="1381" cy="741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6767" name="Line 21"/>
            <p:cNvSpPr>
              <a:spLocks noChangeShapeType="1"/>
            </p:cNvSpPr>
            <p:nvPr/>
          </p:nvSpPr>
          <p:spPr bwMode="auto">
            <a:xfrm flipH="1">
              <a:off x="3721" y="704"/>
              <a:ext cx="1280" cy="1609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6768" name="Line 22"/>
            <p:cNvSpPr>
              <a:spLocks noChangeShapeType="1"/>
            </p:cNvSpPr>
            <p:nvPr/>
          </p:nvSpPr>
          <p:spPr bwMode="auto">
            <a:xfrm flipH="1">
              <a:off x="4754" y="741"/>
              <a:ext cx="311" cy="1435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6769" name="Line 23"/>
            <p:cNvSpPr>
              <a:spLocks noChangeShapeType="1"/>
            </p:cNvSpPr>
            <p:nvPr/>
          </p:nvSpPr>
          <p:spPr bwMode="auto">
            <a:xfrm>
              <a:off x="5230" y="741"/>
              <a:ext cx="64" cy="153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6746" name="Group 24"/>
          <p:cNvGrpSpPr>
            <a:grpSpLocks/>
          </p:cNvGrpSpPr>
          <p:nvPr/>
        </p:nvGrpSpPr>
        <p:grpSpPr bwMode="auto">
          <a:xfrm>
            <a:off x="5672138" y="-28575"/>
            <a:ext cx="4364037" cy="914400"/>
            <a:chOff x="3547" y="-18"/>
            <a:chExt cx="2712" cy="569"/>
          </a:xfrm>
        </p:grpSpPr>
        <p:sp>
          <p:nvSpPr>
            <p:cNvPr id="116761" name="AutoShape 25"/>
            <p:cNvSpPr>
              <a:spLocks noChangeArrowheads="1"/>
            </p:cNvSpPr>
            <p:nvPr/>
          </p:nvSpPr>
          <p:spPr bwMode="auto">
            <a:xfrm rot="2281946" flipH="1">
              <a:off x="4035" y="455"/>
              <a:ext cx="2224" cy="96"/>
            </a:xfrm>
            <a:prstGeom prst="parallelogram">
              <a:avLst>
                <a:gd name="adj" fmla="val 579167"/>
              </a:avLst>
            </a:prstGeom>
            <a:solidFill>
              <a:srgbClr val="D6AB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16762" name="Freeform 26"/>
            <p:cNvSpPr>
              <a:spLocks/>
            </p:cNvSpPr>
            <p:nvPr/>
          </p:nvSpPr>
          <p:spPr bwMode="auto">
            <a:xfrm>
              <a:off x="3547" y="-18"/>
              <a:ext cx="1000" cy="568"/>
            </a:xfrm>
            <a:custGeom>
              <a:avLst/>
              <a:gdLst>
                <a:gd name="T0" fmla="*/ 933 w 1000"/>
                <a:gd name="T1" fmla="*/ 45 h 568"/>
                <a:gd name="T2" fmla="*/ 732 w 1000"/>
                <a:gd name="T3" fmla="*/ 210 h 568"/>
                <a:gd name="T4" fmla="*/ 778 w 1000"/>
                <a:gd name="T5" fmla="*/ 82 h 568"/>
                <a:gd name="T6" fmla="*/ 558 w 1000"/>
                <a:gd name="T7" fmla="*/ 91 h 568"/>
                <a:gd name="T8" fmla="*/ 549 w 1000"/>
                <a:gd name="T9" fmla="*/ 256 h 568"/>
                <a:gd name="T10" fmla="*/ 522 w 1000"/>
                <a:gd name="T11" fmla="*/ 64 h 568"/>
                <a:gd name="T12" fmla="*/ 339 w 1000"/>
                <a:gd name="T13" fmla="*/ 146 h 568"/>
                <a:gd name="T14" fmla="*/ 595 w 1000"/>
                <a:gd name="T15" fmla="*/ 292 h 568"/>
                <a:gd name="T16" fmla="*/ 522 w 1000"/>
                <a:gd name="T17" fmla="*/ 45 h 568"/>
                <a:gd name="T18" fmla="*/ 220 w 1000"/>
                <a:gd name="T19" fmla="*/ 247 h 568"/>
                <a:gd name="T20" fmla="*/ 348 w 1000"/>
                <a:gd name="T21" fmla="*/ 128 h 568"/>
                <a:gd name="T22" fmla="*/ 37 w 1000"/>
                <a:gd name="T23" fmla="*/ 301 h 568"/>
                <a:gd name="T24" fmla="*/ 293 w 1000"/>
                <a:gd name="T25" fmla="*/ 484 h 568"/>
                <a:gd name="T26" fmla="*/ 357 w 1000"/>
                <a:gd name="T27" fmla="*/ 247 h 568"/>
                <a:gd name="T28" fmla="*/ 46 w 1000"/>
                <a:gd name="T29" fmla="*/ 484 h 568"/>
                <a:gd name="T30" fmla="*/ 686 w 1000"/>
                <a:gd name="T31" fmla="*/ 448 h 568"/>
                <a:gd name="T32" fmla="*/ 759 w 1000"/>
                <a:gd name="T33" fmla="*/ 283 h 568"/>
                <a:gd name="T34" fmla="*/ 896 w 1000"/>
                <a:gd name="T35" fmla="*/ 219 h 568"/>
                <a:gd name="T36" fmla="*/ 951 w 1000"/>
                <a:gd name="T37" fmla="*/ 128 h 568"/>
                <a:gd name="T38" fmla="*/ 887 w 1000"/>
                <a:gd name="T39" fmla="*/ 173 h 568"/>
                <a:gd name="T40" fmla="*/ 915 w 1000"/>
                <a:gd name="T41" fmla="*/ 0 h 568"/>
                <a:gd name="T42" fmla="*/ 942 w 1000"/>
                <a:gd name="T43" fmla="*/ 64 h 568"/>
                <a:gd name="T44" fmla="*/ 540 w 1000"/>
                <a:gd name="T45" fmla="*/ 192 h 568"/>
                <a:gd name="T46" fmla="*/ 613 w 1000"/>
                <a:gd name="T47" fmla="*/ 173 h 568"/>
                <a:gd name="T48" fmla="*/ 476 w 1000"/>
                <a:gd name="T49" fmla="*/ 100 h 568"/>
                <a:gd name="T50" fmla="*/ 183 w 1000"/>
                <a:gd name="T51" fmla="*/ 228 h 568"/>
                <a:gd name="T52" fmla="*/ 156 w 1000"/>
                <a:gd name="T53" fmla="*/ 73 h 568"/>
                <a:gd name="T54" fmla="*/ 147 w 1000"/>
                <a:gd name="T55" fmla="*/ 329 h 568"/>
                <a:gd name="T56" fmla="*/ 220 w 1000"/>
                <a:gd name="T57" fmla="*/ 274 h 568"/>
                <a:gd name="T58" fmla="*/ 165 w 1000"/>
                <a:gd name="T59" fmla="*/ 393 h 568"/>
                <a:gd name="T60" fmla="*/ 147 w 1000"/>
                <a:gd name="T61" fmla="*/ 539 h 568"/>
                <a:gd name="T62" fmla="*/ 430 w 1000"/>
                <a:gd name="T63" fmla="*/ 347 h 568"/>
                <a:gd name="T64" fmla="*/ 192 w 1000"/>
                <a:gd name="T65" fmla="*/ 301 h 568"/>
                <a:gd name="T66" fmla="*/ 256 w 1000"/>
                <a:gd name="T67" fmla="*/ 375 h 568"/>
                <a:gd name="T68" fmla="*/ 421 w 1000"/>
                <a:gd name="T69" fmla="*/ 192 h 568"/>
                <a:gd name="T70" fmla="*/ 284 w 1000"/>
                <a:gd name="T71" fmla="*/ 365 h 56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000"/>
                <a:gd name="T109" fmla="*/ 0 h 568"/>
                <a:gd name="T110" fmla="*/ 1000 w 1000"/>
                <a:gd name="T111" fmla="*/ 568 h 56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000" h="568">
                  <a:moveTo>
                    <a:pt x="979" y="91"/>
                  </a:moveTo>
                  <a:cubicBezTo>
                    <a:pt x="964" y="76"/>
                    <a:pt x="955" y="46"/>
                    <a:pt x="933" y="45"/>
                  </a:cubicBezTo>
                  <a:cubicBezTo>
                    <a:pt x="844" y="41"/>
                    <a:pt x="764" y="88"/>
                    <a:pt x="714" y="155"/>
                  </a:cubicBezTo>
                  <a:cubicBezTo>
                    <a:pt x="720" y="173"/>
                    <a:pt x="714" y="204"/>
                    <a:pt x="732" y="210"/>
                  </a:cubicBezTo>
                  <a:cubicBezTo>
                    <a:pt x="750" y="216"/>
                    <a:pt x="782" y="147"/>
                    <a:pt x="787" y="137"/>
                  </a:cubicBezTo>
                  <a:cubicBezTo>
                    <a:pt x="784" y="119"/>
                    <a:pt x="790" y="96"/>
                    <a:pt x="778" y="82"/>
                  </a:cubicBezTo>
                  <a:cubicBezTo>
                    <a:pt x="768" y="70"/>
                    <a:pt x="748" y="72"/>
                    <a:pt x="732" y="73"/>
                  </a:cubicBezTo>
                  <a:cubicBezTo>
                    <a:pt x="674" y="75"/>
                    <a:pt x="616" y="85"/>
                    <a:pt x="558" y="91"/>
                  </a:cubicBezTo>
                  <a:cubicBezTo>
                    <a:pt x="539" y="99"/>
                    <a:pt x="466" y="122"/>
                    <a:pt x="458" y="155"/>
                  </a:cubicBezTo>
                  <a:cubicBezTo>
                    <a:pt x="437" y="241"/>
                    <a:pt x="490" y="246"/>
                    <a:pt x="549" y="256"/>
                  </a:cubicBezTo>
                  <a:cubicBezTo>
                    <a:pt x="605" y="197"/>
                    <a:pt x="604" y="213"/>
                    <a:pt x="558" y="73"/>
                  </a:cubicBezTo>
                  <a:cubicBezTo>
                    <a:pt x="554" y="61"/>
                    <a:pt x="534" y="66"/>
                    <a:pt x="522" y="64"/>
                  </a:cubicBezTo>
                  <a:cubicBezTo>
                    <a:pt x="497" y="60"/>
                    <a:pt x="473" y="58"/>
                    <a:pt x="448" y="55"/>
                  </a:cubicBezTo>
                  <a:cubicBezTo>
                    <a:pt x="362" y="76"/>
                    <a:pt x="366" y="65"/>
                    <a:pt x="339" y="146"/>
                  </a:cubicBezTo>
                  <a:cubicBezTo>
                    <a:pt x="351" y="173"/>
                    <a:pt x="355" y="206"/>
                    <a:pt x="375" y="228"/>
                  </a:cubicBezTo>
                  <a:cubicBezTo>
                    <a:pt x="417" y="274"/>
                    <a:pt x="559" y="285"/>
                    <a:pt x="595" y="292"/>
                  </a:cubicBezTo>
                  <a:cubicBezTo>
                    <a:pt x="689" y="267"/>
                    <a:pt x="794" y="240"/>
                    <a:pt x="704" y="109"/>
                  </a:cubicBezTo>
                  <a:cubicBezTo>
                    <a:pt x="683" y="78"/>
                    <a:pt x="539" y="49"/>
                    <a:pt x="522" y="45"/>
                  </a:cubicBezTo>
                  <a:cubicBezTo>
                    <a:pt x="369" y="68"/>
                    <a:pt x="237" y="32"/>
                    <a:pt x="211" y="192"/>
                  </a:cubicBezTo>
                  <a:cubicBezTo>
                    <a:pt x="214" y="210"/>
                    <a:pt x="209" y="232"/>
                    <a:pt x="220" y="247"/>
                  </a:cubicBezTo>
                  <a:cubicBezTo>
                    <a:pt x="236" y="270"/>
                    <a:pt x="297" y="245"/>
                    <a:pt x="330" y="237"/>
                  </a:cubicBezTo>
                  <a:cubicBezTo>
                    <a:pt x="338" y="225"/>
                    <a:pt x="407" y="152"/>
                    <a:pt x="348" y="128"/>
                  </a:cubicBezTo>
                  <a:cubicBezTo>
                    <a:pt x="325" y="119"/>
                    <a:pt x="299" y="138"/>
                    <a:pt x="275" y="146"/>
                  </a:cubicBezTo>
                  <a:cubicBezTo>
                    <a:pt x="175" y="181"/>
                    <a:pt x="105" y="222"/>
                    <a:pt x="37" y="301"/>
                  </a:cubicBezTo>
                  <a:cubicBezTo>
                    <a:pt x="40" y="332"/>
                    <a:pt x="36" y="364"/>
                    <a:pt x="46" y="393"/>
                  </a:cubicBezTo>
                  <a:cubicBezTo>
                    <a:pt x="74" y="470"/>
                    <a:pt x="236" y="475"/>
                    <a:pt x="293" y="484"/>
                  </a:cubicBezTo>
                  <a:cubicBezTo>
                    <a:pt x="422" y="466"/>
                    <a:pt x="491" y="476"/>
                    <a:pt x="512" y="329"/>
                  </a:cubicBezTo>
                  <a:cubicBezTo>
                    <a:pt x="467" y="252"/>
                    <a:pt x="443" y="258"/>
                    <a:pt x="357" y="247"/>
                  </a:cubicBezTo>
                  <a:cubicBezTo>
                    <a:pt x="224" y="277"/>
                    <a:pt x="130" y="324"/>
                    <a:pt x="19" y="402"/>
                  </a:cubicBezTo>
                  <a:cubicBezTo>
                    <a:pt x="28" y="429"/>
                    <a:pt x="23" y="466"/>
                    <a:pt x="46" y="484"/>
                  </a:cubicBezTo>
                  <a:cubicBezTo>
                    <a:pt x="99" y="525"/>
                    <a:pt x="314" y="535"/>
                    <a:pt x="357" y="539"/>
                  </a:cubicBezTo>
                  <a:cubicBezTo>
                    <a:pt x="523" y="532"/>
                    <a:pt x="573" y="567"/>
                    <a:pt x="686" y="448"/>
                  </a:cubicBezTo>
                  <a:cubicBezTo>
                    <a:pt x="715" y="417"/>
                    <a:pt x="729" y="375"/>
                    <a:pt x="750" y="338"/>
                  </a:cubicBezTo>
                  <a:cubicBezTo>
                    <a:pt x="753" y="320"/>
                    <a:pt x="778" y="283"/>
                    <a:pt x="759" y="283"/>
                  </a:cubicBezTo>
                  <a:cubicBezTo>
                    <a:pt x="687" y="283"/>
                    <a:pt x="715" y="340"/>
                    <a:pt x="723" y="365"/>
                  </a:cubicBezTo>
                  <a:cubicBezTo>
                    <a:pt x="786" y="327"/>
                    <a:pt x="850" y="277"/>
                    <a:pt x="896" y="219"/>
                  </a:cubicBezTo>
                  <a:cubicBezTo>
                    <a:pt x="911" y="200"/>
                    <a:pt x="920" y="176"/>
                    <a:pt x="933" y="155"/>
                  </a:cubicBezTo>
                  <a:cubicBezTo>
                    <a:pt x="939" y="146"/>
                    <a:pt x="962" y="131"/>
                    <a:pt x="951" y="128"/>
                  </a:cubicBezTo>
                  <a:cubicBezTo>
                    <a:pt x="932" y="123"/>
                    <a:pt x="914" y="140"/>
                    <a:pt x="896" y="146"/>
                  </a:cubicBezTo>
                  <a:cubicBezTo>
                    <a:pt x="893" y="155"/>
                    <a:pt x="882" y="165"/>
                    <a:pt x="887" y="173"/>
                  </a:cubicBezTo>
                  <a:cubicBezTo>
                    <a:pt x="906" y="205"/>
                    <a:pt x="929" y="190"/>
                    <a:pt x="951" y="183"/>
                  </a:cubicBezTo>
                  <a:cubicBezTo>
                    <a:pt x="1000" y="118"/>
                    <a:pt x="998" y="28"/>
                    <a:pt x="915" y="0"/>
                  </a:cubicBezTo>
                  <a:cubicBezTo>
                    <a:pt x="809" y="26"/>
                    <a:pt x="843" y="112"/>
                    <a:pt x="906" y="173"/>
                  </a:cubicBezTo>
                  <a:cubicBezTo>
                    <a:pt x="954" y="154"/>
                    <a:pt x="1000" y="152"/>
                    <a:pt x="942" y="64"/>
                  </a:cubicBezTo>
                  <a:cubicBezTo>
                    <a:pt x="930" y="45"/>
                    <a:pt x="899" y="51"/>
                    <a:pt x="878" y="45"/>
                  </a:cubicBezTo>
                  <a:cubicBezTo>
                    <a:pt x="756" y="80"/>
                    <a:pt x="639" y="109"/>
                    <a:pt x="540" y="192"/>
                  </a:cubicBezTo>
                  <a:cubicBezTo>
                    <a:pt x="546" y="204"/>
                    <a:pt x="546" y="221"/>
                    <a:pt x="558" y="228"/>
                  </a:cubicBezTo>
                  <a:cubicBezTo>
                    <a:pt x="582" y="242"/>
                    <a:pt x="598" y="199"/>
                    <a:pt x="613" y="173"/>
                  </a:cubicBezTo>
                  <a:cubicBezTo>
                    <a:pt x="601" y="146"/>
                    <a:pt x="602" y="105"/>
                    <a:pt x="576" y="91"/>
                  </a:cubicBezTo>
                  <a:cubicBezTo>
                    <a:pt x="546" y="75"/>
                    <a:pt x="509" y="96"/>
                    <a:pt x="476" y="100"/>
                  </a:cubicBezTo>
                  <a:cubicBezTo>
                    <a:pt x="427" y="106"/>
                    <a:pt x="379" y="113"/>
                    <a:pt x="330" y="119"/>
                  </a:cubicBezTo>
                  <a:cubicBezTo>
                    <a:pt x="271" y="136"/>
                    <a:pt x="153" y="137"/>
                    <a:pt x="183" y="228"/>
                  </a:cubicBezTo>
                  <a:cubicBezTo>
                    <a:pt x="212" y="200"/>
                    <a:pt x="246" y="131"/>
                    <a:pt x="211" y="91"/>
                  </a:cubicBezTo>
                  <a:cubicBezTo>
                    <a:pt x="198" y="76"/>
                    <a:pt x="174" y="79"/>
                    <a:pt x="156" y="73"/>
                  </a:cubicBezTo>
                  <a:cubicBezTo>
                    <a:pt x="59" y="97"/>
                    <a:pt x="33" y="113"/>
                    <a:pt x="0" y="210"/>
                  </a:cubicBezTo>
                  <a:cubicBezTo>
                    <a:pt x="32" y="332"/>
                    <a:pt x="15" y="317"/>
                    <a:pt x="147" y="329"/>
                  </a:cubicBezTo>
                  <a:cubicBezTo>
                    <a:pt x="165" y="320"/>
                    <a:pt x="186" y="313"/>
                    <a:pt x="202" y="301"/>
                  </a:cubicBezTo>
                  <a:cubicBezTo>
                    <a:pt x="211" y="294"/>
                    <a:pt x="209" y="274"/>
                    <a:pt x="220" y="274"/>
                  </a:cubicBezTo>
                  <a:cubicBezTo>
                    <a:pt x="229" y="274"/>
                    <a:pt x="215" y="292"/>
                    <a:pt x="211" y="301"/>
                  </a:cubicBezTo>
                  <a:cubicBezTo>
                    <a:pt x="197" y="332"/>
                    <a:pt x="179" y="362"/>
                    <a:pt x="165" y="393"/>
                  </a:cubicBezTo>
                  <a:cubicBezTo>
                    <a:pt x="151" y="423"/>
                    <a:pt x="140" y="454"/>
                    <a:pt x="128" y="484"/>
                  </a:cubicBezTo>
                  <a:cubicBezTo>
                    <a:pt x="134" y="502"/>
                    <a:pt x="132" y="526"/>
                    <a:pt x="147" y="539"/>
                  </a:cubicBezTo>
                  <a:cubicBezTo>
                    <a:pt x="181" y="568"/>
                    <a:pt x="286" y="525"/>
                    <a:pt x="302" y="521"/>
                  </a:cubicBezTo>
                  <a:cubicBezTo>
                    <a:pt x="384" y="466"/>
                    <a:pt x="414" y="443"/>
                    <a:pt x="430" y="347"/>
                  </a:cubicBezTo>
                  <a:cubicBezTo>
                    <a:pt x="405" y="283"/>
                    <a:pt x="402" y="290"/>
                    <a:pt x="339" y="265"/>
                  </a:cubicBezTo>
                  <a:cubicBezTo>
                    <a:pt x="290" y="277"/>
                    <a:pt x="239" y="282"/>
                    <a:pt x="192" y="301"/>
                  </a:cubicBezTo>
                  <a:cubicBezTo>
                    <a:pt x="165" y="312"/>
                    <a:pt x="197" y="362"/>
                    <a:pt x="202" y="365"/>
                  </a:cubicBezTo>
                  <a:cubicBezTo>
                    <a:pt x="217" y="375"/>
                    <a:pt x="238" y="372"/>
                    <a:pt x="256" y="375"/>
                  </a:cubicBezTo>
                  <a:cubicBezTo>
                    <a:pt x="265" y="373"/>
                    <a:pt x="623" y="354"/>
                    <a:pt x="503" y="210"/>
                  </a:cubicBezTo>
                  <a:cubicBezTo>
                    <a:pt x="485" y="189"/>
                    <a:pt x="448" y="198"/>
                    <a:pt x="421" y="192"/>
                  </a:cubicBezTo>
                  <a:cubicBezTo>
                    <a:pt x="334" y="204"/>
                    <a:pt x="263" y="194"/>
                    <a:pt x="211" y="265"/>
                  </a:cubicBezTo>
                  <a:cubicBezTo>
                    <a:pt x="192" y="321"/>
                    <a:pt x="222" y="365"/>
                    <a:pt x="284" y="365"/>
                  </a:cubicBezTo>
                </a:path>
              </a:pathLst>
            </a:custGeom>
            <a:noFill/>
            <a:ln w="9525">
              <a:solidFill>
                <a:srgbClr val="33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16747" name="Picture 27" descr="DouglasFamilyPreserv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>
            <a:fillRect/>
          </a:stretch>
        </p:blipFill>
        <p:spPr bwMode="auto">
          <a:xfrm>
            <a:off x="-76200" y="9525"/>
            <a:ext cx="4613275" cy="694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6748" name="Picture 28" descr="plan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4343400"/>
            <a:ext cx="1600200" cy="1236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6749" name="Picture 29" descr="plan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4953000"/>
            <a:ext cx="1600200" cy="1236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6750" name="Picture 30" descr="plan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5562600"/>
            <a:ext cx="1600200" cy="1236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6751" name="Picture 31" descr="plan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4343400"/>
            <a:ext cx="1600200" cy="1236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6752" name="Picture 32" descr="plan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5087938"/>
            <a:ext cx="1600200" cy="1236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6753" name="Picture 33" descr="plan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5011738"/>
            <a:ext cx="1600200" cy="1236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6754" name="Picture 34" descr="plan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5621338"/>
            <a:ext cx="1600200" cy="1236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6755" name="Picture 35" descr="plan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5146675"/>
            <a:ext cx="1600200" cy="1236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6756" name="Oval 36"/>
          <p:cNvSpPr>
            <a:spLocks noChangeAspect="1" noChangeArrowheads="1"/>
          </p:cNvSpPr>
          <p:nvPr/>
        </p:nvSpPr>
        <p:spPr bwMode="auto">
          <a:xfrm>
            <a:off x="4233863" y="161925"/>
            <a:ext cx="585787" cy="6589713"/>
          </a:xfrm>
          <a:prstGeom prst="ellipse">
            <a:avLst/>
          </a:prstGeom>
          <a:solidFill>
            <a:srgbClr val="00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grpSp>
        <p:nvGrpSpPr>
          <p:cNvPr id="116757" name="Group 37"/>
          <p:cNvGrpSpPr>
            <a:grpSpLocks/>
          </p:cNvGrpSpPr>
          <p:nvPr/>
        </p:nvGrpSpPr>
        <p:grpSpPr bwMode="auto">
          <a:xfrm>
            <a:off x="2057400" y="2057400"/>
            <a:ext cx="4495800" cy="3960813"/>
            <a:chOff x="1928" y="2256"/>
            <a:chExt cx="1904" cy="1535"/>
          </a:xfrm>
        </p:grpSpPr>
        <p:graphicFrame>
          <p:nvGraphicFramePr>
            <p:cNvPr id="116758" name="Object 38"/>
            <p:cNvGraphicFramePr>
              <a:graphicFrameLocks/>
            </p:cNvGraphicFramePr>
            <p:nvPr/>
          </p:nvGraphicFramePr>
          <p:xfrm>
            <a:off x="1928" y="2256"/>
            <a:ext cx="1832" cy="153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4946" name="CorelDRAW! Graphic" r:id="rId5" imgW="3455518" imgH="2928823" progId="CDraw">
                    <p:embed/>
                  </p:oleObj>
                </mc:Choice>
                <mc:Fallback>
                  <p:oleObj name="CorelDRAW! Graphic" r:id="rId5" imgW="3455518" imgH="2928823" progId="CDraw">
                    <p:embed/>
                    <p:pic>
                      <p:nvPicPr>
                        <p:cNvPr id="0" name="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28" y="2256"/>
                          <a:ext cx="1832" cy="153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116759" name="Picture 39" descr="SelfProgrammin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2" y="2683"/>
              <a:ext cx="820" cy="8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6760" name="Picture 40" descr="NIS1NSpart-20de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196" r="20396" b="10997"/>
            <a:stretch>
              <a:fillRect/>
            </a:stretch>
          </p:blipFill>
          <p:spPr bwMode="auto">
            <a:xfrm>
              <a:off x="2130" y="2264"/>
              <a:ext cx="663" cy="9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1838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7023</TotalTime>
  <Words>1971</Words>
  <Application>Microsoft Office PowerPoint</Application>
  <PresentationFormat>On-screen Show (4:3)</PresentationFormat>
  <Paragraphs>537</Paragraphs>
  <Slides>121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121</vt:i4>
      </vt:variant>
    </vt:vector>
  </HeadingPairs>
  <TitlesOfParts>
    <vt:vector size="132" baseType="lpstr">
      <vt:lpstr>Arial</vt:lpstr>
      <vt:lpstr>Arial Black</vt:lpstr>
      <vt:lpstr>Book Antiqua</vt:lpstr>
      <vt:lpstr>Courier New</vt:lpstr>
      <vt:lpstr>Symbol</vt:lpstr>
      <vt:lpstr>Times New Roman</vt:lpstr>
      <vt:lpstr>Wingdings</vt:lpstr>
      <vt:lpstr>Default Design</vt:lpstr>
      <vt:lpstr>Image</vt:lpstr>
      <vt:lpstr>CorelDRAW! Graphic</vt:lpstr>
      <vt:lpstr>Chart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Virginia Commonwealth Univ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</dc:creator>
  <cp:lastModifiedBy>jelhai</cp:lastModifiedBy>
  <cp:revision>113</cp:revision>
  <dcterms:created xsi:type="dcterms:W3CDTF">2004-12-14T19:40:06Z</dcterms:created>
  <dcterms:modified xsi:type="dcterms:W3CDTF">2017-04-21T12:52:08Z</dcterms:modified>
</cp:coreProperties>
</file>