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sldIdLst>
    <p:sldId id="257" r:id="rId2"/>
    <p:sldId id="567" r:id="rId3"/>
    <p:sldId id="568" r:id="rId4"/>
    <p:sldId id="630" r:id="rId5"/>
    <p:sldId id="631" r:id="rId6"/>
    <p:sldId id="632" r:id="rId7"/>
    <p:sldId id="633" r:id="rId8"/>
    <p:sldId id="634" r:id="rId9"/>
    <p:sldId id="703" r:id="rId10"/>
    <p:sldId id="636" r:id="rId11"/>
    <p:sldId id="692" r:id="rId12"/>
    <p:sldId id="572" r:id="rId13"/>
    <p:sldId id="573" r:id="rId14"/>
    <p:sldId id="574" r:id="rId15"/>
    <p:sldId id="576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  <p:sldId id="595" r:id="rId29"/>
    <p:sldId id="693" r:id="rId30"/>
    <p:sldId id="603" r:id="rId31"/>
    <p:sldId id="604" r:id="rId32"/>
    <p:sldId id="605" r:id="rId33"/>
    <p:sldId id="606" r:id="rId34"/>
    <p:sldId id="624" r:id="rId35"/>
    <p:sldId id="629" r:id="rId36"/>
    <p:sldId id="628" r:id="rId37"/>
    <p:sldId id="627" r:id="rId38"/>
    <p:sldId id="626" r:id="rId39"/>
    <p:sldId id="625" r:id="rId40"/>
    <p:sldId id="607" r:id="rId41"/>
    <p:sldId id="623" r:id="rId42"/>
    <p:sldId id="622" r:id="rId43"/>
    <p:sldId id="621" r:id="rId44"/>
    <p:sldId id="620" r:id="rId45"/>
    <p:sldId id="619" r:id="rId46"/>
    <p:sldId id="618" r:id="rId47"/>
    <p:sldId id="617" r:id="rId48"/>
    <p:sldId id="616" r:id="rId49"/>
    <p:sldId id="614" r:id="rId50"/>
    <p:sldId id="615" r:id="rId51"/>
    <p:sldId id="613" r:id="rId52"/>
    <p:sldId id="612" r:id="rId53"/>
    <p:sldId id="611" r:id="rId54"/>
    <p:sldId id="609" r:id="rId55"/>
    <p:sldId id="608" r:id="rId56"/>
    <p:sldId id="637" r:id="rId57"/>
    <p:sldId id="723" r:id="rId58"/>
    <p:sldId id="660" r:id="rId59"/>
    <p:sldId id="640" r:id="rId60"/>
    <p:sldId id="704" r:id="rId61"/>
    <p:sldId id="641" r:id="rId62"/>
    <p:sldId id="663" r:id="rId63"/>
    <p:sldId id="662" r:id="rId64"/>
    <p:sldId id="643" r:id="rId65"/>
    <p:sldId id="644" r:id="rId66"/>
    <p:sldId id="645" r:id="rId67"/>
    <p:sldId id="646" r:id="rId68"/>
    <p:sldId id="647" r:id="rId69"/>
    <p:sldId id="648" r:id="rId70"/>
    <p:sldId id="649" r:id="rId71"/>
    <p:sldId id="650" r:id="rId72"/>
    <p:sldId id="651" r:id="rId73"/>
    <p:sldId id="652" r:id="rId74"/>
    <p:sldId id="653" r:id="rId75"/>
    <p:sldId id="654" r:id="rId76"/>
    <p:sldId id="666" r:id="rId77"/>
    <p:sldId id="705" r:id="rId78"/>
    <p:sldId id="694" r:id="rId79"/>
    <p:sldId id="688" r:id="rId80"/>
    <p:sldId id="711" r:id="rId81"/>
    <p:sldId id="712" r:id="rId82"/>
    <p:sldId id="690" r:id="rId83"/>
    <p:sldId id="665" r:id="rId84"/>
    <p:sldId id="689" r:id="rId85"/>
    <p:sldId id="681" r:id="rId86"/>
    <p:sldId id="682" r:id="rId87"/>
    <p:sldId id="683" r:id="rId88"/>
    <p:sldId id="700" r:id="rId89"/>
    <p:sldId id="685" r:id="rId90"/>
    <p:sldId id="686" r:id="rId91"/>
    <p:sldId id="687" r:id="rId92"/>
    <p:sldId id="702" r:id="rId93"/>
    <p:sldId id="696" r:id="rId94"/>
    <p:sldId id="477" r:id="rId95"/>
    <p:sldId id="720" r:id="rId96"/>
    <p:sldId id="721" r:id="rId97"/>
    <p:sldId id="741" r:id="rId98"/>
    <p:sldId id="742" r:id="rId99"/>
    <p:sldId id="743" r:id="rId100"/>
    <p:sldId id="722" r:id="rId101"/>
    <p:sldId id="713" r:id="rId102"/>
    <p:sldId id="715" r:id="rId103"/>
    <p:sldId id="727" r:id="rId104"/>
    <p:sldId id="719" r:id="rId105"/>
    <p:sldId id="728" r:id="rId106"/>
    <p:sldId id="729" r:id="rId107"/>
    <p:sldId id="718" r:id="rId108"/>
    <p:sldId id="730" r:id="rId109"/>
    <p:sldId id="717" r:id="rId110"/>
    <p:sldId id="732" r:id="rId111"/>
    <p:sldId id="733" r:id="rId112"/>
    <p:sldId id="731" r:id="rId113"/>
    <p:sldId id="735" r:id="rId114"/>
    <p:sldId id="734" r:id="rId115"/>
    <p:sldId id="716" r:id="rId116"/>
    <p:sldId id="736" r:id="rId117"/>
    <p:sldId id="714" r:id="rId118"/>
    <p:sldId id="737" r:id="rId119"/>
    <p:sldId id="738" r:id="rId120"/>
    <p:sldId id="739" r:id="rId121"/>
    <p:sldId id="740" r:id="rId122"/>
    <p:sldId id="547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FF"/>
    <a:srgbClr val="FF8000"/>
    <a:srgbClr val="F98000"/>
    <a:srgbClr val="D08000"/>
    <a:srgbClr val="FF9900"/>
    <a:srgbClr val="FFCCFF"/>
    <a:srgbClr val="EEFFFF"/>
    <a:srgbClr val="FF3300"/>
    <a:srgbClr val="CC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 autoAdjust="0"/>
    <p:restoredTop sz="94750" autoAdjust="0"/>
  </p:normalViewPr>
  <p:slideViewPr>
    <p:cSldViewPr>
      <p:cViewPr>
        <p:scale>
          <a:sx n="66" d="100"/>
          <a:sy n="66" d="100"/>
        </p:scale>
        <p:origin x="-492" y="-828"/>
      </p:cViewPr>
      <p:guideLst>
        <p:guide orient="horz" pos="3072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2EF7A3-3C93-43D4-BF37-C67CA99C1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3C59-2CDE-4419-B842-1B7CB260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D288-72C1-4511-A92F-289759C22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23DF-A712-460F-B99E-896AC2115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90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629E-43DB-4F4E-AC81-1AFF2F1F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0AE6-57B9-44C1-B5B1-D5ED3EC9C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7C98-53D9-456E-A59E-6283C235A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F783-159E-4A40-B8CC-23B836A2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D532-2C26-4353-8126-809B3F054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65B7-E2DC-45C0-BC7E-6010FB9F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4706-772E-4759-836E-288983CA6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4369-5F4A-4D54-9C01-D0C4E0CCA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FDF0E7-E2B3-418B-97CA-F086B80E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png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png"/><Relationship Id="rId9" Type="http://schemas.openxmlformats.org/officeDocument/2006/relationships/image" Target="../media/image8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800100" y="3733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An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538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1067934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16353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" y="771525"/>
            <a:ext cx="9020175" cy="60102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 I. </a:t>
            </a:r>
            <a:r>
              <a:rPr lang="en-US" sz="2400" b="1" dirty="0" smtClean="0"/>
              <a:t>What </a:t>
            </a:r>
            <a:r>
              <a:rPr lang="en-US" sz="2400" b="1" dirty="0"/>
              <a:t>determines the beginning of a gene</a:t>
            </a:r>
            <a:r>
              <a:rPr lang="en-US" sz="2400" b="1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52575"/>
            <a:ext cx="49307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324596"/>
            <a:ext cx="4652856" cy="4228604"/>
            <a:chOff x="76200" y="2324596"/>
            <a:chExt cx="4652856" cy="4228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24596"/>
              <a:ext cx="4652856" cy="42286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258" y="2590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HIV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II. </a:t>
            </a:r>
            <a:r>
              <a:rPr lang="en-US" sz="2400" b="1" dirty="0" smtClean="0"/>
              <a:t>Where </a:t>
            </a:r>
            <a:r>
              <a:rPr lang="en-US" sz="2400" b="1" dirty="0"/>
              <a:t>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18658"/>
            <a:ext cx="4206240" cy="49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05200" cy="27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III. </a:t>
            </a:r>
            <a:r>
              <a:rPr lang="en-US" sz="2400" b="1" dirty="0" smtClean="0"/>
              <a:t>Determination </a:t>
            </a:r>
            <a:r>
              <a:rPr lang="en-US" sz="2400" b="1" dirty="0"/>
              <a:t>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628"/>
            <a:ext cx="3673667" cy="40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1059" y="3429000"/>
            <a:ext cx="8647169" cy="3137475"/>
            <a:chOff x="221059" y="3429000"/>
            <a:chExt cx="8647169" cy="3137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2" b="37627"/>
            <a:stretch/>
          </p:blipFill>
          <p:spPr>
            <a:xfrm>
              <a:off x="221059" y="3429000"/>
              <a:ext cx="8647169" cy="2552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86000" y="59817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/>
                <a:t>RNAseq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2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2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5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Measuring RNA through Microarrays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38400" y="1752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Spot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9400" y="6491288"/>
            <a:ext cx="927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Courtesy of Inst.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für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Hormon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-und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Fortpflanzungsforschung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Universit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ät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Hamburg</a:t>
            </a:r>
          </a:p>
        </p:txBody>
      </p:sp>
      <p:pic>
        <p:nvPicPr>
          <p:cNvPr id="67589" name="Picture 5" descr="microarray-prinzip-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353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RNA from cell type #1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+</a:t>
            </a:r>
            <a:r>
              <a:rPr lang="en-US" sz="2800" b="1">
                <a:solidFill>
                  <a:srgbClr val="FF3300"/>
                </a:solidFill>
              </a:rPr>
              <a:t/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RNA from cell type #2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Scan for red fluorescence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Scan for green fluorescence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4724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>
                <a:solidFill>
                  <a:srgbClr val="33CC33"/>
                </a:solidFill>
              </a:rPr>
              <a:t>o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33CC33"/>
                </a:solidFill>
              </a:rPr>
              <a:t>b</a:t>
            </a:r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ne</a:t>
            </a: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33CC33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>
                <a:solidFill>
                  <a:srgbClr val="FFFF00"/>
                </a:solidFill>
              </a:rPr>
              <a:t>g</a:t>
            </a:r>
            <a:r>
              <a:rPr lang="en-US" sz="2800" b="1">
                <a:solidFill>
                  <a:srgbClr val="FF3300"/>
                </a:solidFill>
              </a:rPr>
              <a:t>e</a:t>
            </a:r>
            <a:r>
              <a:rPr lang="en-US" sz="2800" b="1">
                <a:solidFill>
                  <a:srgbClr val="33CC33"/>
                </a:solidFill>
              </a:rPr>
              <a:t>s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4648200" y="5181600"/>
            <a:ext cx="4038600" cy="457200"/>
            <a:chOff x="2928" y="3264"/>
            <a:chExt cx="2400" cy="288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928" y="3316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264" y="32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33CC33"/>
                  </a:solidFill>
                </a:rPr>
                <a:t>Type #2 RNA</a:t>
              </a:r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4648200" y="5546725"/>
            <a:ext cx="4114800" cy="457200"/>
            <a:chOff x="2928" y="3494"/>
            <a:chExt cx="2400" cy="288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2928" y="35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3264" y="349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FF3300"/>
                  </a:solidFill>
                </a:rPr>
                <a:t>Type #1 RNA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4648200" y="5867400"/>
            <a:ext cx="4267200" cy="457200"/>
            <a:chOff x="2928" y="3696"/>
            <a:chExt cx="2400" cy="288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2928" y="374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264" y="369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 b="1">
                  <a:solidFill>
                    <a:srgbClr val="FFFF00"/>
                  </a:solidFill>
                  <a:sym typeface="Symbol" pitchFamily="18" charset="2"/>
                </a:rPr>
                <a:t></a:t>
              </a:r>
              <a:r>
                <a:rPr lang="en-US" sz="2000"/>
                <a:t> </a:t>
              </a: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89075"/>
              </p:ext>
            </p:extLst>
          </p:nvPr>
        </p:nvGraphicFramePr>
        <p:xfrm>
          <a:off x="1494972" y="3657600"/>
          <a:ext cx="15763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Image" r:id="rId3" imgW="2120635" imgH="2374603" progId="Photoshop.Image.6">
                  <p:embed/>
                </p:oleObj>
              </mc:Choice>
              <mc:Fallback>
                <p:oleObj name="Image" r:id="rId3" imgW="2120635" imgH="2374603" progId="Photoshop.Image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3657600"/>
                        <a:ext cx="15763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04120"/>
              </p:ext>
            </p:extLst>
          </p:nvPr>
        </p:nvGraphicFramePr>
        <p:xfrm>
          <a:off x="5953125" y="3581400"/>
          <a:ext cx="1666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Image" r:id="rId5" imgW="2044444" imgH="2336508" progId="Photoshop.Image.6">
                  <p:embed/>
                </p:oleObj>
              </mc:Choice>
              <mc:Fallback>
                <p:oleObj name="Image" r:id="rId5" imgW="2044444" imgH="2336508" progId="Photoshop.Image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81400"/>
                        <a:ext cx="16668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80911"/>
              </p:ext>
            </p:extLst>
          </p:nvPr>
        </p:nvGraphicFramePr>
        <p:xfrm>
          <a:off x="1494972" y="3657600"/>
          <a:ext cx="15763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Image" r:id="rId3" imgW="2120635" imgH="2374603" progId="Photoshop.Image.6">
                  <p:embed/>
                </p:oleObj>
              </mc:Choice>
              <mc:Fallback>
                <p:oleObj name="Image" r:id="rId3" imgW="2120635" imgH="237460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3657600"/>
                        <a:ext cx="15763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80741"/>
              </p:ext>
            </p:extLst>
          </p:nvPr>
        </p:nvGraphicFramePr>
        <p:xfrm>
          <a:off x="5953125" y="3581400"/>
          <a:ext cx="1666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Image" r:id="rId5" imgW="2044444" imgH="2336508" progId="Photoshop.Image.6">
                  <p:embed/>
                </p:oleObj>
              </mc:Choice>
              <mc:Fallback>
                <p:oleObj name="Image" r:id="rId5" imgW="2044444" imgH="233650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81400"/>
                        <a:ext cx="16668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 </a:t>
            </a:r>
            <a:r>
              <a:rPr lang="en-US" sz="2400" dirty="0" smtClean="0"/>
              <a:t>IV. </a:t>
            </a:r>
            <a:r>
              <a:rPr lang="en-US" sz="2400" b="1" dirty="0" smtClean="0"/>
              <a:t>Analysis </a:t>
            </a:r>
            <a:r>
              <a:rPr lang="en-US" sz="2400" b="1" dirty="0"/>
              <a:t>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8999"/>
            <a:ext cx="2560320" cy="4738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429000"/>
            <a:ext cx="2560320" cy="4679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chip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to chip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56" y="549433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1616" y="551905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  V. </a:t>
            </a:r>
            <a:r>
              <a:rPr lang="en-US" sz="2400" b="1" dirty="0" smtClean="0"/>
              <a:t>CRISPRs </a:t>
            </a:r>
            <a:r>
              <a:rPr lang="en-US" sz="2400" b="1" dirty="0"/>
              <a:t>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VI. </a:t>
            </a:r>
            <a:r>
              <a:rPr lang="en-US" sz="2400" b="1" dirty="0" smtClean="0"/>
              <a:t>Finding </a:t>
            </a:r>
            <a:r>
              <a:rPr lang="en-US" sz="2400" b="1" dirty="0"/>
              <a:t>targets for DNA-binding proteins	</a:t>
            </a:r>
            <a:endParaRPr lang="en-US" alt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066800"/>
            <a:ext cx="7364413" cy="57673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CRISPRs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enteric bacteria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VI. </a:t>
            </a:r>
            <a:r>
              <a:rPr lang="en-US" sz="2400" b="1" dirty="0" smtClean="0"/>
              <a:t>Finding </a:t>
            </a:r>
            <a:r>
              <a:rPr lang="en-US" sz="2400" b="1" dirty="0"/>
              <a:t>targets for DNA-binding proteins	</a:t>
            </a:r>
            <a:endParaRPr lang="en-US" altLang="en-US" sz="2400" b="1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533400" y="5077278"/>
            <a:ext cx="938213" cy="28575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7477125" y="5077278"/>
            <a:ext cx="938213" cy="285750"/>
          </a:xfrm>
          <a:prstGeom prst="rect">
            <a:avLst/>
          </a:prstGeom>
          <a:solidFill>
            <a:srgbClr val="66FF33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742950" y="530111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>
                <a:latin typeface="Times New Roman" pitchFamily="18" charset="0"/>
              </a:rPr>
              <a:t>cI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7467600" y="4738688"/>
            <a:ext cx="64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 dirty="0" err="1">
                <a:latin typeface="Times New Roman" pitchFamily="18" charset="0"/>
              </a:rPr>
              <a:t>cro</a:t>
            </a:r>
            <a:endParaRPr lang="en-US" altLang="en-US" i="1" dirty="0">
              <a:latin typeface="Times New Roman" pitchFamily="18" charset="0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H="1">
            <a:off x="457200" y="551542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8096250" y="498202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8410575" y="5058228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66725" y="4982028"/>
            <a:ext cx="76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2285999" y="4724400"/>
            <a:ext cx="80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O</a:t>
            </a:r>
            <a:r>
              <a:rPr lang="en-US" altLang="en-US" b="1" baseline="-25000" dirty="0">
                <a:solidFill>
                  <a:srgbClr val="0000FF"/>
                </a:solidFill>
              </a:rPr>
              <a:t>R</a:t>
            </a:r>
            <a:r>
              <a:rPr lang="en-US" altLang="en-US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3667124" y="4724400"/>
            <a:ext cx="752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O</a:t>
            </a:r>
            <a:r>
              <a:rPr lang="en-US" altLang="en-US" b="1" baseline="-25000" dirty="0">
                <a:solidFill>
                  <a:srgbClr val="0000FF"/>
                </a:solidFill>
              </a:rPr>
              <a:t>R</a:t>
            </a:r>
            <a:r>
              <a:rPr lang="en-US" altLang="en-US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5105400" y="5263016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O</a:t>
            </a:r>
            <a:r>
              <a:rPr lang="en-US" altLang="en-US" b="1" baseline="-25000" dirty="0">
                <a:solidFill>
                  <a:srgbClr val="0000FF"/>
                </a:solidFill>
              </a:rPr>
              <a:t>R</a:t>
            </a:r>
            <a:r>
              <a:rPr lang="en-US" alt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2486024" y="5496378"/>
            <a:ext cx="866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P</a:t>
            </a:r>
            <a:r>
              <a:rPr lang="en-US" altLang="en-US" b="1" baseline="-25000" dirty="0"/>
              <a:t>RM</a:t>
            </a:r>
            <a:endParaRPr lang="en-US" altLang="en-US" b="1" dirty="0"/>
          </a:p>
        </p:txBody>
      </p:sp>
      <p:sp>
        <p:nvSpPr>
          <p:cNvPr id="16" name="AutoShape 55"/>
          <p:cNvSpPr>
            <a:spLocks/>
          </p:cNvSpPr>
          <p:nvPr/>
        </p:nvSpPr>
        <p:spPr bwMode="auto">
          <a:xfrm rot="16200000">
            <a:off x="2609850" y="4581978"/>
            <a:ext cx="190500" cy="1752600"/>
          </a:xfrm>
          <a:prstGeom prst="leftBrace">
            <a:avLst>
              <a:gd name="adj1" fmla="val 7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6"/>
          <p:cNvSpPr>
            <a:spLocks/>
          </p:cNvSpPr>
          <p:nvPr/>
        </p:nvSpPr>
        <p:spPr bwMode="auto">
          <a:xfrm rot="5400000" flipV="1">
            <a:off x="5076825" y="4105728"/>
            <a:ext cx="190500" cy="1752600"/>
          </a:xfrm>
          <a:prstGeom prst="leftBrace">
            <a:avLst>
              <a:gd name="adj1" fmla="val 7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57200" y="5069341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dirty="0">
                <a:latin typeface="Courier New" pitchFamily="49" charset="0"/>
              </a:rPr>
              <a:t>CTTTTTTGTGCTCATACGTTAAATC</a:t>
            </a:r>
            <a:r>
              <a:rPr lang="en-US" altLang="en-US" sz="800" b="1" dirty="0">
                <a:solidFill>
                  <a:srgbClr val="0000FF"/>
                </a:solidFill>
                <a:latin typeface="Courier New" pitchFamily="49" charset="0"/>
              </a:rPr>
              <a:t>TATCACCGCAAGGGATA</a:t>
            </a:r>
            <a:r>
              <a:rPr lang="en-US" altLang="en-US" sz="800" dirty="0">
                <a:latin typeface="Courier New" pitchFamily="49" charset="0"/>
              </a:rPr>
              <a:t>AATATC</a:t>
            </a:r>
            <a:r>
              <a:rPr lang="en-US" altLang="en-US" sz="800" b="1" dirty="0">
                <a:solidFill>
                  <a:srgbClr val="0000FF"/>
                </a:solidFill>
                <a:latin typeface="Courier New" pitchFamily="49" charset="0"/>
              </a:rPr>
              <a:t>TAACACCGTGCGTG</a:t>
            </a:r>
            <a:r>
              <a:rPr lang="en-US" altLang="en-US" sz="800" b="1" u="sng" dirty="0">
                <a:solidFill>
                  <a:srgbClr val="0000FF"/>
                </a:solidFill>
                <a:latin typeface="Courier New" pitchFamily="49" charset="0"/>
              </a:rPr>
              <a:t>TTG</a:t>
            </a:r>
            <a:r>
              <a:rPr lang="en-US" altLang="en-US" sz="800" b="1" u="sng" dirty="0">
                <a:latin typeface="Courier New" pitchFamily="49" charset="0"/>
              </a:rPr>
              <a:t>ACT</a:t>
            </a:r>
            <a:r>
              <a:rPr lang="en-US" altLang="en-US" sz="800" dirty="0">
                <a:latin typeface="Courier New" pitchFamily="49" charset="0"/>
              </a:rPr>
              <a:t>ATTTTACCTCTGGCGGT</a:t>
            </a:r>
            <a:r>
              <a:rPr lang="en-US" altLang="en-US" sz="800" b="1" u="sng" dirty="0">
                <a:latin typeface="Courier New" pitchFamily="49" charset="0"/>
              </a:rPr>
              <a:t>GATAAT</a:t>
            </a:r>
            <a:r>
              <a:rPr lang="en-US" altLang="en-US" sz="800" dirty="0">
                <a:latin typeface="Courier New" pitchFamily="49" charset="0"/>
              </a:rPr>
              <a:t>GGTTGCATGTACTAAGGAGGTTGTATGGAACAACGCATA</a:t>
            </a:r>
          </a:p>
          <a:p>
            <a:r>
              <a:rPr lang="en-US" altLang="en-US" sz="800" dirty="0">
                <a:latin typeface="Courier New" pitchFamily="49" charset="0"/>
              </a:rPr>
              <a:t>GAAAAAACACGAGTATGCAAT</a:t>
            </a:r>
            <a:r>
              <a:rPr lang="en-US" altLang="en-US" sz="800" b="1" u="sng" dirty="0">
                <a:latin typeface="Courier New" pitchFamily="49" charset="0"/>
              </a:rPr>
              <a:t>TTAGAT</a:t>
            </a:r>
            <a:r>
              <a:rPr lang="en-US" altLang="en-US" sz="800" dirty="0">
                <a:latin typeface="Courier New" pitchFamily="49" charset="0"/>
              </a:rPr>
              <a:t>AGTGGCGTTCCCTATT</a:t>
            </a:r>
            <a:r>
              <a:rPr lang="en-US" altLang="en-US" sz="800" b="1" dirty="0">
                <a:latin typeface="Courier New" pitchFamily="49" charset="0"/>
              </a:rPr>
              <a:t>T</a:t>
            </a:r>
            <a:r>
              <a:rPr lang="en-US" altLang="en-US" sz="800" b="1" u="sng" dirty="0">
                <a:latin typeface="Courier New" pitchFamily="49" charset="0"/>
              </a:rPr>
              <a:t>ATAGAT</a:t>
            </a:r>
            <a:r>
              <a:rPr lang="en-US" altLang="en-US" sz="800" dirty="0">
                <a:latin typeface="Courier New" pitchFamily="49" charset="0"/>
              </a:rPr>
              <a:t>TGTGGCACGCACAACTGATAAA</a:t>
            </a:r>
            <a:r>
              <a:rPr lang="en-US" altLang="en-US" sz="800" b="1" dirty="0">
                <a:solidFill>
                  <a:srgbClr val="0000FF"/>
                </a:solidFill>
                <a:latin typeface="Courier New" pitchFamily="49" charset="0"/>
              </a:rPr>
              <a:t>ATGGAGACCGCCACTAT</a:t>
            </a:r>
            <a:r>
              <a:rPr lang="en-US" altLang="en-US" sz="800" dirty="0">
                <a:latin typeface="Courier New" pitchFamily="49" charset="0"/>
              </a:rPr>
              <a:t>TACCAACGTACATGATTCCTCCAACATACCTTGTTGCGTAT </a:t>
            </a:r>
          </a:p>
        </p:txBody>
      </p:sp>
    </p:spTree>
    <p:extLst>
      <p:ext uri="{BB962C8B-B14F-4D97-AF65-F5344CB8AC3E}">
        <p14:creationId xmlns:p14="http://schemas.microsoft.com/office/powerpoint/2010/main" val="33097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CRISPRs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enteric bacteria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VI. </a:t>
            </a:r>
            <a:r>
              <a:rPr lang="en-US" sz="2400" b="1" dirty="0" smtClean="0"/>
              <a:t>Finding </a:t>
            </a:r>
            <a:r>
              <a:rPr lang="en-US" sz="2400" b="1" dirty="0"/>
              <a:t>targets for DNA-binding proteins	</a:t>
            </a:r>
            <a:endParaRPr lang="en-US" altLang="en-US" sz="2400" b="1" dirty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57200" y="5069341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dirty="0">
                <a:latin typeface="Courier New" pitchFamily="49" charset="0"/>
              </a:rPr>
              <a:t>CTTTTTTGTGCTCATACGTTAAATC</a:t>
            </a:r>
            <a:r>
              <a:rPr lang="en-US" altLang="en-US" sz="800" b="1" dirty="0">
                <a:solidFill>
                  <a:srgbClr val="0000FF"/>
                </a:solidFill>
                <a:latin typeface="Courier New" pitchFamily="49" charset="0"/>
              </a:rPr>
              <a:t>TATCACCGCAAGGGATA</a:t>
            </a:r>
            <a:r>
              <a:rPr lang="en-US" altLang="en-US" sz="800" dirty="0">
                <a:latin typeface="Courier New" pitchFamily="49" charset="0"/>
              </a:rPr>
              <a:t>AATATC</a:t>
            </a:r>
            <a:r>
              <a:rPr lang="en-US" altLang="en-US" sz="800" b="1" dirty="0">
                <a:solidFill>
                  <a:srgbClr val="0000FF"/>
                </a:solidFill>
                <a:latin typeface="Courier New" pitchFamily="49" charset="0"/>
              </a:rPr>
              <a:t>TAACACCGTGCGTG</a:t>
            </a:r>
            <a:r>
              <a:rPr lang="en-US" altLang="en-US" sz="800" b="1" u="sng" dirty="0">
                <a:solidFill>
                  <a:srgbClr val="0000FF"/>
                </a:solidFill>
                <a:latin typeface="Courier New" pitchFamily="49" charset="0"/>
              </a:rPr>
              <a:t>TTG</a:t>
            </a:r>
            <a:r>
              <a:rPr lang="en-US" altLang="en-US" sz="800" b="1" u="sng" dirty="0">
                <a:latin typeface="Courier New" pitchFamily="49" charset="0"/>
              </a:rPr>
              <a:t>ACT</a:t>
            </a:r>
            <a:r>
              <a:rPr lang="en-US" altLang="en-US" sz="800" dirty="0">
                <a:latin typeface="Courier New" pitchFamily="49" charset="0"/>
              </a:rPr>
              <a:t>ATTTTACCTCTGGCGGT</a:t>
            </a:r>
            <a:r>
              <a:rPr lang="en-US" altLang="en-US" sz="800" b="1" u="sng" dirty="0">
                <a:latin typeface="Courier New" pitchFamily="49" charset="0"/>
              </a:rPr>
              <a:t>GATAAT</a:t>
            </a:r>
            <a:r>
              <a:rPr lang="en-US" altLang="en-US" sz="800" dirty="0">
                <a:latin typeface="Courier New" pitchFamily="49" charset="0"/>
              </a:rPr>
              <a:t>GGTTGCATGTACTAAGGAGGTTGTATGGAACAACGCATA</a:t>
            </a:r>
          </a:p>
          <a:p>
            <a:r>
              <a:rPr lang="en-US" altLang="en-US" sz="800" dirty="0">
                <a:latin typeface="Courier New" pitchFamily="49" charset="0"/>
              </a:rPr>
              <a:t>GAAAAAACACGAGTATGCAAT</a:t>
            </a:r>
            <a:r>
              <a:rPr lang="en-US" altLang="en-US" sz="800" b="1" u="sng" dirty="0">
                <a:latin typeface="Courier New" pitchFamily="49" charset="0"/>
              </a:rPr>
              <a:t>TTAGAT</a:t>
            </a:r>
            <a:r>
              <a:rPr lang="en-US" altLang="en-US" sz="800" dirty="0">
                <a:latin typeface="Courier New" pitchFamily="49" charset="0"/>
              </a:rPr>
              <a:t>AGTGGCGTTCCCTATT</a:t>
            </a:r>
            <a:r>
              <a:rPr lang="en-US" altLang="en-US" sz="800" b="1" dirty="0">
                <a:latin typeface="Courier New" pitchFamily="49" charset="0"/>
              </a:rPr>
              <a:t>T</a:t>
            </a:r>
            <a:r>
              <a:rPr lang="en-US" altLang="en-US" sz="800" b="1" u="sng" dirty="0">
                <a:latin typeface="Courier New" pitchFamily="49" charset="0"/>
              </a:rPr>
              <a:t>ATAGAT</a:t>
            </a:r>
            <a:r>
              <a:rPr lang="en-US" altLang="en-US" sz="800" dirty="0">
                <a:latin typeface="Courier New" pitchFamily="49" charset="0"/>
              </a:rPr>
              <a:t>TGTGGCACGCACAACTGATAAA</a:t>
            </a:r>
            <a:r>
              <a:rPr lang="en-US" altLang="en-US" sz="800" b="1" dirty="0">
                <a:solidFill>
                  <a:srgbClr val="0000FF"/>
                </a:solidFill>
                <a:latin typeface="Courier New" pitchFamily="49" charset="0"/>
              </a:rPr>
              <a:t>ATGGAGACCGCCACTAT</a:t>
            </a:r>
            <a:r>
              <a:rPr lang="en-US" altLang="en-US" sz="800" dirty="0">
                <a:latin typeface="Courier New" pitchFamily="49" charset="0"/>
              </a:rPr>
              <a:t>TACCAACGTACATGATTCCTCCAACATACCTTGTTGCGTAT </a:t>
            </a:r>
          </a:p>
        </p:txBody>
      </p:sp>
    </p:spTree>
    <p:extLst>
      <p:ext uri="{BB962C8B-B14F-4D97-AF65-F5344CB8AC3E}">
        <p14:creationId xmlns:p14="http://schemas.microsoft.com/office/powerpoint/2010/main" val="3566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2971800"/>
            <a:ext cx="865188" cy="1600200"/>
            <a:chOff x="3479" y="1872"/>
            <a:chExt cx="545" cy="1008"/>
          </a:xfrm>
        </p:grpSpPr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 rot="251950" flipH="1">
              <a:off x="3496" y="1872"/>
              <a:ext cx="52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 rot="-3471704">
              <a:off x="3436" y="2794"/>
              <a:ext cx="115" cy="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39" name="Picture 5" descr="amundson-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066800"/>
            <a:ext cx="1543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41838" y="1282700"/>
            <a:ext cx="182562" cy="76200"/>
            <a:chOff x="4228" y="808"/>
            <a:chExt cx="115" cy="48"/>
          </a:xfrm>
        </p:grpSpPr>
        <p:sp>
          <p:nvSpPr>
            <p:cNvPr id="14342" name="Oval 7"/>
            <p:cNvSpPr>
              <a:spLocks noChangeAspect="1" noChangeArrowheads="1"/>
            </p:cNvSpPr>
            <p:nvPr/>
          </p:nvSpPr>
          <p:spPr bwMode="auto">
            <a:xfrm>
              <a:off x="4228" y="808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3" name="Oval 8"/>
            <p:cNvSpPr>
              <a:spLocks noChangeAspect="1" noChangeArrowheads="1"/>
            </p:cNvSpPr>
            <p:nvPr/>
          </p:nvSpPr>
          <p:spPr bwMode="auto">
            <a:xfrm>
              <a:off x="4303" y="816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1" name="Picture 9" descr="mustache-monopoly-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385888"/>
            <a:ext cx="511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determines the beginning of a gene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a bacterial genome are viruses integrated?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Determination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short tandem repeats (STRs)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Analysis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of gene expression data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CRISPRs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 enteric bacteria	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VI. </a:t>
            </a:r>
            <a:r>
              <a:rPr lang="en-US" sz="2400" b="1" dirty="0" smtClean="0"/>
              <a:t>Finding </a:t>
            </a:r>
            <a:r>
              <a:rPr lang="en-US" sz="2400" b="1" dirty="0"/>
              <a:t>targets for DNA-binding proteins	</a:t>
            </a:r>
            <a:endParaRPr lang="en-US" altLang="en-US" sz="2400" b="1" dirty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57200" y="5069341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dirty="0">
                <a:latin typeface="Courier New" pitchFamily="49" charset="0"/>
              </a:rPr>
              <a:t>CTTTTTTGTGCTCATACGTTAAATCTATCACCGCAAGGGATAAATATCTAACACCGTGCGTGTTGACTATTTTACCTCTGGCGGTGATAATGGTTGCATGTACTAAGGAGGTTGTATGGAACAACGCATA</a:t>
            </a:r>
          </a:p>
          <a:p>
            <a:r>
              <a:rPr lang="en-US" altLang="en-US" sz="800" dirty="0">
                <a:latin typeface="Courier New" pitchFamily="49" charset="0"/>
              </a:rPr>
              <a:t>GAAAAAACACGAGTATGCAATTTAGATAGTGGCGTTCCCTATTTATAGATTGTGGCACGCACAACTGATAAAATGGAGACCGCCACTATTACCAACGTACATGATTCCTCCAACATACCTTGTTGCGTAT </a:t>
            </a:r>
          </a:p>
        </p:txBody>
      </p:sp>
    </p:spTree>
    <p:extLst>
      <p:ext uri="{BB962C8B-B14F-4D97-AF65-F5344CB8AC3E}">
        <p14:creationId xmlns:p14="http://schemas.microsoft.com/office/powerpoint/2010/main" val="2937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/>
              <a:t>Scientific Questions</a:t>
            </a:r>
            <a:endParaRPr lang="en-US" altLang="en-US" b="1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" y="771525"/>
            <a:ext cx="9020175" cy="60102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ouglasFamilyP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 descr="Inter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58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easure-map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Mushing 2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817563"/>
            <a:ext cx="555625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84138"/>
            <a:ext cx="9144000" cy="7018338"/>
            <a:chOff x="0" y="-53"/>
            <a:chExt cx="5760" cy="4421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1764" y="240"/>
              <a:ext cx="1152" cy="158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16389" name="Picture 5" descr="ist2_1116610_vector_north_pole_sign-no-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8"/>
              <a:ext cx="133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0" y="-53"/>
              <a:ext cx="5760" cy="4421"/>
            </a:xfrm>
            <a:custGeom>
              <a:avLst/>
              <a:gdLst>
                <a:gd name="T0" fmla="*/ 2295 w 5760"/>
                <a:gd name="T1" fmla="*/ 278 h 4421"/>
                <a:gd name="T2" fmla="*/ 2291 w 5760"/>
                <a:gd name="T3" fmla="*/ 0 h 4421"/>
                <a:gd name="T4" fmla="*/ 5760 w 5760"/>
                <a:gd name="T5" fmla="*/ 53 h 4421"/>
                <a:gd name="T6" fmla="*/ 5760 w 5760"/>
                <a:gd name="T7" fmla="*/ 4421 h 4421"/>
                <a:gd name="T8" fmla="*/ 0 w 5760"/>
                <a:gd name="T9" fmla="*/ 4373 h 4421"/>
                <a:gd name="T10" fmla="*/ 0 w 5760"/>
                <a:gd name="T11" fmla="*/ 7 h 4421"/>
                <a:gd name="T12" fmla="*/ 2291 w 5760"/>
                <a:gd name="T13" fmla="*/ 0 h 4421"/>
                <a:gd name="T14" fmla="*/ 2295 w 5760"/>
                <a:gd name="T15" fmla="*/ 278 h 4421"/>
                <a:gd name="T16" fmla="*/ 2031 w 5760"/>
                <a:gd name="T17" fmla="*/ 410 h 4421"/>
                <a:gd name="T18" fmla="*/ 1938 w 5760"/>
                <a:gd name="T19" fmla="*/ 497 h 4421"/>
                <a:gd name="T20" fmla="*/ 1824 w 5760"/>
                <a:gd name="T21" fmla="*/ 677 h 4421"/>
                <a:gd name="T22" fmla="*/ 1776 w 5760"/>
                <a:gd name="T23" fmla="*/ 917 h 4421"/>
                <a:gd name="T24" fmla="*/ 1776 w 5760"/>
                <a:gd name="T25" fmla="*/ 1157 h 4421"/>
                <a:gd name="T26" fmla="*/ 1776 w 5760"/>
                <a:gd name="T27" fmla="*/ 1349 h 4421"/>
                <a:gd name="T28" fmla="*/ 1824 w 5760"/>
                <a:gd name="T29" fmla="*/ 1493 h 4421"/>
                <a:gd name="T30" fmla="*/ 1872 w 5760"/>
                <a:gd name="T31" fmla="*/ 1589 h 4421"/>
                <a:gd name="T32" fmla="*/ 1968 w 5760"/>
                <a:gd name="T33" fmla="*/ 1685 h 4421"/>
                <a:gd name="T34" fmla="*/ 2112 w 5760"/>
                <a:gd name="T35" fmla="*/ 1829 h 4421"/>
                <a:gd name="T36" fmla="*/ 2208 w 5760"/>
                <a:gd name="T37" fmla="*/ 1877 h 4421"/>
                <a:gd name="T38" fmla="*/ 2304 w 5760"/>
                <a:gd name="T39" fmla="*/ 1877 h 4421"/>
                <a:gd name="T40" fmla="*/ 2448 w 5760"/>
                <a:gd name="T41" fmla="*/ 1877 h 4421"/>
                <a:gd name="T42" fmla="*/ 2592 w 5760"/>
                <a:gd name="T43" fmla="*/ 1781 h 4421"/>
                <a:gd name="T44" fmla="*/ 2784 w 5760"/>
                <a:gd name="T45" fmla="*/ 1637 h 4421"/>
                <a:gd name="T46" fmla="*/ 2880 w 5760"/>
                <a:gd name="T47" fmla="*/ 1445 h 4421"/>
                <a:gd name="T48" fmla="*/ 2928 w 5760"/>
                <a:gd name="T49" fmla="*/ 1205 h 4421"/>
                <a:gd name="T50" fmla="*/ 2928 w 5760"/>
                <a:gd name="T51" fmla="*/ 1013 h 4421"/>
                <a:gd name="T52" fmla="*/ 2880 w 5760"/>
                <a:gd name="T53" fmla="*/ 821 h 4421"/>
                <a:gd name="T54" fmla="*/ 2832 w 5760"/>
                <a:gd name="T55" fmla="*/ 677 h 4421"/>
                <a:gd name="T56" fmla="*/ 2736 w 5760"/>
                <a:gd name="T57" fmla="*/ 533 h 4421"/>
                <a:gd name="T58" fmla="*/ 2640 w 5760"/>
                <a:gd name="T59" fmla="*/ 437 h 4421"/>
                <a:gd name="T60" fmla="*/ 2544 w 5760"/>
                <a:gd name="T61" fmla="*/ 341 h 4421"/>
                <a:gd name="T62" fmla="*/ 2448 w 5760"/>
                <a:gd name="T63" fmla="*/ 293 h 4421"/>
                <a:gd name="T64" fmla="*/ 2349 w 5760"/>
                <a:gd name="T65" fmla="*/ 287 h 44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60"/>
                <a:gd name="T100" fmla="*/ 0 h 4421"/>
                <a:gd name="T101" fmla="*/ 5760 w 5760"/>
                <a:gd name="T102" fmla="*/ 4421 h 44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60" h="4421">
                  <a:moveTo>
                    <a:pt x="2295" y="278"/>
                  </a:moveTo>
                  <a:lnTo>
                    <a:pt x="2291" y="0"/>
                  </a:lnTo>
                  <a:lnTo>
                    <a:pt x="5760" y="53"/>
                  </a:lnTo>
                  <a:lnTo>
                    <a:pt x="5760" y="4421"/>
                  </a:lnTo>
                  <a:lnTo>
                    <a:pt x="0" y="4373"/>
                  </a:lnTo>
                  <a:lnTo>
                    <a:pt x="0" y="7"/>
                  </a:lnTo>
                  <a:lnTo>
                    <a:pt x="2291" y="0"/>
                  </a:lnTo>
                  <a:lnTo>
                    <a:pt x="2295" y="278"/>
                  </a:lnTo>
                  <a:lnTo>
                    <a:pt x="2031" y="410"/>
                  </a:lnTo>
                  <a:lnTo>
                    <a:pt x="1938" y="497"/>
                  </a:lnTo>
                  <a:lnTo>
                    <a:pt x="1824" y="677"/>
                  </a:lnTo>
                  <a:lnTo>
                    <a:pt x="1776" y="917"/>
                  </a:lnTo>
                  <a:lnTo>
                    <a:pt x="1776" y="1157"/>
                  </a:lnTo>
                  <a:lnTo>
                    <a:pt x="1776" y="1349"/>
                  </a:lnTo>
                  <a:lnTo>
                    <a:pt x="1824" y="1493"/>
                  </a:lnTo>
                  <a:lnTo>
                    <a:pt x="1872" y="1589"/>
                  </a:lnTo>
                  <a:lnTo>
                    <a:pt x="1968" y="1685"/>
                  </a:lnTo>
                  <a:lnTo>
                    <a:pt x="2112" y="1829"/>
                  </a:lnTo>
                  <a:lnTo>
                    <a:pt x="2208" y="1877"/>
                  </a:lnTo>
                  <a:lnTo>
                    <a:pt x="2304" y="1877"/>
                  </a:lnTo>
                  <a:lnTo>
                    <a:pt x="2448" y="1877"/>
                  </a:lnTo>
                  <a:lnTo>
                    <a:pt x="2592" y="1781"/>
                  </a:lnTo>
                  <a:lnTo>
                    <a:pt x="2784" y="1637"/>
                  </a:lnTo>
                  <a:lnTo>
                    <a:pt x="2880" y="1445"/>
                  </a:lnTo>
                  <a:lnTo>
                    <a:pt x="2928" y="1205"/>
                  </a:lnTo>
                  <a:lnTo>
                    <a:pt x="2928" y="1013"/>
                  </a:lnTo>
                  <a:lnTo>
                    <a:pt x="2880" y="821"/>
                  </a:lnTo>
                  <a:lnTo>
                    <a:pt x="2832" y="677"/>
                  </a:lnTo>
                  <a:lnTo>
                    <a:pt x="2736" y="533"/>
                  </a:lnTo>
                  <a:lnTo>
                    <a:pt x="2640" y="437"/>
                  </a:lnTo>
                  <a:lnTo>
                    <a:pt x="2544" y="341"/>
                  </a:lnTo>
                  <a:lnTo>
                    <a:pt x="2448" y="293"/>
                  </a:lnTo>
                  <a:lnTo>
                    <a:pt x="2349" y="287"/>
                  </a:lnTo>
                </a:path>
              </a:pathLst>
            </a:cu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auld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819400"/>
            <a:ext cx="18049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7" name="Picture 3" descr="Bach-PDQ-b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079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495800" y="2209800"/>
            <a:ext cx="1828800" cy="2057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57200" y="1801813"/>
            <a:ext cx="1666875" cy="3608387"/>
            <a:chOff x="288" y="1135"/>
            <a:chExt cx="1050" cy="2273"/>
          </a:xfrm>
        </p:grpSpPr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688" y="1284"/>
              <a:ext cx="270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769" y="1692"/>
              <a:ext cx="93" cy="43"/>
            </a:xfrm>
            <a:custGeom>
              <a:avLst/>
              <a:gdLst>
                <a:gd name="T0" fmla="*/ 0 w 93"/>
                <a:gd name="T1" fmla="*/ 26 h 35"/>
                <a:gd name="T2" fmla="*/ 58 w 93"/>
                <a:gd name="T3" fmla="*/ 98 h 35"/>
                <a:gd name="T4" fmla="*/ 77 w 93"/>
                <a:gd name="T5" fmla="*/ 38 h 35"/>
                <a:gd name="T6" fmla="*/ 90 w 93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>
              <a:off x="701" y="1402"/>
              <a:ext cx="248" cy="62"/>
              <a:chOff x="2383" y="1776"/>
              <a:chExt cx="248" cy="51"/>
            </a:xfrm>
          </p:grpSpPr>
          <p:sp>
            <p:nvSpPr>
              <p:cNvPr id="18457" name="Oval 10"/>
              <p:cNvSpPr>
                <a:spLocks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8" name="Oval 11"/>
              <p:cNvSpPr>
                <a:spLocks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9" name="Line 12"/>
              <p:cNvSpPr>
                <a:spLocks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3"/>
              <p:cNvSpPr>
                <a:spLocks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14"/>
              <p:cNvSpPr>
                <a:spLocks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4" name="Picture 15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Freeform 16" descr="Denim"/>
            <p:cNvSpPr>
              <a:spLocks/>
            </p:cNvSpPr>
            <p:nvPr/>
          </p:nvSpPr>
          <p:spPr bwMode="auto">
            <a:xfrm>
              <a:off x="576" y="1872"/>
              <a:ext cx="672" cy="1248"/>
            </a:xfrm>
            <a:custGeom>
              <a:avLst/>
              <a:gdLst>
                <a:gd name="T0" fmla="*/ 125 w 672"/>
                <a:gd name="T1" fmla="*/ 0 h 1248"/>
                <a:gd name="T2" fmla="*/ 144 w 672"/>
                <a:gd name="T3" fmla="*/ 672 h 1248"/>
                <a:gd name="T4" fmla="*/ 0 w 672"/>
                <a:gd name="T5" fmla="*/ 1248 h 1248"/>
                <a:gd name="T6" fmla="*/ 672 w 672"/>
                <a:gd name="T7" fmla="*/ 1248 h 1248"/>
                <a:gd name="T8" fmla="*/ 480 w 672"/>
                <a:gd name="T9" fmla="*/ 624 h 1248"/>
                <a:gd name="T10" fmla="*/ 346 w 672"/>
                <a:gd name="T11" fmla="*/ 10 h 1248"/>
                <a:gd name="T12" fmla="*/ 125 w 672"/>
                <a:gd name="T13" fmla="*/ 0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1248"/>
                <a:gd name="T23" fmla="*/ 672 w 672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1248">
                  <a:moveTo>
                    <a:pt x="125" y="0"/>
                  </a:moveTo>
                  <a:lnTo>
                    <a:pt x="144" y="672"/>
                  </a:lnTo>
                  <a:lnTo>
                    <a:pt x="0" y="1248"/>
                  </a:lnTo>
                  <a:lnTo>
                    <a:pt x="672" y="1248"/>
                  </a:lnTo>
                  <a:lnTo>
                    <a:pt x="480" y="624"/>
                  </a:lnTo>
                  <a:lnTo>
                    <a:pt x="346" y="10"/>
                  </a:lnTo>
                  <a:lnTo>
                    <a:pt x="125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6" name="Group 17"/>
            <p:cNvGrpSpPr>
              <a:grpSpLocks/>
            </p:cNvGrpSpPr>
            <p:nvPr/>
          </p:nvGrpSpPr>
          <p:grpSpPr bwMode="auto">
            <a:xfrm>
              <a:off x="851" y="1305"/>
              <a:ext cx="275" cy="180"/>
              <a:chOff x="851" y="1305"/>
              <a:chExt cx="275" cy="180"/>
            </a:xfrm>
          </p:grpSpPr>
          <p:sp>
            <p:nvSpPr>
              <p:cNvPr id="18453" name="Freeform 18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19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0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1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22"/>
            <p:cNvGrpSpPr>
              <a:grpSpLocks/>
            </p:cNvGrpSpPr>
            <p:nvPr/>
          </p:nvGrpSpPr>
          <p:grpSpPr bwMode="auto">
            <a:xfrm flipH="1">
              <a:off x="541" y="1296"/>
              <a:ext cx="275" cy="180"/>
              <a:chOff x="851" y="1305"/>
              <a:chExt cx="275" cy="180"/>
            </a:xfrm>
          </p:grpSpPr>
          <p:sp>
            <p:nvSpPr>
              <p:cNvPr id="18449" name="Freeform 23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24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25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6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8" name="Picture 27" descr="pillbox-hat-no-b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1135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9132" name="Oval 28" descr="Woven mat"/>
          <p:cNvSpPr>
            <a:spLocks noChangeArrowheads="1"/>
          </p:cNvSpPr>
          <p:nvPr/>
        </p:nvSpPr>
        <p:spPr bwMode="auto">
          <a:xfrm>
            <a:off x="1447800" y="2190750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33" name="Oval 29" descr="Woven mat"/>
          <p:cNvSpPr>
            <a:spLocks noChangeArrowheads="1"/>
          </p:cNvSpPr>
          <p:nvPr/>
        </p:nvSpPr>
        <p:spPr bwMode="auto">
          <a:xfrm>
            <a:off x="990600" y="2155825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500" fill="hold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4879 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32" grpId="0" animBg="1"/>
      <p:bldP spid="559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b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 bwMode="auto">
          <a:xfrm>
            <a:off x="1295400" y="990600"/>
            <a:ext cx="66294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048375" y="977900"/>
          <a:ext cx="1892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Image" r:id="rId5" imgW="2438095" imgH="6526984" progId="Photoshop.Image.6">
                  <p:embed/>
                </p:oleObj>
              </mc:Choice>
              <mc:Fallback>
                <p:oleObj name="Image" r:id="rId5" imgW="2438095" imgH="6526984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977900"/>
                        <a:ext cx="1892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16200" y="977900"/>
          <a:ext cx="5397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Image" r:id="rId7" imgW="698413" imgH="6539683" progId="Photoshop.Image.6">
                  <p:embed/>
                </p:oleObj>
              </mc:Choice>
              <mc:Fallback>
                <p:oleObj name="Image" r:id="rId7" imgW="698413" imgH="6539683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977900"/>
                        <a:ext cx="5397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295400" y="1003300"/>
          <a:ext cx="6667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Image" r:id="rId9" imgW="863188" imgH="6526984" progId="Photoshop.Image.6">
                  <p:embed/>
                </p:oleObj>
              </mc:Choice>
              <mc:Fallback>
                <p:oleObj name="Image" r:id="rId9" imgW="863188" imgH="6526984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03300"/>
                        <a:ext cx="66675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1295400" y="977900"/>
            <a:ext cx="6629400" cy="50673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1518" name="Group 8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1520" name="Oval 9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1521" name="Freeform 10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1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2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4" name="Group 13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1525" name="Oval 14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6" name="Oval 15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7" name="Line 16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Line 18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19" name="Picture 19" descr="Man-headless-welcom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Picture 20" descr="lab-geek-cle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7" name="Oval 21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2198" name="Oval 22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1516" name="Oval 24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5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animBg="1"/>
      <p:bldP spid="562197" grpId="0" animBg="1"/>
      <p:bldP spid="5621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sequence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5838"/>
            <a:ext cx="4200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444875"/>
            <a:ext cx="4343400" cy="3305175"/>
            <a:chOff x="240" y="2170"/>
            <a:chExt cx="2736" cy="2082"/>
          </a:xfrm>
        </p:grpSpPr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240" y="2208"/>
              <a:ext cx="2736" cy="2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22554" name="Picture 5" descr="ch454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0"/>
              <a:ext cx="2369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381000" y="682625"/>
            <a:ext cx="5029200" cy="282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3337901 TACACCAGAT ATTGATGTCG TTTTGATGGA TGTAATGATG CCAGAAATGG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3337951 ACGGTTACGA AACAACAAGC TTAATCCGCC AAAACGAGCA ATTTAAATCT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3338001 TTGCCGATTA TTGCACTGAC AGCTAAAGCC ATGCAAGGCG ATCGCGAGAA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3338051 GTGTATTGAA GCGGGTGCAT CAGACTACAT CACCAAACCC GTAGATACTG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3338101 AACAACTGCT TTCACTCTTG CGTGTTTGGC TATACCGTTA ATTGGGGCAG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3338151 GGGGCAGGGA GCCGTTGCAA CTATTTCAAC CCTAATAGGG 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3338201 ATTGCAATTC CTCCTTCCTC TGGCTCTGCC ACCGTTCAGC AACTTGGTTT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3338251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AATATATTAT TTCACAACTG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3338301 GTAAAAACGC TAAAGGTTTA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3338351 TTGCAATGTT AAACTGGTCT GCTTTGCCGA TACCCAAATA TTGCTAGGTT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3338401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CAATGAAATC AGAAACATCT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3338451 TTGATTTTTT TGACCATGTT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3338501 CAATTTTTTG GGGAAGAGGT AATCTGAAAC AGAATTTAGT ATTTGTTTCA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3338551 ATCCCTGATA GGGA</a:t>
            </a:r>
            <a:r>
              <a:rPr lang="en-US" altLang="en-US" sz="900" b="1">
                <a:latin typeface="Courier New" pitchFamily="49" charset="0"/>
              </a:rPr>
              <a:t>TTTTGA T</a:t>
            </a:r>
            <a:r>
              <a:rPr lang="en-US" altLang="en-US" sz="900">
                <a:latin typeface="Courier New" pitchFamily="49" charset="0"/>
              </a:rPr>
              <a:t>GAATTGCAA TGTTGTTACT TAATCCGTCA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3338601 AATAGTCCCA TTAGATGTTT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3338651 AATTTTGTGT TACTTGAATT ACTTTGTTGT AATATGCTGG TTTCAATCCC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3338701 TGATAGGGA</a:t>
            </a:r>
            <a:r>
              <a:rPr lang="en-US" altLang="en-US" sz="900" b="1">
                <a:latin typeface="Courier New" pitchFamily="49" charset="0"/>
              </a:rPr>
              <a:t>T TTTGAT</a:t>
            </a:r>
            <a:r>
              <a:rPr lang="en-US" altLang="en-US" sz="900">
                <a:latin typeface="Courier New" pitchFamily="49" charset="0"/>
              </a:rPr>
              <a:t>GAAT TGCAATCAGC AACGTATGCT GTGGGATGCT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3338751 GGATATGCAC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TTGCAATTTG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3338801 CATATCTCCA TCCAACTGTA TTCAGCTGAA AAGTTTCAAT CCCTGATAGG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3338851 GA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 AATTGCAATC TTCGGCATAA CCATTCTTCC ACCTCCAGTA </a:t>
            </a:r>
          </a:p>
        </p:txBody>
      </p:sp>
      <p:pic>
        <p:nvPicPr>
          <p:cNvPr id="563207" name="Picture 7" descr="microar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666750"/>
            <a:ext cx="4200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2543" name="Oval 10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44" name="Freeform 11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2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3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7" name="Group 14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2548" name="Oval 15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49" name="Oval 16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50" name="Line 17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Line 19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2542" name="Picture 20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21" descr="lab-geek-cl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Oval 22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7" name="Oval 23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38" name="Group 24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2539" name="Oval 25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26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33713" y="3492500"/>
            <a:ext cx="1376362" cy="2382838"/>
            <a:chOff x="2355" y="948"/>
            <a:chExt cx="1050" cy="2124"/>
          </a:xfrm>
        </p:grpSpPr>
        <p:grpSp>
          <p:nvGrpSpPr>
            <p:cNvPr id="23564" name="Group 6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3566" name="Oval 7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9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0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0" name="Group 11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3571" name="Oval 12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2" name="Oval 13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3" name="Line 14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Line 16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3565" name="Picture 17" descr="Man-headless-welco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8" descr="lab-geek-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26085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19" descr="Woven mat"/>
          <p:cNvSpPr>
            <a:spLocks noChangeArrowheads="1"/>
          </p:cNvSpPr>
          <p:nvPr/>
        </p:nvSpPr>
        <p:spPr bwMode="auto">
          <a:xfrm>
            <a:off x="3851275" y="3600450"/>
            <a:ext cx="127000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Oval 20" descr="Woven mat"/>
          <p:cNvSpPr>
            <a:spLocks noChangeArrowheads="1"/>
          </p:cNvSpPr>
          <p:nvPr/>
        </p:nvSpPr>
        <p:spPr bwMode="auto">
          <a:xfrm>
            <a:off x="3475038" y="3575050"/>
            <a:ext cx="125412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662363" y="3633788"/>
            <a:ext cx="168275" cy="53975"/>
            <a:chOff x="2448" y="1410"/>
            <a:chExt cx="128" cy="48"/>
          </a:xfrm>
        </p:grpSpPr>
        <p:sp>
          <p:nvSpPr>
            <p:cNvPr id="23562" name="Oval 22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3" name="Oval 23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4495800" y="2079625"/>
            <a:ext cx="2011363" cy="2263775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4589" name="Group 5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4595" name="Group 6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4597" name="Oval 7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598" name="Freeform 8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Freeform 9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10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01" name="Group 11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46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4" name="Line 14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6" name="Line 16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596" name="Picture 17" descr="Man-headless-welcom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0" name="Oval 18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1" name="Oval 19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592" name="Group 20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4593" name="Oval 21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94" name="Oval 22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565271" name="Text Box 23"/>
          <p:cNvSpPr txBox="1">
            <a:spLocks noChangeAspect="1" noChangeArrowheads="1"/>
          </p:cNvSpPr>
          <p:nvPr/>
        </p:nvSpPr>
        <p:spPr bwMode="auto">
          <a:xfrm>
            <a:off x="2286000" y="2717800"/>
            <a:ext cx="1643063" cy="1473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TCTACTTATA TTCAATCCAC AGGGCTACAC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AAGAGTCTGT TGAATGAACA CATACATGGT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TTCTGTCTGC TCTGACCTCT GGCAGCTTTC TGGATTTCGG AACTCTAGCC TGCCCCACTC GAACCTTAGT GACTTCTGCT ATACCAAAGT CTCCGTAAAC CTCTAACATG ATGTCAGCAA TGAATAAACT TTGTTAAAGG TACAAATGAA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AAGAGTTTAA AGTTAAAAAC GAATTGCAGT AAACCTGTAT GGTTACATGA ACTGCCTAAA TTATATATTT TAAGAAATTA ATTGCAATTA CCCCAGCTGT CATTAAAAAG AGGCAAATAC GACAGCACTG ACCCTCAAGA AGGCACCGGC GCTGAAATTC CGCTGAGAGC AGAGTGGTAC CCCTGCACCA GGTCTTTCCT GTGGGCACTG ATGAATGACT GAACGAACGA TTGAATGAAA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495800" y="3024188"/>
            <a:ext cx="1709738" cy="657225"/>
            <a:chOff x="4413" y="1905"/>
            <a:chExt cx="1077" cy="414"/>
          </a:xfrm>
        </p:grpSpPr>
        <p:sp>
          <p:nvSpPr>
            <p:cNvPr id="24586" name="Line 25"/>
            <p:cNvSpPr>
              <a:spLocks noChangeShapeType="1"/>
            </p:cNvSpPr>
            <p:nvPr/>
          </p:nvSpPr>
          <p:spPr bwMode="auto">
            <a:xfrm>
              <a:off x="4413" y="2319"/>
              <a:ext cx="1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Rectangle 26"/>
            <p:cNvSpPr>
              <a:spLocks noChangeArrowheads="1"/>
            </p:cNvSpPr>
            <p:nvPr/>
          </p:nvSpPr>
          <p:spPr bwMode="auto">
            <a:xfrm>
              <a:off x="4518" y="2163"/>
              <a:ext cx="864" cy="144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8" name="Text Box 27"/>
            <p:cNvSpPr txBox="1">
              <a:spLocks noChangeArrowheads="1"/>
            </p:cNvSpPr>
            <p:nvPr/>
          </p:nvSpPr>
          <p:spPr bwMode="auto">
            <a:xfrm>
              <a:off x="4512" y="1905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charset="0"/>
                </a:rPr>
                <a:t>Globin</a:t>
              </a:r>
            </a:p>
          </p:txBody>
        </p:sp>
      </p:grpSp>
      <p:sp>
        <p:nvSpPr>
          <p:cNvPr id="24583" name="Rectangle 28"/>
          <p:cNvSpPr>
            <a:spLocks noChangeArrowheads="1"/>
          </p:cNvSpPr>
          <p:nvPr/>
        </p:nvSpPr>
        <p:spPr bwMode="auto">
          <a:xfrm>
            <a:off x="4495800" y="2584450"/>
            <a:ext cx="1524000" cy="17589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4" name="AutoShape 29"/>
          <p:cNvSpPr>
            <a:spLocks noChangeArrowheads="1"/>
          </p:cNvSpPr>
          <p:nvPr/>
        </p:nvSpPr>
        <p:spPr bwMode="auto">
          <a:xfrm rot="5400000" flipH="1">
            <a:off x="5164931" y="3231357"/>
            <a:ext cx="1914525" cy="252412"/>
          </a:xfrm>
          <a:prstGeom prst="parallelogram">
            <a:avLst>
              <a:gd name="adj" fmla="val 84136"/>
            </a:avLst>
          </a:pr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5" name="Text Box 30"/>
          <p:cNvSpPr txBox="1">
            <a:spLocks noChangeArrowheads="1"/>
          </p:cNvSpPr>
          <p:nvPr/>
        </p:nvSpPr>
        <p:spPr bwMode="auto">
          <a:xfrm>
            <a:off x="4600575" y="2971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 Black" pitchFamily="34" charset="0"/>
              </a:rPr>
              <a:t>Blast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0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26493 1.11111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/>
      <p:bldP spid="565271" grpId="0" animBg="1"/>
      <p:bldP spid="5652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25634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5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6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7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8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25632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25625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6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25623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4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11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2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easure-map-no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299" name="Picture 3" descr="dilbert-with-feet-n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3375"/>
            <a:ext cx="2400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300" name="Picture 4" descr="wally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152650"/>
            <a:ext cx="20431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6636" name="Group 7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6638" name="Oval 8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6639" name="Freeform 9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Freeform 10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Freeform 11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642" name="Group 12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66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Line 15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7" name="Line 17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37" name="Picture 18" descr="Man-headless-welcomi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1" name="Oval 19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Oval 20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6634" name="Oval 22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6635" name="Oval 23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00800" y="3048000"/>
            <a:ext cx="454025" cy="304800"/>
            <a:chOff x="4032" y="2400"/>
            <a:chExt cx="286" cy="192"/>
          </a:xfrm>
        </p:grpSpPr>
        <p:sp>
          <p:nvSpPr>
            <p:cNvPr id="27655" name="Line 3"/>
            <p:cNvSpPr>
              <a:spLocks noChangeShapeType="1"/>
            </p:cNvSpPr>
            <p:nvPr/>
          </p:nvSpPr>
          <p:spPr bwMode="auto">
            <a:xfrm>
              <a:off x="4032" y="2496"/>
              <a:ext cx="2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4"/>
            <p:cNvSpPr>
              <a:spLocks noChangeShapeType="1"/>
            </p:cNvSpPr>
            <p:nvPr/>
          </p:nvSpPr>
          <p:spPr bwMode="auto">
            <a:xfrm>
              <a:off x="4318" y="240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38175" y="5391150"/>
            <a:ext cx="7896225" cy="1162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Working Together Towards Discovery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7" descr="sy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1575"/>
            <a:ext cx="45148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8" name="WordArt 8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/>
      <p:bldP spid="5683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ilbert-with-feet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82813"/>
            <a:ext cx="16827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9013" y="88900"/>
            <a:ext cx="2998787" cy="2654300"/>
            <a:chOff x="3823" y="56"/>
            <a:chExt cx="1889" cy="1672"/>
          </a:xfrm>
        </p:grpSpPr>
        <p:pic>
          <p:nvPicPr>
            <p:cNvPr id="29709" name="Picture 6" descr="AChatman-jupiter03132004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94" b="4164"/>
            <a:stretch>
              <a:fillRect/>
            </a:stretch>
          </p:blipFill>
          <p:spPr bwMode="auto">
            <a:xfrm>
              <a:off x="3823" y="56"/>
              <a:ext cx="188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0" name="Group 7"/>
            <p:cNvGrpSpPr>
              <a:grpSpLocks/>
            </p:cNvGrpSpPr>
            <p:nvPr/>
          </p:nvGrpSpPr>
          <p:grpSpPr bwMode="auto">
            <a:xfrm>
              <a:off x="4207" y="192"/>
              <a:ext cx="1008" cy="1440"/>
              <a:chOff x="4207" y="192"/>
              <a:chExt cx="1008" cy="1440"/>
            </a:xfrm>
          </p:grpSpPr>
          <p:sp>
            <p:nvSpPr>
              <p:cNvPr id="29711" name="Rectangle 8"/>
              <p:cNvSpPr>
                <a:spLocks noChangeArrowheads="1"/>
              </p:cNvSpPr>
              <p:nvPr/>
            </p:nvSpPr>
            <p:spPr bwMode="auto">
              <a:xfrm>
                <a:off x="4207" y="1375"/>
                <a:ext cx="240" cy="257"/>
              </a:xfrm>
              <a:prstGeom prst="rect">
                <a:avLst/>
              </a:prstGeom>
              <a:solidFill>
                <a:srgbClr val="1C1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5119" y="192"/>
                <a:ext cx="96" cy="96"/>
              </a:xfrm>
              <a:prstGeom prst="rect">
                <a:avLst/>
              </a:prstGeom>
              <a:solidFill>
                <a:srgbClr val="1B1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3" name="Oval 10"/>
              <p:cNvSpPr>
                <a:spLocks noChangeArrowheads="1"/>
              </p:cNvSpPr>
              <p:nvPr/>
            </p:nvSpPr>
            <p:spPr bwMode="auto">
              <a:xfrm>
                <a:off x="4435" y="252"/>
                <a:ext cx="780" cy="789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29702" name="Oval 11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29705" name="Group 13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29707" name="Oval 14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08" name="Oval 15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6" name="Line 16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7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Chatman-jupiter03132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4164"/>
          <a:stretch>
            <a:fillRect/>
          </a:stretch>
        </p:blipFill>
        <p:spPr bwMode="auto">
          <a:xfrm>
            <a:off x="6069013" y="88900"/>
            <a:ext cx="29987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galileo_his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telescope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7" name="Oval 5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30734" name="Group 7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30736" name="Oval 8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737" name="Oval 9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0735" name="Line 10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78613" y="304800"/>
            <a:ext cx="1600200" cy="2286000"/>
            <a:chOff x="4207" y="192"/>
            <a:chExt cx="1008" cy="1440"/>
          </a:xfrm>
        </p:grpSpPr>
        <p:sp>
          <p:nvSpPr>
            <p:cNvPr id="30731" name="Rectangle 12"/>
            <p:cNvSpPr>
              <a:spLocks noChangeArrowheads="1"/>
            </p:cNvSpPr>
            <p:nvPr/>
          </p:nvSpPr>
          <p:spPr bwMode="auto">
            <a:xfrm>
              <a:off x="4207" y="1375"/>
              <a:ext cx="240" cy="257"/>
            </a:xfrm>
            <a:prstGeom prst="rect">
              <a:avLst/>
            </a:prstGeom>
            <a:solidFill>
              <a:srgbClr val="1C1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2" name="Rectangle 13"/>
            <p:cNvSpPr>
              <a:spLocks noChangeArrowheads="1"/>
            </p:cNvSpPr>
            <p:nvPr/>
          </p:nvSpPr>
          <p:spPr bwMode="auto">
            <a:xfrm>
              <a:off x="5119" y="192"/>
              <a:ext cx="96" cy="96"/>
            </a:xfrm>
            <a:prstGeom prst="rect">
              <a:avLst/>
            </a:prstGeom>
            <a:solidFill>
              <a:srgbClr val="1B1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3" name="Oval 14"/>
            <p:cNvSpPr>
              <a:spLocks noChangeArrowheads="1"/>
            </p:cNvSpPr>
            <p:nvPr/>
          </p:nvSpPr>
          <p:spPr bwMode="auto">
            <a:xfrm>
              <a:off x="4435" y="252"/>
              <a:ext cx="780" cy="78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71407" name="Oval 15"/>
          <p:cNvSpPr>
            <a:spLocks noChangeAspect="1" noChangeArrowheads="1"/>
          </p:cNvSpPr>
          <p:nvPr/>
        </p:nvSpPr>
        <p:spPr bwMode="auto">
          <a:xfrm>
            <a:off x="6503988" y="2155825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8" name="Oval 16"/>
          <p:cNvSpPr>
            <a:spLocks noChangeAspect="1" noChangeArrowheads="1"/>
          </p:cNvSpPr>
          <p:nvPr/>
        </p:nvSpPr>
        <p:spPr bwMode="auto">
          <a:xfrm>
            <a:off x="7980363" y="133350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9" name="WordArt 17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nimBg="1"/>
      <p:bldP spid="571407" grpId="0" animBg="1"/>
      <p:bldP spid="571408" grpId="0" animBg="1"/>
      <p:bldP spid="5714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9812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31750" name="Group 6"/>
          <p:cNvGrpSpPr>
            <a:grpSpLocks noChangeAspect="1"/>
          </p:cNvGrpSpPr>
          <p:nvPr/>
        </p:nvGrpSpPr>
        <p:grpSpPr bwMode="auto">
          <a:xfrm>
            <a:off x="320675" y="152400"/>
            <a:ext cx="1279525" cy="1555750"/>
            <a:chOff x="2271" y="1680"/>
            <a:chExt cx="468" cy="480"/>
          </a:xfrm>
        </p:grpSpPr>
        <p:sp>
          <p:nvSpPr>
            <p:cNvPr id="31764" name="Oval 7"/>
            <p:cNvSpPr>
              <a:spLocks noChangeAspect="1" noChangeArrowheads="1"/>
            </p:cNvSpPr>
            <p:nvPr/>
          </p:nvSpPr>
          <p:spPr bwMode="auto">
            <a:xfrm>
              <a:off x="2370" y="1680"/>
              <a:ext cx="27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5" name="Freeform 8"/>
            <p:cNvSpPr>
              <a:spLocks noChangeAspect="1"/>
            </p:cNvSpPr>
            <p:nvPr/>
          </p:nvSpPr>
          <p:spPr bwMode="auto">
            <a:xfrm>
              <a:off x="2451" y="2013"/>
              <a:ext cx="93" cy="35"/>
            </a:xfrm>
            <a:custGeom>
              <a:avLst/>
              <a:gdLst>
                <a:gd name="T0" fmla="*/ 0 w 93"/>
                <a:gd name="T1" fmla="*/ 9 h 35"/>
                <a:gd name="T2" fmla="*/ 58 w 93"/>
                <a:gd name="T3" fmla="*/ 35 h 35"/>
                <a:gd name="T4" fmla="*/ 77 w 93"/>
                <a:gd name="T5" fmla="*/ 13 h 35"/>
                <a:gd name="T6" fmla="*/ 90 w 93"/>
                <a:gd name="T7" fmla="*/ 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9"/>
            <p:cNvSpPr>
              <a:spLocks noChangeAspect="1"/>
            </p:cNvSpPr>
            <p:nvPr/>
          </p:nvSpPr>
          <p:spPr bwMode="auto">
            <a:xfrm>
              <a:off x="2515" y="1690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0"/>
            <p:cNvSpPr>
              <a:spLocks noChangeAspect="1"/>
            </p:cNvSpPr>
            <p:nvPr/>
          </p:nvSpPr>
          <p:spPr bwMode="auto">
            <a:xfrm flipH="1">
              <a:off x="2271" y="1693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8" name="Group 11"/>
            <p:cNvGrpSpPr>
              <a:grpSpLocks noChangeAspect="1"/>
            </p:cNvGrpSpPr>
            <p:nvPr/>
          </p:nvGrpSpPr>
          <p:grpSpPr bwMode="auto">
            <a:xfrm>
              <a:off x="2383" y="1776"/>
              <a:ext cx="248" cy="51"/>
              <a:chOff x="2383" y="1776"/>
              <a:chExt cx="248" cy="51"/>
            </a:xfrm>
          </p:grpSpPr>
          <p:sp>
            <p:nvSpPr>
              <p:cNvPr id="31769" name="Oval 12"/>
              <p:cNvSpPr>
                <a:spLocks noChangeAspect="1"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0" name="Oval 13"/>
              <p:cNvSpPr>
                <a:spLocks noChangeAspect="1"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1" name="Line 14"/>
              <p:cNvSpPr>
                <a:spLocks noChangeAspect="1"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6"/>
              <p:cNvSpPr>
                <a:spLocks noChangeAspect="1"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7513" y="349250"/>
            <a:ext cx="1047750" cy="438150"/>
            <a:chOff x="263" y="220"/>
            <a:chExt cx="660" cy="276"/>
          </a:xfrm>
        </p:grpSpPr>
        <p:sp>
          <p:nvSpPr>
            <p:cNvPr id="31762" name="Oval 18" descr="Woven mat"/>
            <p:cNvSpPr>
              <a:spLocks noChangeAspect="1" noChangeArrowheads="1"/>
            </p:cNvSpPr>
            <p:nvPr/>
          </p:nvSpPr>
          <p:spPr bwMode="auto">
            <a:xfrm>
              <a:off x="759" y="256"/>
              <a:ext cx="164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3" name="Oval 19" descr="Woven mat"/>
            <p:cNvSpPr>
              <a:spLocks noChangeAspect="1" noChangeArrowheads="1"/>
            </p:cNvSpPr>
            <p:nvPr/>
          </p:nvSpPr>
          <p:spPr bwMode="auto">
            <a:xfrm>
              <a:off x="263" y="220"/>
              <a:ext cx="165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11213" y="485775"/>
            <a:ext cx="350837" cy="128588"/>
            <a:chOff x="511" y="306"/>
            <a:chExt cx="221" cy="81"/>
          </a:xfrm>
        </p:grpSpPr>
        <p:sp>
          <p:nvSpPr>
            <p:cNvPr id="31760" name="Oval 21"/>
            <p:cNvSpPr>
              <a:spLocks noChangeAspect="1" noChangeArrowheads="1"/>
            </p:cNvSpPr>
            <p:nvPr/>
          </p:nvSpPr>
          <p:spPr bwMode="auto">
            <a:xfrm>
              <a:off x="511" y="306"/>
              <a:ext cx="8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1" name="Oval 22"/>
            <p:cNvSpPr>
              <a:spLocks noChangeAspect="1" noChangeArrowheads="1"/>
            </p:cNvSpPr>
            <p:nvPr/>
          </p:nvSpPr>
          <p:spPr bwMode="auto">
            <a:xfrm>
              <a:off x="649" y="306"/>
              <a:ext cx="83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97200" y="2516188"/>
            <a:ext cx="3022600" cy="2436812"/>
            <a:chOff x="1888" y="1585"/>
            <a:chExt cx="1904" cy="1535"/>
          </a:xfrm>
        </p:grpSpPr>
        <p:grpSp>
          <p:nvGrpSpPr>
            <p:cNvPr id="31756" name="Group 24"/>
            <p:cNvGrpSpPr>
              <a:grpSpLocks/>
            </p:cNvGrpSpPr>
            <p:nvPr/>
          </p:nvGrpSpPr>
          <p:grpSpPr bwMode="auto">
            <a:xfrm>
              <a:off x="1888" y="1585"/>
              <a:ext cx="1904" cy="1535"/>
              <a:chOff x="1888" y="1585"/>
              <a:chExt cx="1904" cy="1535"/>
            </a:xfrm>
          </p:grpSpPr>
          <p:graphicFrame>
            <p:nvGraphicFramePr>
              <p:cNvPr id="31758" name="Object 25"/>
              <p:cNvGraphicFramePr>
                <a:graphicFrameLocks/>
              </p:cNvGraphicFramePr>
              <p:nvPr/>
            </p:nvGraphicFramePr>
            <p:xfrm>
              <a:off x="1888" y="1585"/>
              <a:ext cx="1832" cy="1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3" name="CorelDRAW! Graphic" r:id="rId4" imgW="3455518" imgH="2928823" progId="CDraw">
                      <p:embed/>
                    </p:oleObj>
                  </mc:Choice>
                  <mc:Fallback>
                    <p:oleObj name="CorelDRAW! Graphic" r:id="rId4" imgW="3455518" imgH="2928823" progId="CDraw">
                      <p:embed/>
                      <p:pic>
                        <p:nvPicPr>
                          <p:cNvPr id="0" name="Object 2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8" y="1585"/>
                            <a:ext cx="1832" cy="1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1759" name="Picture 26" descr="SelfProgrammi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" y="2012"/>
                <a:ext cx="82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7" name="Picture 27" descr="NIS1NSpart-20d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090" y="1593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sp>
        <p:nvSpPr>
          <p:cNvPr id="31755" name="WordArt 29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87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Why hasn't it happened?</a:t>
            </a:r>
            <a:br>
              <a:rPr lang="en-US" altLang="en-US" sz="4800" b="1">
                <a:solidFill>
                  <a:srgbClr val="FFFF00"/>
                </a:solidFill>
              </a:rPr>
            </a:br>
            <a:r>
              <a:rPr lang="en-US" altLang="en-US" sz="3600">
                <a:solidFill>
                  <a:srgbClr val="FFFF00"/>
                </a:solidFill>
              </a:rPr>
              <a:t>Programming languages</a:t>
            </a: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0100" y="2209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" y="3781425"/>
            <a:ext cx="4490292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62600" y="434340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15.  </a:t>
            </a:r>
            <a:r>
              <a:rPr lang="en-US" altLang="en-US" b="1" dirty="0" smtClean="0">
                <a:solidFill>
                  <a:srgbClr val="FF0000"/>
                </a:solidFill>
              </a:rPr>
              <a:t>Apr </a:t>
            </a:r>
            <a:r>
              <a:rPr lang="en-US" altLang="en-US" b="1" strike="dblStrike" dirty="0" smtClean="0">
                <a:solidFill>
                  <a:srgbClr val="FF0000"/>
                </a:solidFill>
              </a:rPr>
              <a:t>27</a:t>
            </a:r>
            <a:r>
              <a:rPr lang="en-US" altLang="en-US" b="1" dirty="0" smtClean="0">
                <a:solidFill>
                  <a:srgbClr val="FF0000"/>
                </a:solidFill>
              </a:rPr>
              <a:t> 20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 b="943"/>
          <a:stretch>
            <a:fillRect/>
          </a:stretch>
        </p:blipFill>
        <p:spPr bwMode="auto">
          <a:xfrm>
            <a:off x="381000" y="304800"/>
            <a:ext cx="841851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 flipH="1">
            <a:off x="609600" y="4114800"/>
            <a:ext cx="118872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2120" y="4405086"/>
            <a:ext cx="420624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14400"/>
            <a:ext cx="56927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Repeated sequences bacterial genomes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473450" y="2017713"/>
            <a:ext cx="3429000" cy="3505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852738" y="3500438"/>
            <a:ext cx="476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REP sequences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4159250" y="4151313"/>
            <a:ext cx="685800" cy="9144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genes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genes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165225" y="3048000"/>
            <a:ext cx="533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141413" y="3560763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Genome of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E. coli K12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str MG1655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7" grpId="0"/>
      <p:bldP spid="40968" grpId="0"/>
      <p:bldP spid="40969" grpId="0" animBg="1"/>
      <p:bldP spid="4097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757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6617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875"/>
            <a:ext cx="87407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609600" y="5257800"/>
            <a:ext cx="4267200" cy="8382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2" grpId="0" animBg="1"/>
      <p:bldP spid="608263" grpId="0" animBg="1"/>
      <p:bldP spid="608264" grpId="0" animBg="1"/>
      <p:bldP spid="6082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             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3300"/>
                </a:solidFill>
              </a:rPr>
              <a:t>As many of previous character as possible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Oval 3"/>
          <p:cNvSpPr>
            <a:spLocks noChangeArrowheads="1"/>
          </p:cNvSpPr>
          <p:nvPr/>
        </p:nvSpPr>
        <p:spPr bwMode="auto">
          <a:xfrm>
            <a:off x="5486400" y="990600"/>
            <a:ext cx="1447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 single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#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"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"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(#...)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"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"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         "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"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       "</a:t>
            </a: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'     '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   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'"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We start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Go to:  </a:t>
            </a:r>
            <a:r>
              <a:rPr lang="en-US" altLang="en-US" sz="3600">
                <a:solidFill>
                  <a:srgbClr val="FF3300"/>
                </a:solidFill>
              </a:rPr>
              <a:t>www.people.vcu.edu/~elhaij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49300" y="24828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Click:  </a:t>
            </a:r>
            <a:r>
              <a:rPr lang="en-US" altLang="en-US" sz="3600">
                <a:solidFill>
                  <a:srgbClr val="FF3300"/>
                </a:solidFill>
              </a:rPr>
              <a:t>MICR 653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91538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</a:t>
            </a:r>
            <a:r>
              <a:rPr lang="en-US" altLang="en-US" dirty="0" smtClean="0"/>
              <a:t>elhaij</a:t>
            </a:r>
            <a:br>
              <a:rPr lang="en-US" altLang="en-US" dirty="0" smtClean="0"/>
            </a:br>
            <a:r>
              <a:rPr lang="en-US" altLang="en-US" dirty="0" smtClean="0"/>
              <a:t>Click MICR 653</a:t>
            </a:r>
            <a:endParaRPr lang="en-US" altLang="en-US" dirty="0"/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1067934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2562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561975"/>
            <a:ext cx="4953000" cy="962025"/>
            <a:chOff x="882" y="210"/>
            <a:chExt cx="3120" cy="606"/>
          </a:xfrm>
        </p:grpSpPr>
        <p:sp>
          <p:nvSpPr>
            <p:cNvPr id="68615" name="Oval 4"/>
            <p:cNvSpPr>
              <a:spLocks noChangeArrowheads="1"/>
            </p:cNvSpPr>
            <p:nvPr/>
          </p:nvSpPr>
          <p:spPr bwMode="auto">
            <a:xfrm>
              <a:off x="882" y="210"/>
              <a:ext cx="91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8616" name="AutoShape 5"/>
            <p:cNvSpPr>
              <a:spLocks noChangeArrowheads="1"/>
            </p:cNvSpPr>
            <p:nvPr/>
          </p:nvSpPr>
          <p:spPr bwMode="auto">
            <a:xfrm>
              <a:off x="1872" y="432"/>
              <a:ext cx="2130" cy="384"/>
            </a:xfrm>
            <a:prstGeom prst="wedgeEllipseCallout">
              <a:avLst>
                <a:gd name="adj1" fmla="val -55505"/>
                <a:gd name="adj2" fmla="val -76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biobike.csbc.vcu.edu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647174" name="Line 6"/>
          <p:cNvSpPr>
            <a:spLocks noChangeShapeType="1"/>
          </p:cNvSpPr>
          <p:nvPr/>
        </p:nvSpPr>
        <p:spPr bwMode="auto">
          <a:xfrm>
            <a:off x="914400" y="1905000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75" name="Rectangle 7"/>
          <p:cNvSpPr>
            <a:spLocks noChangeArrowheads="1"/>
          </p:cNvSpPr>
          <p:nvPr/>
        </p:nvSpPr>
        <p:spPr bwMode="auto">
          <a:xfrm>
            <a:off x="152400" y="3124200"/>
            <a:ext cx="4267200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1463" y="5091113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0286" y="38862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4" grpId="0" animBg="1"/>
      <p:bldP spid="64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4749800" y="20320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20" name="Line 8"/>
          <p:cNvSpPr>
            <a:spLocks noChangeShapeType="1"/>
          </p:cNvSpPr>
          <p:nvPr/>
        </p:nvSpPr>
        <p:spPr bwMode="auto">
          <a:xfrm flipV="1">
            <a:off x="7772400" y="16002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741363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 flipV="1">
            <a:off x="304800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0" grpId="0" animBg="1"/>
      <p:bldP spid="627721" grpId="0" animBg="1"/>
      <p:bldP spid="6277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6" descr="Newsprint"/>
          <p:cNvSpPr txBox="1">
            <a:spLocks noChangeArrowheads="1"/>
          </p:cNvSpPr>
          <p:nvPr/>
        </p:nvSpPr>
        <p:spPr bwMode="auto">
          <a:xfrm>
            <a:off x="1981200" y="9144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palette</a:t>
            </a:r>
          </a:p>
        </p:txBody>
      </p:sp>
      <p:sp>
        <p:nvSpPr>
          <p:cNvPr id="651271" name="Text Box 7" descr="Newsprint"/>
          <p:cNvSpPr txBox="1">
            <a:spLocks noChangeArrowheads="1"/>
          </p:cNvSpPr>
          <p:nvPr/>
        </p:nvSpPr>
        <p:spPr bwMode="auto">
          <a:xfrm>
            <a:off x="1981200" y="146685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Workspace</a:t>
            </a:r>
          </a:p>
        </p:txBody>
      </p:sp>
      <p:sp>
        <p:nvSpPr>
          <p:cNvPr id="651272" name="Text Box 8" descr="Newsprint"/>
          <p:cNvSpPr txBox="1">
            <a:spLocks noChangeArrowheads="1"/>
          </p:cNvSpPr>
          <p:nvPr/>
        </p:nvSpPr>
        <p:spPr bwMode="auto">
          <a:xfrm>
            <a:off x="5943600" y="53340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Results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1" grpId="0" animBg="1"/>
      <p:bldP spid="65127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773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4" name="Line 4"/>
          <p:cNvSpPr>
            <a:spLocks noChangeShapeType="1"/>
          </p:cNvSpPr>
          <p:nvPr/>
        </p:nvSpPr>
        <p:spPr bwMode="auto">
          <a:xfrm flipV="1">
            <a:off x="1066800" y="2286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2709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2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2719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2734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5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6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7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0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21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2722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273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1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2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3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3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2724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2728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25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 Box 33" descr="Newsprint"/>
          <p:cNvSpPr txBox="1">
            <a:spLocks noChangeArrowheads="1"/>
          </p:cNvSpPr>
          <p:nvPr/>
        </p:nvSpPr>
        <p:spPr bwMode="auto">
          <a:xfrm>
            <a:off x="2800350" y="2422525"/>
            <a:ext cx="3505200" cy="2436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basic unit of BioBIKE is the </a:t>
            </a:r>
            <a:r>
              <a:rPr lang="en-US" altLang="en-US" sz="1800" b="1" i="1"/>
              <a:t>function box</a:t>
            </a:r>
            <a:r>
              <a:rPr lang="en-US" altLang="en-US" sz="1800"/>
              <a:t>. It consists of the name of a function, perhaps one or more required arguments, and optional keywords and flags.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</a:t>
            </a:r>
            <a:r>
              <a:rPr lang="en-US" altLang="en-US" sz="1800" b="1" i="1"/>
              <a:t>function</a:t>
            </a:r>
            <a:r>
              <a:rPr lang="en-US" altLang="en-US" sz="1800"/>
              <a:t> may be thought of as a black box: you feed it information, it produces a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990600" y="30019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Function-name</a:t>
            </a:r>
            <a:r>
              <a:rPr lang="en-US" altLang="en-US" sz="2400"/>
              <a:t> (e.g. </a:t>
            </a:r>
            <a:r>
              <a:rPr lang="en-US" altLang="en-US" sz="2400">
                <a:latin typeface="Courier New" pitchFamily="49" charset="0"/>
              </a:rPr>
              <a:t>SEQUENCE-OF</a:t>
            </a:r>
            <a:r>
              <a:rPr lang="en-US" altLang="en-US" sz="2400"/>
              <a:t> or </a:t>
            </a:r>
            <a:r>
              <a:rPr lang="en-US" altLang="en-US" sz="2400">
                <a:latin typeface="Courier New" pitchFamily="49" charset="0"/>
              </a:rPr>
              <a:t>LENGTH-OF</a:t>
            </a:r>
            <a:r>
              <a:rPr lang="en-US" altLang="en-US" sz="1800">
                <a:latin typeface="Arial" charset="0"/>
              </a:rPr>
              <a:t>)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990600" y="34909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Argument</a:t>
            </a:r>
            <a:r>
              <a:rPr lang="en-US" altLang="en-US" sz="2400"/>
              <a:t>: Required, acted on by function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990600" y="39925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Keyword clause</a:t>
            </a:r>
            <a:r>
              <a:rPr lang="en-US" altLang="en-US" sz="2400"/>
              <a:t>: Optional, more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990600" y="44529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Flag</a:t>
            </a:r>
            <a:r>
              <a:rPr lang="en-US" altLang="en-US" sz="2400"/>
              <a:t>: Optional, more (yes/no) information</a:t>
            </a:r>
            <a:endParaRPr lang="en-US" altLang="en-US" sz="1800">
              <a:latin typeface="Arial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3737" name="Rectangle 8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38" name="Text Box 9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3739" name="Rectangle 10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Rectangle 12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3743" name="Rectangle 14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4" name="Text Box 15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6" name="Text Box 17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3747" name="Group 18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3762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63" name="Group 20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4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5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48" name="Rectangle 23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9" name="Text Box 24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3750" name="Group 25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37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59" name="Group 27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1" name="Line 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51" name="AutoShape 30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3752" name="Group 31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3756" name="Line 32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53" name="Freeform 34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35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36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6" name="Text Box 37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boxes contain the following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/>
      <p:bldP spid="630787" grpId="0"/>
      <p:bldP spid="630788" grpId="0"/>
      <p:bldP spid="63079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4771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2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4773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4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6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r>
                <a:rPr lang="en-US" altLang="en-US" sz="1600" i="1"/>
                <a:t/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4777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8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4779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0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4781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4796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7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9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2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3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4784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479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3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5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5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4786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4790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87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6" name="Text Box 33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… and icons to help you work with functions: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990600" y="3001963"/>
            <a:ext cx="7848600" cy="457200"/>
            <a:chOff x="624" y="1891"/>
            <a:chExt cx="4944" cy="288"/>
          </a:xfrm>
        </p:grpSpPr>
        <p:sp>
          <p:nvSpPr>
            <p:cNvPr id="74768" name="Text Box 35"/>
            <p:cNvSpPr txBox="1">
              <a:spLocks noChangeArrowheads="1"/>
            </p:cNvSpPr>
            <p:nvPr/>
          </p:nvSpPr>
          <p:spPr bwMode="auto">
            <a:xfrm>
              <a:off x="624" y="1891"/>
              <a:ext cx="49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Option icon</a:t>
              </a:r>
              <a:r>
                <a:rPr lang="en-US" altLang="en-US" sz="2400" b="1"/>
                <a:t>:</a:t>
              </a:r>
              <a:r>
                <a:rPr lang="en-US" altLang="en-US" sz="2400"/>
                <a:t> Brings up a menu of keywords and flags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800" y="196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0" name="Line 37"/>
            <p:cNvSpPr>
              <a:spLocks noChangeShapeType="1"/>
            </p:cNvSpPr>
            <p:nvPr/>
          </p:nvSpPr>
          <p:spPr bwMode="auto">
            <a:xfrm>
              <a:off x="808" y="204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990600" y="4267200"/>
            <a:ext cx="7848600" cy="822325"/>
            <a:chOff x="624" y="2688"/>
            <a:chExt cx="4944" cy="518"/>
          </a:xfrm>
        </p:grpSpPr>
        <p:sp>
          <p:nvSpPr>
            <p:cNvPr id="74762" name="Text Box 39"/>
            <p:cNvSpPr txBox="1">
              <a:spLocks noChangeArrowheads="1"/>
            </p:cNvSpPr>
            <p:nvPr/>
          </p:nvSpPr>
          <p:spPr bwMode="auto">
            <a:xfrm>
              <a:off x="624" y="2688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</a:t>
              </a:r>
              <a:r>
                <a:rPr lang="en-US" altLang="en-US" sz="2400" b="1" u="sng"/>
                <a:t>Clear/Delete icon</a:t>
              </a:r>
              <a:r>
                <a:rPr lang="en-US" altLang="en-US" sz="2400"/>
                <a:t>: Removes information you entered</a:t>
              </a:r>
              <a:br>
                <a:rPr lang="en-US" altLang="en-US" sz="2400"/>
              </a:br>
              <a:r>
                <a:rPr lang="en-US" altLang="en-US" sz="2400"/>
                <a:t>                or removes box entirely</a:t>
              </a: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74763" name="Group 40"/>
            <p:cNvGrpSpPr>
              <a:grpSpLocks/>
            </p:cNvGrpSpPr>
            <p:nvPr/>
          </p:nvGrpSpPr>
          <p:grpSpPr bwMode="auto">
            <a:xfrm>
              <a:off x="798" y="2776"/>
              <a:ext cx="132" cy="132"/>
              <a:chOff x="798" y="2604"/>
              <a:chExt cx="132" cy="132"/>
            </a:xfrm>
          </p:grpSpPr>
          <p:sp>
            <p:nvSpPr>
              <p:cNvPr id="7476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798" y="2604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65" name="Group 42"/>
              <p:cNvGrpSpPr>
                <a:grpSpLocks noChangeAspect="1"/>
              </p:cNvGrpSpPr>
              <p:nvPr/>
            </p:nvGrpSpPr>
            <p:grpSpPr bwMode="auto">
              <a:xfrm>
                <a:off x="825" y="2631"/>
                <a:ext cx="76" cy="76"/>
                <a:chOff x="1200" y="2400"/>
                <a:chExt cx="144" cy="144"/>
              </a:xfrm>
            </p:grpSpPr>
            <p:sp>
              <p:nvSpPr>
                <p:cNvPr id="74766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990600" y="3490913"/>
            <a:ext cx="7848600" cy="822325"/>
            <a:chOff x="624" y="2199"/>
            <a:chExt cx="4944" cy="518"/>
          </a:xfrm>
        </p:grpSpPr>
        <p:sp>
          <p:nvSpPr>
            <p:cNvPr id="74760" name="Text Box 46"/>
            <p:cNvSpPr txBox="1">
              <a:spLocks noChangeArrowheads="1"/>
            </p:cNvSpPr>
            <p:nvPr/>
          </p:nvSpPr>
          <p:spPr bwMode="auto">
            <a:xfrm>
              <a:off x="624" y="2199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Action icon</a:t>
              </a:r>
              <a:r>
                <a:rPr lang="en-US" altLang="en-US" sz="2400"/>
                <a:t>: Brings up a menu enabling you to execute</a:t>
              </a:r>
              <a:br>
                <a:rPr lang="en-US" altLang="en-US" sz="2400"/>
              </a:br>
              <a:r>
                <a:rPr lang="en-US" altLang="en-US" sz="2400"/>
                <a:t>                a function, copy and paste, information, get help, etc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1" name="Freeform 47"/>
            <p:cNvSpPr>
              <a:spLocks noChangeAspect="1"/>
            </p:cNvSpPr>
            <p:nvPr/>
          </p:nvSpPr>
          <p:spPr bwMode="auto">
            <a:xfrm>
              <a:off x="781" y="2284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00200"/>
            <a:ext cx="2667000" cy="984250"/>
            <a:chOff x="1248" y="1008"/>
            <a:chExt cx="1680" cy="620"/>
          </a:xfrm>
        </p:grpSpPr>
        <p:sp>
          <p:nvSpPr>
            <p:cNvPr id="75784" name="AutoShape 4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5785" name="Group 5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2838" name="Rectangle 6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787" name="Text Box 7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>
            <a:off x="4572000" y="21336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5638800" y="18811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2843" name="Freeform 11"/>
          <p:cNvSpPr>
            <a:spLocks/>
          </p:cNvSpPr>
          <p:nvPr/>
        </p:nvSpPr>
        <p:spPr bwMode="auto">
          <a:xfrm>
            <a:off x="1752600" y="25146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0" grpId="0"/>
      <p:bldP spid="632841" grpId="0" animBg="1"/>
      <p:bldP spid="632842" grpId="0"/>
      <p:bldP spid="6328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981200" y="1604963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633860" name="Line 4"/>
          <p:cNvSpPr>
            <a:spLocks noChangeShapeType="1"/>
          </p:cNvSpPr>
          <p:nvPr/>
        </p:nvSpPr>
        <p:spPr bwMode="auto">
          <a:xfrm>
            <a:off x="5219700" y="194786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6477000" y="171926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6806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3075"/>
            <a:ext cx="289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1524000" y="232886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633864" name="Freeform 8"/>
          <p:cNvSpPr>
            <a:spLocks/>
          </p:cNvSpPr>
          <p:nvPr/>
        </p:nvSpPr>
        <p:spPr bwMode="auto">
          <a:xfrm>
            <a:off x="2667000" y="2252663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1" grpId="0"/>
      <p:bldP spid="633863" grpId="0"/>
      <p:bldP spid="63386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7830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2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634894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634896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1238250" y="46863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variable vs literal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  <p:bldP spid="634891" grpId="0" animBg="1"/>
      <p:bldP spid="634892" grpId="0"/>
      <p:bldP spid="634893" grpId="0"/>
      <p:bldP spid="634894" grpId="0"/>
      <p:bldP spid="634895" grpId="0"/>
      <p:bldP spid="634896" grpId="0"/>
      <p:bldP spid="6348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8854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1238250" y="5486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list vs single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9878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pic>
        <p:nvPicPr>
          <p:cNvPr id="79890" name="Picture 18" descr="LENGTH-OF-EACH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33550"/>
            <a:ext cx="2943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1" name="Freeform 19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5791200" y="4319588"/>
            <a:ext cx="2514600" cy="36671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(188 170 189 163 …)</a:t>
            </a:r>
          </a:p>
        </p:txBody>
      </p:sp>
      <p:sp>
        <p:nvSpPr>
          <p:cNvPr id="636949" name="Text Box 21"/>
          <p:cNvSpPr txBox="1">
            <a:spLocks noChangeArrowheads="1"/>
          </p:cNvSpPr>
          <p:nvPr/>
        </p:nvSpPr>
        <p:spPr bwMode="auto">
          <a:xfrm>
            <a:off x="1238250" y="50292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single application of a function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 vs 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iteration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8" grpId="0" animBg="1"/>
      <p:bldP spid="63694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0910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7956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0912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1600200" y="3062288"/>
            <a:ext cx="2667000" cy="984250"/>
            <a:chOff x="1248" y="1008"/>
            <a:chExt cx="1680" cy="620"/>
          </a:xfrm>
        </p:grpSpPr>
        <p:sp>
          <p:nvSpPr>
            <p:cNvPr id="80906" name="AutoShape 8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80907" name="Group 9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909" name="Text Box 11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80901" name="Text Box 12"/>
          <p:cNvSpPr txBox="1">
            <a:spLocks noChangeArrowheads="1"/>
          </p:cNvSpPr>
          <p:nvPr/>
        </p:nvSpPr>
        <p:spPr bwMode="auto">
          <a:xfrm>
            <a:off x="228600" y="40528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0904" name="Freeform 15"/>
          <p:cNvSpPr>
            <a:spLocks/>
          </p:cNvSpPr>
          <p:nvPr/>
        </p:nvSpPr>
        <p:spPr bwMode="auto">
          <a:xfrm>
            <a:off x="1371600" y="3976688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8" name="Freeform 16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5" grpId="0" animBg="1"/>
      <p:bldP spid="637966" grpId="0"/>
      <p:bldP spid="63796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1929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8980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1931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81924" name="Line 7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1926" name="Freeform 9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2457450" y="32956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Nested functions</a:t>
            </a:r>
            <a:r>
              <a:rPr lang="en-US" altLang="en-US" b="1">
                <a:solidFill>
                  <a:srgbClr val="FF3300"/>
                </a:solidFill>
              </a:rPr>
              <a:t/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Evaluated from the inside out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GENES-DESCRIBED-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2949" name="Picture 5" descr="DESCRIPTION-OF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657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6" name="Freeform 6"/>
          <p:cNvSpPr>
            <a:spLocks/>
          </p:cNvSpPr>
          <p:nvPr/>
        </p:nvSpPr>
        <p:spPr bwMode="auto">
          <a:xfrm>
            <a:off x="2124075" y="3632200"/>
            <a:ext cx="1457325" cy="463550"/>
          </a:xfrm>
          <a:custGeom>
            <a:avLst/>
            <a:gdLst>
              <a:gd name="T0" fmla="*/ 0 w 918"/>
              <a:gd name="T1" fmla="*/ 2147483647 h 292"/>
              <a:gd name="T2" fmla="*/ 2147483647 w 918"/>
              <a:gd name="T3" fmla="*/ 2147483647 h 292"/>
              <a:gd name="T4" fmla="*/ 2147483647 w 918"/>
              <a:gd name="T5" fmla="*/ 2147483647 h 292"/>
              <a:gd name="T6" fmla="*/ 2147483647 w 918"/>
              <a:gd name="T7" fmla="*/ 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918"/>
              <a:gd name="T13" fmla="*/ 0 h 292"/>
              <a:gd name="T14" fmla="*/ 918 w 918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8" h="292">
                <a:moveTo>
                  <a:pt x="0" y="292"/>
                </a:moveTo>
                <a:cubicBezTo>
                  <a:pt x="65" y="284"/>
                  <a:pt x="269" y="265"/>
                  <a:pt x="390" y="240"/>
                </a:cubicBezTo>
                <a:cubicBezTo>
                  <a:pt x="511" y="215"/>
                  <a:pt x="638" y="184"/>
                  <a:pt x="726" y="144"/>
                </a:cubicBezTo>
                <a:cubicBezTo>
                  <a:pt x="814" y="104"/>
                  <a:pt x="866" y="52"/>
                  <a:pt x="918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7" name="Line 7"/>
          <p:cNvSpPr>
            <a:spLocks noChangeShapeType="1"/>
          </p:cNvSpPr>
          <p:nvPr/>
        </p:nvSpPr>
        <p:spPr bwMode="auto">
          <a:xfrm>
            <a:off x="4572000" y="3505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5638800" y="3276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"transposase"</a:t>
            </a:r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H="1" flipV="1">
            <a:off x="5715000" y="20574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81075" y="1752600"/>
            <a:ext cx="5038725" cy="2000250"/>
            <a:chOff x="618" y="1104"/>
            <a:chExt cx="3174" cy="1260"/>
          </a:xfrm>
        </p:grpSpPr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618" y="1344"/>
              <a:ext cx="264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624" y="1104"/>
              <a:ext cx="26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V="1">
              <a:off x="2832" y="1104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V="1">
              <a:off x="2826" y="1344"/>
              <a:ext cx="96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/>
      <p:bldP spid="640006" grpId="0" animBg="1"/>
      <p:bldP spid="640007" grpId="0" animBg="1"/>
      <p:bldP spid="640008" grpId="0"/>
      <p:bldP spid="64000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3972" name="Picture 4" descr="GENES-DESCRIBED-BY-DESCRIPTION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78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Freeform 5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Nested functions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Evaluated from the inside out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Pitfalls</a:t>
            </a:r>
            <a:br>
              <a:rPr lang="en-US" altLang="en-US" sz="4000" b="1"/>
            </a:br>
            <a:r>
              <a:rPr lang="en-US" altLang="en-US"/>
              <a:t>(the most common error in the language)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857250" y="4724400"/>
            <a:ext cx="741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CLOSE BOXES BEFORE EXECUTING</a:t>
            </a:r>
            <a:r>
              <a:rPr lang="en-US" altLang="en-US" b="1">
                <a:solidFill>
                  <a:srgbClr val="CC0000"/>
                </a:solidFill>
              </a:rPr>
              <a:t/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White is incompatible with execution</a:t>
            </a:r>
          </a:p>
        </p:txBody>
      </p:sp>
      <p:pic>
        <p:nvPicPr>
          <p:cNvPr id="84997" name="Picture 5" descr="GENES-DESCRIBED-BY-DESCRIPTION-OF-with-open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97100"/>
            <a:ext cx="8458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Freeform 6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Mining files for data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Works great</a:t>
            </a:r>
            <a:endParaRPr lang="en-US" altLang="en-US" sz="24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Highly flexible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33162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BUT...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Quick and easy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2075"/>
            <a:ext cx="39258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2550"/>
            <a:ext cx="3813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Conserved motifs of methyltransferases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457200" y="495141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"[DS]PP[YF]"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3663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[ ]	</a:t>
            </a:r>
            <a:r>
              <a:rPr lang="en-US" altLang="en-US" sz="2400">
                <a:solidFill>
                  <a:srgbClr val="FFFF00"/>
                </a:solidFill>
              </a:rPr>
              <a:t>Character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828800"/>
            <a:ext cx="533400" cy="2514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25" y="1828800"/>
            <a:ext cx="533400" cy="18288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25" y="3736975"/>
            <a:ext cx="533400" cy="1625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/>
      <p:bldP spid="98310" grpId="0"/>
      <p:bldP spid="66560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Quick and easy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991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/>
      <p:bldP spid="67789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314" y="5068887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What if you don’t have one?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63625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8225" y="2316163"/>
            <a:ext cx="7373938" cy="3676650"/>
            <a:chOff x="654" y="1927"/>
            <a:chExt cx="4645" cy="2316"/>
          </a:xfrm>
        </p:grpSpPr>
        <p:sp>
          <p:nvSpPr>
            <p:cNvPr id="102406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nucleolin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snRNP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a'-actin skel-m.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b'-actin	CGCGGCGGCGCCCTATAAAACCCAGCGGCGCGACGCGCCA</a:t>
              </a:r>
              <a:endParaRPr lang="en-US" altLang="en-US" sz="2400"/>
            </a:p>
          </p:txBody>
        </p:sp>
        <p:sp>
          <p:nvSpPr>
            <p:cNvPr id="102407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2408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28" name="Oval 8"/>
          <p:cNvSpPr>
            <a:spLocks noChangeArrowheads="1"/>
          </p:cNvSpPr>
          <p:nvPr/>
        </p:nvSpPr>
        <p:spPr bwMode="auto">
          <a:xfrm>
            <a:off x="3178175" y="2686050"/>
            <a:ext cx="3716338" cy="3233738"/>
          </a:xfrm>
          <a:prstGeom prst="ellipse">
            <a:avLst/>
          </a:prstGeom>
          <a:noFill/>
          <a:ln w="38100">
            <a:solidFill>
              <a:srgbClr val="EB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05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1. Arbitrarily choose candidate pattern from a sequence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nimBg="1"/>
      <p:bldP spid="671747" grpId="0" autoUpdateAnimBg="0"/>
      <p:bldP spid="671748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7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8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2. Find best matches to pattern in all sequences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5487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8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9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90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5483" name="Group 13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5485" name="Rectangle 14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5486" name="Rectangle 15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5484" name="Text Box 16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5481" name="Text Box 2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3434" name="TextBox 21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4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5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106505" name="Group 13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6508" name="Group 14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6510" name="Rectangle 15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6511" name="Rectangle 16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6509" name="Text Box 17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6506" name="Text Box 2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6507" name="TextBox 23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50800"/>
            <a:ext cx="8772525" cy="6654800"/>
            <a:chOff x="190500" y="50802"/>
            <a:chExt cx="8772078" cy="66547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934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207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 flipH="1">
            <a:off x="342900" y="76200"/>
            <a:ext cx="8772525" cy="6654800"/>
            <a:chOff x="190500" y="50802"/>
            <a:chExt cx="8772078" cy="66547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933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3206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7531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2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3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4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9" name="Text Box 13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5. If probability score high, remember pattern and score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4832350" y="3111500"/>
            <a:ext cx="1284288" cy="173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5. If probability score high, remember pattern and score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019175" y="5684838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6. Repeat Steps 1 - 5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06400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381000" y="2316163"/>
            <a:ext cx="7373938" cy="3676650"/>
            <a:chOff x="654" y="1927"/>
            <a:chExt cx="4645" cy="2316"/>
          </a:xfrm>
        </p:grpSpPr>
        <p:sp>
          <p:nvSpPr>
            <p:cNvPr id="109573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nucleolin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snRNP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a'-actin skel-m.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b'-actin	CGCGGCGGCGCCCTATAAAACCCAGCGGCGCGACGCGCCA</a:t>
              </a:r>
              <a:endParaRPr lang="en-US" altLang="en-US" sz="2400"/>
            </a:p>
          </p:txBody>
        </p:sp>
        <p:sp>
          <p:nvSpPr>
            <p:cNvPr id="109574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9575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2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143000" y="4814888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Meme, Gibbs sampler, et al (PSSM in reverse)</a:t>
            </a:r>
            <a:endParaRPr lang="en-US" altLang="en-US" sz="2400"/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Relatively unbiased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1143000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Can't easily handle variable-length gaps</a:t>
            </a:r>
          </a:p>
        </p:txBody>
      </p:sp>
      <p:sp>
        <p:nvSpPr>
          <p:cNvPr id="2" name="TextBox 1"/>
          <p:cNvSpPr txBox="1"/>
          <p:nvPr/>
        </p:nvSpPr>
        <p:spPr>
          <a:xfrm rot="-1500000">
            <a:off x="693212" y="2360964"/>
            <a:ext cx="7706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DETAILS</a:t>
            </a:r>
            <a:endParaRPr lang="en-US" sz="144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8" grpId="0"/>
      <p:bldP spid="688139" grpId="0"/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2590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Moral of the Stories</a:t>
            </a:r>
            <a:br>
              <a:rPr lang="en-US" altLang="en-US" sz="4400" b="1"/>
            </a:b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5746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7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8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9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50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0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5744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1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5737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8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2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5735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6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5723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24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5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0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4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48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6772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3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4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5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6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4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6770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1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5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6763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4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6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7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8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9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6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6761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747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28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29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30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31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32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3" name="Picture 33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34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5" name="Picture 35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4" name="CorelDRAW! Graphic" r:id="rId5" imgW="3455518" imgH="2928823" progId="CDraw">
                    <p:embed/>
                  </p:oleObj>
                </mc:Choice>
                <mc:Fallback>
                  <p:oleObj name="CorelDRAW! Graphic" r:id="rId5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053013" y="838200"/>
            <a:ext cx="3557587" cy="120032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 you comfortable using programming in the 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your research?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510213" y="2152471"/>
            <a:ext cx="3557587" cy="120032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have absolutely no experience in computer programming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4" name="CorelDRAW! Graphic" r:id="rId3" imgW="3455518" imgH="2928823" progId="CDraw">
                    <p:embed/>
                  </p:oleObj>
                </mc:Choice>
                <mc:Fallback>
                  <p:oleObj name="CorelDRAW! Graphic" r:id="rId3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EE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Are you comfortable using programming in the service </a:t>
            </a:r>
            <a:r>
              <a:rPr lang="en-US" sz="3600" b="1" dirty="0" smtClean="0"/>
              <a:t>of </a:t>
            </a:r>
            <a:r>
              <a:rPr lang="en-US" sz="3600" b="1" dirty="0"/>
              <a:t>your research? </a:t>
            </a:r>
            <a:endParaRPr lang="en-US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477000" y="3581400"/>
            <a:ext cx="25669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have absolutely no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experience...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0213" y="2571690"/>
            <a:ext cx="3557587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have minimal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knowledge...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6400" y="5410200"/>
            <a:ext cx="3557587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hope to gain more experience with programs used in bioinformatics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6076890"/>
            <a:ext cx="3557587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program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7458" y="1254127"/>
            <a:ext cx="3557587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have a well defined background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9021" y="1229042"/>
            <a:ext cx="3557587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do not have any previous experience with computer programming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6970" y="3429000"/>
            <a:ext cx="1321407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EE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Please briefly describe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</a:t>
            </a:r>
            <a:r>
              <a:rPr lang="en-US" sz="3600" b="1" dirty="0"/>
              <a:t>nature of your research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5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EE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more do you hope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to </a:t>
            </a:r>
            <a:r>
              <a:rPr lang="en-US" sz="3600" b="1" dirty="0"/>
              <a:t>gain before the semester ends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75137"/>
            <a:ext cx="6629399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classes are a lecture followed by a short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how to do the assignment.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had not provided enough time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appreciate the programs being used.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want more hands-on time with the computer. </a:t>
            </a:r>
          </a:p>
        </p:txBody>
      </p:sp>
    </p:spTree>
    <p:extLst>
      <p:ext uri="{BB962C8B-B14F-4D97-AF65-F5344CB8AC3E}">
        <p14:creationId xmlns:p14="http://schemas.microsoft.com/office/powerpoint/2010/main" val="37895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6398</TotalTime>
  <Words>1957</Words>
  <Application>Microsoft Office PowerPoint</Application>
  <PresentationFormat>On-screen Show (4:3)</PresentationFormat>
  <Paragraphs>554</Paragraphs>
  <Slides>122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122</vt:i4>
      </vt:variant>
    </vt:vector>
  </HeadingPairs>
  <TitlesOfParts>
    <vt:vector size="126" baseType="lpstr">
      <vt:lpstr>Default Design</vt:lpstr>
      <vt:lpstr>Image</vt:lpstr>
      <vt:lpstr>CorelDRAW! Graphic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Commonwealth 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</dc:creator>
  <cp:lastModifiedBy> </cp:lastModifiedBy>
  <cp:revision>95</cp:revision>
  <dcterms:created xsi:type="dcterms:W3CDTF">2004-12-14T19:40:06Z</dcterms:created>
  <dcterms:modified xsi:type="dcterms:W3CDTF">2015-04-20T21:53:22Z</dcterms:modified>
</cp:coreProperties>
</file>